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79" r:id="rId2"/>
    <p:sldId id="519" r:id="rId3"/>
    <p:sldId id="555" r:id="rId4"/>
    <p:sldId id="556" r:id="rId5"/>
    <p:sldId id="557" r:id="rId6"/>
    <p:sldId id="492" r:id="rId7"/>
    <p:sldId id="478" r:id="rId8"/>
    <p:sldId id="541" r:id="rId9"/>
    <p:sldId id="542" r:id="rId10"/>
    <p:sldId id="543" r:id="rId11"/>
    <p:sldId id="558" r:id="rId12"/>
    <p:sldId id="559" r:id="rId13"/>
    <p:sldId id="544" r:id="rId14"/>
    <p:sldId id="545" r:id="rId15"/>
    <p:sldId id="551" r:id="rId16"/>
    <p:sldId id="506" r:id="rId17"/>
    <p:sldId id="520" r:id="rId18"/>
    <p:sldId id="552" r:id="rId19"/>
    <p:sldId id="553" r:id="rId20"/>
    <p:sldId id="554" r:id="rId21"/>
    <p:sldId id="525" r:id="rId22"/>
    <p:sldId id="526" r:id="rId23"/>
    <p:sldId id="527" r:id="rId24"/>
    <p:sldId id="528" r:id="rId25"/>
    <p:sldId id="529" r:id="rId26"/>
    <p:sldId id="546" r:id="rId27"/>
    <p:sldId id="547" r:id="rId28"/>
    <p:sldId id="550" r:id="rId29"/>
    <p:sldId id="549" r:id="rId30"/>
    <p:sldId id="530" r:id="rId31"/>
    <p:sldId id="531" r:id="rId32"/>
    <p:sldId id="532" r:id="rId33"/>
    <p:sldId id="533" r:id="rId34"/>
    <p:sldId id="534" r:id="rId35"/>
    <p:sldId id="560" r:id="rId36"/>
    <p:sldId id="561" r:id="rId37"/>
    <p:sldId id="537" r:id="rId38"/>
    <p:sldId id="538" r:id="rId39"/>
    <p:sldId id="539" r:id="rId40"/>
    <p:sldId id="540" r:id="rId41"/>
  </p:sldIdLst>
  <p:sldSz cx="9144000" cy="6858000" type="screen4x3"/>
  <p:notesSz cx="6858000" cy="9144000"/>
  <p:embeddedFontLs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Arial Narrow" pitchFamily="34" charset="0"/>
      <p:regular r:id="rId48"/>
      <p:bold r:id="rId49"/>
      <p:italic r:id="rId50"/>
      <p:boldItalic r:id="rId51"/>
    </p:embeddedFont>
    <p:embeddedFont>
      <p:font typeface="Franklin Gothic Medium" pitchFamily="34" charset="0"/>
      <p:regular r:id="rId52"/>
      <p:italic r:id="rId5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BD8"/>
    <a:srgbClr val="4AA7D6"/>
    <a:srgbClr val="FFCD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05" autoAdjust="0"/>
  </p:normalViewPr>
  <p:slideViewPr>
    <p:cSldViewPr showGuides="1">
      <p:cViewPr varScale="1">
        <p:scale>
          <a:sx n="64" d="100"/>
          <a:sy n="64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9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BD729-BB02-4E5E-AE77-7E74DDE2319B}" type="datetimeFigureOut">
              <a:rPr lang="pt-BR" smtClean="0"/>
              <a:pPr/>
              <a:t>21/10/2015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FA983-8641-495F-A49E-E0BC29401B2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15054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BD688-7CEC-4959-A971-5FBDDC757429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F62EC-B591-4F1E-96B8-B4693653CD8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5745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2000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61DF-BE18-394F-BD7F-48D10DEAB038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62EC-B591-4F1E-96B8-B4693653CD88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1049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587" indent="-228587"/>
            <a:endParaRPr lang="pt-BR" sz="2000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61DF-BE18-394F-BD7F-48D10DEAB038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80360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z="2000" smtClean="0">
              <a:latin typeface="Arial Narrow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4402E7-1365-40DE-91F0-B24B1DDE1394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2000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61DF-BE18-394F-BD7F-48D10DEAB038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z="2000" smtClean="0">
              <a:latin typeface="Arial Narrow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00076-C381-4B0C-B8B4-066AB72A97D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1666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52019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00619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52502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" y="-99391"/>
            <a:ext cx="9035768" cy="1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189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4570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742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3007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0649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5138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2155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A418F-0B46-44A1-8043-8618E6487AA3}" type="datetimeFigureOut">
              <a:rPr lang="pt-BR" smtClean="0"/>
              <a:pPr/>
              <a:t>21/10/2015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2517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13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2.jpeg"/><Relationship Id="rId9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211960" y="4365104"/>
            <a:ext cx="338437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22/10/15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9191" t="12200" r="17613" b="4851"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 bwMode="auto">
          <a:xfrm>
            <a:off x="323528" y="5517232"/>
            <a:ext cx="6624736" cy="1292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 dirty="0" smtClean="0">
                <a:latin typeface="Arial Narrow" pitchFamily="-110" charset="0"/>
              </a:rPr>
              <a:t>Áreas de Resultado: Cidade com Mobilidade, Cidade com Todas as Vilas Vivas, Cidade Compartilhada, Cidade Sustentável,  Cidade Segura, Integração Metropolitana</a:t>
            </a:r>
          </a:p>
          <a:p>
            <a:pPr algn="ctr"/>
            <a:r>
              <a:rPr lang="pt-BR" b="1" dirty="0" smtClean="0">
                <a:latin typeface="Arial Narrow" pitchFamily="-110" charset="0"/>
              </a:rPr>
              <a:t>22/10/15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9" name="Texto explicativo retangular com cantos arredondados 13"/>
          <p:cNvSpPr/>
          <p:nvPr/>
        </p:nvSpPr>
        <p:spPr>
          <a:xfrm>
            <a:off x="251520" y="2348880"/>
            <a:ext cx="2699792" cy="3312368"/>
          </a:xfrm>
          <a:prstGeom prst="wedgeRoundRectCallout">
            <a:avLst>
              <a:gd name="adj1" fmla="val 97524"/>
              <a:gd name="adj2" fmla="val 4529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Empreendimentos </a:t>
            </a:r>
            <a:r>
              <a:rPr lang="pt-BR" sz="2400" b="1" dirty="0">
                <a:solidFill>
                  <a:srgbClr val="FFFFFF"/>
                </a:solidFill>
                <a:latin typeface="Arial Narrow"/>
                <a:cs typeface="Arial Narrow"/>
              </a:rPr>
              <a:t>aprovados nos </a:t>
            </a:r>
            <a:r>
              <a:rPr lang="pt-BR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OPs</a:t>
            </a:r>
            <a:r>
              <a:rPr lang="pt-BR" sz="2400" b="1" dirty="0">
                <a:solidFill>
                  <a:srgbClr val="FFFFFF"/>
                </a:solidFill>
                <a:latin typeface="Arial Narrow"/>
                <a:cs typeface="Arial Narrow"/>
              </a:rPr>
              <a:t> Regional e Digital</a:t>
            </a:r>
            <a:r>
              <a:rPr lang="pt-BR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 até </a:t>
            </a:r>
            <a:r>
              <a:rPr lang="pt-BR" sz="2400" b="1" dirty="0">
                <a:solidFill>
                  <a:srgbClr val="FFFFFF"/>
                </a:solidFill>
                <a:latin typeface="Arial Narrow"/>
                <a:cs typeface="Arial Narrow"/>
              </a:rPr>
              <a:t>2011, </a:t>
            </a:r>
            <a:r>
              <a:rPr lang="pt-BR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a serem concluídos no período.</a:t>
            </a:r>
            <a:endParaRPr lang="pt-BR" sz="24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251520" y="687600"/>
            <a:ext cx="42484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</a:t>
            </a:r>
          </a:p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Resultados Previstos 2016-2017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7" name="Picture 6" descr="Compartilh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4607460" cy="6444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660232" y="5157192"/>
            <a:ext cx="248376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9639" t="20199" r="40025" b="28762"/>
          <a:stretch>
            <a:fillRect/>
          </a:stretch>
        </p:blipFill>
        <p:spPr bwMode="auto">
          <a:xfrm>
            <a:off x="4427984" y="404664"/>
            <a:ext cx="471601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 bwMode="auto">
          <a:xfrm>
            <a:off x="6948264" y="5936628"/>
            <a:ext cx="19442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pt-BR" sz="1600" b="1" dirty="0" smtClean="0">
                <a:solidFill>
                  <a:srgbClr val="17375E"/>
                </a:solidFill>
                <a:latin typeface="Arial Narrow" pitchFamily="-110" charset="0"/>
              </a:rPr>
              <a:t>Concluído (1.209)</a:t>
            </a:r>
          </a:p>
          <a:p>
            <a:r>
              <a:rPr lang="pt-BR" sz="1600" b="1" dirty="0" smtClean="0">
                <a:solidFill>
                  <a:srgbClr val="17375E"/>
                </a:solidFill>
                <a:latin typeface="Arial Narrow" pitchFamily="-110" charset="0"/>
              </a:rPr>
              <a:t>Em andamento (327)</a:t>
            </a:r>
          </a:p>
        </p:txBody>
      </p:sp>
      <p:sp>
        <p:nvSpPr>
          <p:cNvPr id="11" name="Elipse 10"/>
          <p:cNvSpPr/>
          <p:nvPr/>
        </p:nvSpPr>
        <p:spPr>
          <a:xfrm>
            <a:off x="6585265" y="6016830"/>
            <a:ext cx="216024" cy="14401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6587724" y="6309320"/>
            <a:ext cx="216024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2370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m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CaixaDeTexto 1"/>
          <p:cNvSpPr txBox="1">
            <a:spLocks noChangeArrowheads="1"/>
          </p:cNvSpPr>
          <p:nvPr/>
        </p:nvSpPr>
        <p:spPr bwMode="auto">
          <a:xfrm>
            <a:off x="1331913" y="692150"/>
            <a:ext cx="64817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>
                <a:solidFill>
                  <a:srgbClr val="17375E"/>
                </a:solidFill>
                <a:latin typeface="Arial Narrow" pitchFamily="34" charset="0"/>
              </a:rPr>
              <a:t>Principais Metas/</a:t>
            </a:r>
          </a:p>
          <a:p>
            <a:pPr algn="ctr"/>
            <a:r>
              <a:rPr lang="pt-BR" sz="3200" b="1">
                <a:solidFill>
                  <a:srgbClr val="17375E"/>
                </a:solidFill>
                <a:latin typeface="Arial Narrow" pitchFamily="34" charset="0"/>
              </a:rPr>
              <a:t>Resultados Previstos 2016-2017</a:t>
            </a:r>
          </a:p>
        </p:txBody>
      </p:sp>
      <p:pic>
        <p:nvPicPr>
          <p:cNvPr id="63492" name="Picture 6" descr="Compartilhad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3" y="42863"/>
            <a:ext cx="46069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3755" name="Group 2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3482548"/>
              </p:ext>
            </p:extLst>
          </p:nvPr>
        </p:nvGraphicFramePr>
        <p:xfrm>
          <a:off x="395535" y="1817628"/>
          <a:ext cx="8101559" cy="4388073"/>
        </p:xfrm>
        <a:graphic>
          <a:graphicData uri="http://schemas.openxmlformats.org/drawingml/2006/table">
            <a:tbl>
              <a:tblPr/>
              <a:tblGrid>
                <a:gridCol w="1819029"/>
                <a:gridCol w="3943778"/>
                <a:gridCol w="1222877"/>
                <a:gridCol w="1115875"/>
              </a:tblGrid>
              <a:tr h="5429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Situações dos Empreendimentos Aprovados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% da Carteira Total de OP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2861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1994 a 2008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de empreendimentos não concluídos - passivo de gestões anteriores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91,3%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de empreendimentos concluídos entre 2009 e 2015 (até setembro), do passivo de 1994 a 2008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190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492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% de conclusão dos empreendimentos entre 2009 e 2015 (até setembro), do passivo de 1994 a 2008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63,2%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2574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2009 a 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de empreendimentos aprovados no período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234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8,7%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16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de empreendimentos concluídos no período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069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% de conclusão dos empreendimentos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7,7%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000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  Total de empreendimentos concluídos de 2009 a outubro de 2015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208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100,0%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CaixaDeTexto 1"/>
          <p:cNvSpPr txBox="1">
            <a:spLocks noChangeArrowheads="1"/>
          </p:cNvSpPr>
          <p:nvPr/>
        </p:nvSpPr>
        <p:spPr bwMode="auto">
          <a:xfrm>
            <a:off x="1403350" y="549275"/>
            <a:ext cx="6481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>
                <a:solidFill>
                  <a:srgbClr val="17375E"/>
                </a:solidFill>
                <a:latin typeface="Arial Narrow" pitchFamily="34" charset="0"/>
              </a:rPr>
              <a:t>Principais Metas/</a:t>
            </a:r>
          </a:p>
          <a:p>
            <a:pPr algn="ctr"/>
            <a:r>
              <a:rPr lang="pt-BR" sz="3200" b="1">
                <a:solidFill>
                  <a:srgbClr val="17375E"/>
                </a:solidFill>
                <a:latin typeface="Arial Narrow" pitchFamily="34" charset="0"/>
              </a:rPr>
              <a:t>Resultados Previstos 2016-2017</a:t>
            </a:r>
          </a:p>
        </p:txBody>
      </p:sp>
      <p:pic>
        <p:nvPicPr>
          <p:cNvPr id="62468" name="Picture 6" descr="Compartilhad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2863"/>
            <a:ext cx="46069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560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6124977"/>
              </p:ext>
            </p:extLst>
          </p:nvPr>
        </p:nvGraphicFramePr>
        <p:xfrm>
          <a:off x="468313" y="1628775"/>
          <a:ext cx="5184775" cy="4936490"/>
        </p:xfrm>
        <a:graphic>
          <a:graphicData uri="http://schemas.openxmlformats.org/drawingml/2006/table">
            <a:tbl>
              <a:tblPr/>
              <a:tblGrid>
                <a:gridCol w="3097212"/>
                <a:gridCol w="1095375"/>
                <a:gridCol w="992188"/>
              </a:tblGrid>
              <a:tr h="23653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Fase dos Empreendimentos do OP em Andamento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Fase 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º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Em estudos preliminares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Aguardando licitação de projeto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Em licitação de projeto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Aguardando OS de projeto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Em elaboração de projeto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30,9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Em elaboração de PGE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Em elaboração de PRU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Em orçamento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Aguardando licitação de obra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Em licitação de obra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Aguardando OS de obra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5,8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Em desapropriação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Em execução de obra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Paralisado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Concluído com pendências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327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</a:rPr>
                        <a:t>100,0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549" name="Rectangle 85"/>
          <p:cNvSpPr>
            <a:spLocks noChangeArrowheads="1"/>
          </p:cNvSpPr>
          <p:nvPr/>
        </p:nvSpPr>
        <p:spPr bwMode="auto">
          <a:xfrm>
            <a:off x="5940425" y="2565400"/>
            <a:ext cx="278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rgbClr val="17375E"/>
                </a:solidFill>
              </a:rPr>
              <a:t>1563 empreendimentos </a:t>
            </a:r>
          </a:p>
          <a:p>
            <a:pPr algn="ctr"/>
            <a:r>
              <a:rPr lang="pt-BR" b="1">
                <a:solidFill>
                  <a:srgbClr val="17375E"/>
                </a:solidFill>
              </a:rPr>
              <a:t>aprovados</a:t>
            </a:r>
          </a:p>
        </p:txBody>
      </p:sp>
      <p:sp>
        <p:nvSpPr>
          <p:cNvPr id="62550" name="AutoShape 42"/>
          <p:cNvSpPr>
            <a:spLocks noChangeArrowheads="1"/>
          </p:cNvSpPr>
          <p:nvPr/>
        </p:nvSpPr>
        <p:spPr bwMode="auto">
          <a:xfrm>
            <a:off x="7019925" y="3500438"/>
            <a:ext cx="431800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 altLang="pt-BR">
              <a:solidFill>
                <a:srgbClr val="000000"/>
              </a:solidFill>
              <a:latin typeface="Franklin Gothic Medium" pitchFamily="34" charset="0"/>
            </a:endParaRPr>
          </a:p>
        </p:txBody>
      </p:sp>
      <p:sp>
        <p:nvSpPr>
          <p:cNvPr id="62551" name="Rectangle 87"/>
          <p:cNvSpPr>
            <a:spLocks noChangeArrowheads="1"/>
          </p:cNvSpPr>
          <p:nvPr/>
        </p:nvSpPr>
        <p:spPr bwMode="auto">
          <a:xfrm>
            <a:off x="5867400" y="4005263"/>
            <a:ext cx="278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rgbClr val="17375E"/>
                </a:solidFill>
              </a:rPr>
              <a:t>1209 empreendimentos </a:t>
            </a:r>
          </a:p>
          <a:p>
            <a:pPr algn="ctr"/>
            <a:r>
              <a:rPr lang="pt-BR" b="1">
                <a:solidFill>
                  <a:srgbClr val="17375E"/>
                </a:solidFill>
              </a:rPr>
              <a:t>concluídos</a:t>
            </a:r>
          </a:p>
        </p:txBody>
      </p:sp>
      <p:sp>
        <p:nvSpPr>
          <p:cNvPr id="62552" name="AutoShape 42"/>
          <p:cNvSpPr>
            <a:spLocks noChangeArrowheads="1"/>
          </p:cNvSpPr>
          <p:nvPr/>
        </p:nvSpPr>
        <p:spPr bwMode="auto">
          <a:xfrm>
            <a:off x="7019925" y="4941888"/>
            <a:ext cx="431800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 altLang="pt-BR">
              <a:solidFill>
                <a:srgbClr val="000000"/>
              </a:solidFill>
              <a:latin typeface="Franklin Gothic Medium" pitchFamily="34" charset="0"/>
            </a:endParaRPr>
          </a:p>
        </p:txBody>
      </p:sp>
      <p:sp>
        <p:nvSpPr>
          <p:cNvPr id="62554" name="Rectangle 90"/>
          <p:cNvSpPr>
            <a:spLocks noChangeArrowheads="1"/>
          </p:cNvSpPr>
          <p:nvPr/>
        </p:nvSpPr>
        <p:spPr bwMode="auto">
          <a:xfrm>
            <a:off x="6084888" y="5445125"/>
            <a:ext cx="2663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17375E"/>
                </a:solidFill>
              </a:rPr>
              <a:t>327 empreendimentos </a:t>
            </a:r>
          </a:p>
          <a:p>
            <a:pPr algn="ctr"/>
            <a:r>
              <a:rPr lang="pt-BR" b="1">
                <a:solidFill>
                  <a:srgbClr val="17375E"/>
                </a:solidFill>
              </a:rPr>
              <a:t>em andamento</a:t>
            </a:r>
          </a:p>
        </p:txBody>
      </p:sp>
      <p:sp>
        <p:nvSpPr>
          <p:cNvPr id="62555" name="Rectangle 91"/>
          <p:cNvSpPr>
            <a:spLocks noChangeArrowheads="1"/>
          </p:cNvSpPr>
          <p:nvPr/>
        </p:nvSpPr>
        <p:spPr bwMode="auto">
          <a:xfrm>
            <a:off x="611188" y="6583363"/>
            <a:ext cx="2662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900" b="1">
                <a:solidFill>
                  <a:srgbClr val="17375E"/>
                </a:solidFill>
              </a:rPr>
              <a:t>Dados de outubro de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80634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 2016-2017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844824"/>
            <a:ext cx="91440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Orçamento Participativo Digital a ser realizado em 2016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Orçamento Participativo Regional a ser realizado em 2017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Continuidade do “Orçamento Participativo da Criança e Adolescente” 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Continuidade do Programa “A Prefeitura Mais Perto de Você” – Planejamento Participativo Regionalizado (PPR)</a:t>
            </a:r>
          </a:p>
        </p:txBody>
      </p:sp>
      <p:pic>
        <p:nvPicPr>
          <p:cNvPr id="7" name="Picture 6" descr="Compartilh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4607460" cy="6444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48838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Valores Previstos 2016-2017 </a:t>
            </a:r>
          </a:p>
          <a:p>
            <a:endParaRPr lang="pt-BR" sz="2400" b="1" dirty="0" smtClean="0">
              <a:solidFill>
                <a:srgbClr val="FF0000"/>
              </a:solidFill>
              <a:latin typeface="Arial Narrow" pitchFamily="-110" charset="0"/>
            </a:endParaRPr>
          </a:p>
        </p:txBody>
      </p:sp>
      <p:pic>
        <p:nvPicPr>
          <p:cNvPr id="6" name="Picture 5" descr="Compartilh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4607460" cy="644400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683568" y="1628800"/>
          <a:ext cx="7272808" cy="3875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02"/>
                <a:gridCol w="1818202"/>
                <a:gridCol w="1818202"/>
                <a:gridCol w="18182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565264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</a:t>
                      </a:r>
                      <a:r>
                        <a:rPr lang="pt-BR" b="1" baseline="0" dirty="0" smtClean="0"/>
                        <a:t> Sustentadores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900.683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878.470</a:t>
                      </a:r>
                      <a:endParaRPr lang="pt-BR" sz="16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r" fontAlgn="b"/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740.930</a:t>
                      </a:r>
                      <a:endParaRPr lang="pt-BR" sz="16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r" fontAlgn="b"/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900.683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878.470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740.930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 Associados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17.077.545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16.000.802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16.856.914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17.077.545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16.000.802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16.856.914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17.978.228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16.879.272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17.597.844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 bwMode="auto">
          <a:xfrm>
            <a:off x="539552" y="5724545"/>
            <a:ext cx="7488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pt-BR" sz="1600" i="1" dirty="0" smtClean="0"/>
              <a:t>* Valores referentes ao acompanhamento e gestão do OP; as obras estão consideradas nas Áreas de Resultado específicas.</a:t>
            </a:r>
          </a:p>
        </p:txBody>
      </p:sp>
      <p:sp>
        <p:nvSpPr>
          <p:cNvPr id="10" name="CaixaDeTexto 9"/>
          <p:cNvSpPr txBox="1"/>
          <p:nvPr/>
        </p:nvSpPr>
        <p:spPr bwMode="auto">
          <a:xfrm>
            <a:off x="7236296" y="1268760"/>
            <a:ext cx="887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Em R$ 1,00</a:t>
            </a:r>
          </a:p>
        </p:txBody>
      </p:sp>
      <p:sp>
        <p:nvSpPr>
          <p:cNvPr id="11" name="CaixaDeTexto 10"/>
          <p:cNvSpPr txBox="1"/>
          <p:nvPr/>
        </p:nvSpPr>
        <p:spPr bwMode="auto">
          <a:xfrm>
            <a:off x="7236296" y="5528265"/>
            <a:ext cx="8492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Fonte: SOF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6"/>
          <p:cNvGrpSpPr/>
          <p:nvPr/>
        </p:nvGrpSpPr>
        <p:grpSpPr>
          <a:xfrm>
            <a:off x="4561031" y="71414"/>
            <a:ext cx="4511563" cy="538345"/>
            <a:chOff x="4514435" y="749846"/>
            <a:chExt cx="4511563" cy="538345"/>
          </a:xfrm>
        </p:grpSpPr>
        <p:sp>
          <p:nvSpPr>
            <p:cNvPr id="9" name="Retângulo 8"/>
            <p:cNvSpPr/>
            <p:nvPr/>
          </p:nvSpPr>
          <p:spPr>
            <a:xfrm>
              <a:off x="5940152" y="749846"/>
              <a:ext cx="3085846" cy="538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14435" y="816690"/>
              <a:ext cx="4397939" cy="432000"/>
            </a:xfrm>
            <a:prstGeom prst="rect">
              <a:avLst/>
            </a:prstGeom>
          </p:spPr>
        </p:pic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0924" y="6354538"/>
            <a:ext cx="1501670" cy="43204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 l="33740" t="23191" r="50583" b="56777"/>
          <a:stretch>
            <a:fillRect/>
          </a:stretch>
        </p:blipFill>
        <p:spPr bwMode="auto">
          <a:xfrm>
            <a:off x="7452320" y="4703484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100_2988"/>
          <p:cNvPicPr>
            <a:picLocks noChangeAspect="1" noChangeArrowheads="1"/>
          </p:cNvPicPr>
          <p:nvPr/>
        </p:nvPicPr>
        <p:blipFill>
          <a:blip r:embed="rId5" cstate="print"/>
          <a:srcRect t="16325" b="16325"/>
          <a:stretch>
            <a:fillRect/>
          </a:stretch>
        </p:blipFill>
        <p:spPr bwMode="auto">
          <a:xfrm>
            <a:off x="357158" y="714356"/>
            <a:ext cx="2114314" cy="2171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714356"/>
            <a:ext cx="2133212" cy="2171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714356"/>
            <a:ext cx="2082198" cy="2171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CaixaDeTexto 22"/>
          <p:cNvSpPr txBox="1"/>
          <p:nvPr/>
        </p:nvSpPr>
        <p:spPr>
          <a:xfrm>
            <a:off x="7524328" y="1124744"/>
            <a:ext cx="1619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Principais Metas/ Resultados</a:t>
            </a:r>
          </a:p>
          <a:p>
            <a:pPr>
              <a:buFont typeface="Arial" pitchFamily="34" charset="0"/>
              <a:buChar char="•"/>
            </a:pPr>
            <a:endParaRPr lang="pt-BR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Valores previstos  no PPAG 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4" name="Retângulo 7"/>
          <p:cNvSpPr>
            <a:spLocks noChangeArrowheads="1"/>
          </p:cNvSpPr>
          <p:nvPr/>
        </p:nvSpPr>
        <p:spPr bwMode="auto">
          <a:xfrm>
            <a:off x="428596" y="3000372"/>
            <a:ext cx="6643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atin typeface="Arial" pitchFamily="34" charset="0"/>
                <a:cs typeface="Arial" pitchFamily="34" charset="0"/>
              </a:rPr>
              <a:t>AGLOMERADO DA SERRA II</a:t>
            </a:r>
          </a:p>
          <a:p>
            <a:pPr algn="ctr"/>
            <a:r>
              <a:rPr lang="pt-BR" sz="1200" b="1" dirty="0">
                <a:latin typeface="Arial" pitchFamily="34" charset="0"/>
                <a:cs typeface="Arial" pitchFamily="34" charset="0"/>
              </a:rPr>
              <a:t>Abertura da Rua José </a:t>
            </a:r>
            <a:r>
              <a:rPr lang="pt-BR" sz="1200" b="1" dirty="0" err="1" smtClean="0">
                <a:latin typeface="Arial" pitchFamily="34" charset="0"/>
                <a:cs typeface="Arial" pitchFamily="34" charset="0"/>
              </a:rPr>
              <a:t>Dírcio</a:t>
            </a: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 - Execução </a:t>
            </a:r>
            <a:r>
              <a:rPr lang="pt-BR" sz="1200" b="1" dirty="0">
                <a:latin typeface="Arial" pitchFamily="34" charset="0"/>
                <a:cs typeface="Arial" pitchFamily="34" charset="0"/>
              </a:rPr>
              <a:t>de cortinas </a:t>
            </a:r>
            <a:r>
              <a:rPr lang="pt-BR" sz="1200" b="1" dirty="0" err="1" smtClean="0">
                <a:latin typeface="Arial" pitchFamily="34" charset="0"/>
                <a:cs typeface="Arial" pitchFamily="34" charset="0"/>
              </a:rPr>
              <a:t>atirantadas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tângulo 7"/>
          <p:cNvSpPr>
            <a:spLocks noChangeArrowheads="1"/>
          </p:cNvSpPr>
          <p:nvPr/>
        </p:nvSpPr>
        <p:spPr bwMode="auto">
          <a:xfrm>
            <a:off x="4071934" y="6286520"/>
            <a:ext cx="30003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latin typeface="Arial" pitchFamily="34" charset="0"/>
                <a:cs typeface="Arial" pitchFamily="34" charset="0"/>
              </a:rPr>
              <a:t>Produção de Unidades Habitacionais – Vila Viva Santa Lúcia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857628"/>
            <a:ext cx="3395656" cy="2347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Retângulo 7"/>
          <p:cNvSpPr>
            <a:spLocks noChangeArrowheads="1"/>
          </p:cNvSpPr>
          <p:nvPr/>
        </p:nvSpPr>
        <p:spPr bwMode="auto">
          <a:xfrm>
            <a:off x="357158" y="6286520"/>
            <a:ext cx="3429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latin typeface="Arial" pitchFamily="34" charset="0"/>
                <a:cs typeface="Arial" pitchFamily="34" charset="0"/>
              </a:rPr>
              <a:t>Produção de Unidades Habitacionais MCMV</a:t>
            </a:r>
          </a:p>
          <a:p>
            <a:pPr algn="ctr"/>
            <a:r>
              <a:rPr lang="pt-BR" sz="1200" b="1" dirty="0" smtClean="0">
                <a:latin typeface="Arial" pitchFamily="34" charset="0"/>
                <a:cs typeface="Arial" pitchFamily="34" charset="0"/>
              </a:rPr>
              <a:t>Residencial Manaus I - Leste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Pc991006712000\urbel\DIRETORIA DE PLANEJAMENTO\ORÇAMENTO\1ORÇAMENTÁRIO\ORÇAMENTO_2016\FOTOS OBRAS ANDAMENTO\Fotos Santa Lúcia\Conj_06_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9058" y="3854384"/>
            <a:ext cx="3214710" cy="2410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572549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cidavilasviva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8800"/>
            <a:ext cx="1259999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reto 3"/>
          <p:cNvCxnSpPr/>
          <p:nvPr/>
        </p:nvCxnSpPr>
        <p:spPr>
          <a:xfrm rot="5400000">
            <a:off x="145449" y="3348640"/>
            <a:ext cx="227768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1160756" y="2743200"/>
            <a:ext cx="1214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Vila Viva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1143000" y="3344863"/>
            <a:ext cx="1390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Habitação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7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1144800" y="548680"/>
            <a:ext cx="611317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3 Programas, sendo 2 Sustentadores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08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print"/>
          <a:srcRect l="9531" t="2779" r="7440" b="10091"/>
          <a:stretch>
            <a:fillRect/>
          </a:stretch>
        </p:blipFill>
        <p:spPr bwMode="auto">
          <a:xfrm>
            <a:off x="873125" y="831850"/>
            <a:ext cx="4148138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Imagem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 explicativo retangular com cantos arredondados 13"/>
          <p:cNvSpPr/>
          <p:nvPr/>
        </p:nvSpPr>
        <p:spPr>
          <a:xfrm>
            <a:off x="6248400" y="2133600"/>
            <a:ext cx="2667000" cy="3224213"/>
          </a:xfrm>
          <a:prstGeom prst="wedgeRoundRectCallout">
            <a:avLst>
              <a:gd name="adj1" fmla="val -114448"/>
              <a:gd name="adj2" fmla="val 9740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Produzir, em parceria com o Programa Minha Casa Minha Vida, 17.124 moradias (2016 a 2017) para atendimento ao déficit qualitativo e quantitativo do município.</a:t>
            </a:r>
            <a:endParaRPr lang="pt-BR" sz="20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2293" name="CaixaDeTexto 1"/>
          <p:cNvSpPr txBox="1">
            <a:spLocks noChangeArrowheads="1"/>
          </p:cNvSpPr>
          <p:nvPr/>
        </p:nvSpPr>
        <p:spPr bwMode="auto">
          <a:xfrm>
            <a:off x="0" y="687388"/>
            <a:ext cx="83423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Principais Metas/Resultados 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34" charset="0"/>
              </a:rPr>
              <a:t>Previstos 2016-2017</a:t>
            </a:r>
            <a:endParaRPr lang="pt-BR" sz="3200" b="1" dirty="0">
              <a:solidFill>
                <a:srgbClr val="17375E"/>
              </a:solidFill>
              <a:latin typeface="Arial Narrow" pitchFamily="34" charset="0"/>
            </a:endParaRPr>
          </a:p>
        </p:txBody>
      </p:sp>
      <p:pic>
        <p:nvPicPr>
          <p:cNvPr id="12294" name="Picture 8" descr="VilasViva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3" y="42863"/>
            <a:ext cx="6540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aixaDeTexto 1"/>
          <p:cNvSpPr txBox="1">
            <a:spLocks noChangeArrowheads="1"/>
          </p:cNvSpPr>
          <p:nvPr/>
        </p:nvSpPr>
        <p:spPr bwMode="auto">
          <a:xfrm>
            <a:off x="74613" y="1428750"/>
            <a:ext cx="83423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Principais Metas/Resultados Previstos 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34" charset="0"/>
              </a:rPr>
              <a:t>2016-2017</a:t>
            </a:r>
            <a:endParaRPr lang="pt-BR" sz="3200" b="1" dirty="0">
              <a:solidFill>
                <a:srgbClr val="17375E"/>
              </a:solidFill>
              <a:latin typeface="Arial Narrow" pitchFamily="34" charset="0"/>
            </a:endParaRPr>
          </a:p>
        </p:txBody>
      </p:sp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250825" y="2349500"/>
            <a:ext cx="8464550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 algn="just">
              <a:spcAft>
                <a:spcPts val="1800"/>
              </a:spcAft>
              <a:buFont typeface="Arial" charset="0"/>
              <a:buChar char="•"/>
            </a:pPr>
            <a:r>
              <a:rPr lang="pt-BR" sz="2800" b="1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Finalizar as obras de implantação do Vila Viva</a:t>
            </a: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: </a:t>
            </a:r>
            <a:r>
              <a:rPr lang="pt-BR" sz="2400" i="1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São José, Várzea da Palma, </a:t>
            </a:r>
            <a:r>
              <a:rPr lang="pt-BR" sz="2400" i="1" dirty="0" err="1">
                <a:latin typeface="Arial Narrow" pitchFamily="34" charset="0"/>
                <a:ea typeface="Arial Narrow" pitchFamily="34" charset="0"/>
                <a:cs typeface="Arial Narrow" pitchFamily="34" charset="0"/>
              </a:rPr>
              <a:t>Taquaril</a:t>
            </a:r>
            <a:r>
              <a:rPr lang="pt-BR" sz="2400" i="1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, Califórnia, Morro das Pedras, </a:t>
            </a:r>
            <a:r>
              <a:rPr lang="pt-BR" sz="2400" i="1" dirty="0" err="1">
                <a:latin typeface="Arial Narrow" pitchFamily="34" charset="0"/>
                <a:ea typeface="Arial Narrow" pitchFamily="34" charset="0"/>
                <a:cs typeface="Arial Narrow" pitchFamily="34" charset="0"/>
              </a:rPr>
              <a:t>Sta</a:t>
            </a:r>
            <a:r>
              <a:rPr lang="pt-BR" sz="2400" i="1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 Terezinha, Pedreira Prado Lopes, Cemig/Alto das Antenas, Aeroporto/São Tomaz, Serra, Santa </a:t>
            </a:r>
            <a:r>
              <a:rPr lang="pt-BR" sz="2400" i="1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Lúcia</a:t>
            </a:r>
            <a:endParaRPr lang="pt-BR" sz="2800" i="1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  <a:p>
            <a:pPr marL="365125" indent="-365125" algn="just">
              <a:spcAft>
                <a:spcPts val="1800"/>
              </a:spcAft>
              <a:buFont typeface="Arial" charset="0"/>
              <a:buChar char="•"/>
            </a:pP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Regularização </a:t>
            </a: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fundiária de cerca de 12.842 mil domicílios em vilas e </a:t>
            </a: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favelas</a:t>
            </a:r>
          </a:p>
          <a:p>
            <a:pPr marL="365125" indent="-365125" algn="just">
              <a:spcAft>
                <a:spcPts val="1800"/>
              </a:spcAft>
              <a:buFont typeface="Arial" charset="0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Eliminação de 300 situações de risco geológico e geotécnico</a:t>
            </a:r>
          </a:p>
          <a:p>
            <a:pPr marL="365125" indent="-365125" algn="just">
              <a:spcAft>
                <a:spcPts val="1800"/>
              </a:spcAft>
              <a:buFont typeface="Arial" charset="0"/>
              <a:buChar char="•"/>
            </a:pPr>
            <a:endParaRPr lang="pt-BR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</p:txBody>
      </p:sp>
      <p:pic>
        <p:nvPicPr>
          <p:cNvPr id="14341" name="Picture 5" descr="VilasViv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2863"/>
            <a:ext cx="6540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CaixaDeTexto 1"/>
          <p:cNvSpPr txBox="1">
            <a:spLocks noChangeArrowheads="1"/>
          </p:cNvSpPr>
          <p:nvPr/>
        </p:nvSpPr>
        <p:spPr bwMode="auto">
          <a:xfrm>
            <a:off x="74613" y="836613"/>
            <a:ext cx="4162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17375E"/>
                </a:solidFill>
                <a:latin typeface="Arial Narrow" pitchFamily="34" charset="0"/>
              </a:rPr>
              <a:t>PROGRAMA VILA VIVA - 225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CaixaDeTexto 1"/>
          <p:cNvSpPr txBox="1">
            <a:spLocks noChangeArrowheads="1"/>
          </p:cNvSpPr>
          <p:nvPr/>
        </p:nvSpPr>
        <p:spPr bwMode="auto">
          <a:xfrm>
            <a:off x="74613" y="1285860"/>
            <a:ext cx="83423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Principais Metas/Resultados Previstos 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34" charset="0"/>
              </a:rPr>
              <a:t>2016-2017</a:t>
            </a:r>
            <a:endParaRPr lang="pt-BR" sz="3200" b="1" dirty="0">
              <a:solidFill>
                <a:srgbClr val="17375E"/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990120"/>
            <a:ext cx="914400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125" indent="-365125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pt-BR" sz="2400" dirty="0">
                <a:latin typeface="Arial Narrow"/>
                <a:cs typeface="Arial Narrow"/>
              </a:rPr>
              <a:t>Conclusão de </a:t>
            </a:r>
            <a:r>
              <a:rPr lang="pt-BR" sz="2400" dirty="0" smtClean="0">
                <a:latin typeface="Arial Narrow"/>
                <a:cs typeface="Arial Narrow"/>
              </a:rPr>
              <a:t>1.116 </a:t>
            </a:r>
            <a:r>
              <a:rPr lang="pt-BR" sz="2400" dirty="0">
                <a:latin typeface="Arial Narrow"/>
                <a:cs typeface="Arial Narrow"/>
              </a:rPr>
              <a:t>unidades habitacionais </a:t>
            </a:r>
            <a:r>
              <a:rPr lang="pt-BR" sz="2400" dirty="0" smtClean="0">
                <a:latin typeface="Arial Narrow"/>
                <a:cs typeface="Arial Narrow"/>
              </a:rPr>
              <a:t>destinadas a </a:t>
            </a:r>
            <a:r>
              <a:rPr lang="pt-BR" sz="2400" dirty="0">
                <a:latin typeface="Arial Narrow"/>
                <a:cs typeface="Arial Narrow"/>
              </a:rPr>
              <a:t>reassentamento de </a:t>
            </a:r>
            <a:r>
              <a:rPr lang="pt-BR" sz="2400" dirty="0" smtClean="0">
                <a:latin typeface="Arial Narrow"/>
                <a:cs typeface="Arial Narrow"/>
              </a:rPr>
              <a:t>famílias</a:t>
            </a:r>
          </a:p>
          <a:p>
            <a:pPr marL="365125" indent="-365125">
              <a:spcAft>
                <a:spcPts val="600"/>
              </a:spcAft>
              <a:buFont typeface="Arial"/>
              <a:buChar char="•"/>
              <a:defRPr/>
            </a:pPr>
            <a:r>
              <a:rPr lang="pt-BR" sz="24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10.156 famílias beneficiadas com a elaboração de Planos Urbanísticos em assentamentos precários (PGE – Plano Global Específico e PRU – Plano de Regularização Urbanística).</a:t>
            </a:r>
          </a:p>
        </p:txBody>
      </p:sp>
      <p:pic>
        <p:nvPicPr>
          <p:cNvPr id="13317" name="Picture 5" descr="VilasViv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2863"/>
            <a:ext cx="6540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CaixaDeTexto 1"/>
          <p:cNvSpPr txBox="1">
            <a:spLocks noChangeArrowheads="1"/>
          </p:cNvSpPr>
          <p:nvPr/>
        </p:nvSpPr>
        <p:spPr bwMode="auto">
          <a:xfrm>
            <a:off x="74613" y="785794"/>
            <a:ext cx="4162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17375E"/>
                </a:solidFill>
                <a:latin typeface="Arial Narrow" pitchFamily="34" charset="0"/>
              </a:rPr>
              <a:t>PROGRAMA VILA VIVA - 225</a:t>
            </a:r>
          </a:p>
        </p:txBody>
      </p:sp>
      <p:sp>
        <p:nvSpPr>
          <p:cNvPr id="13319" name="AutoShape 2" descr="Exibindo P12401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3320" name="AutoShape 4" descr="Exibindo P12401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3321" name="AutoShape 6" descr="Exibindo P1240114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11" name="Imagem 10" descr="blocos 1 e 2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582" y="4153634"/>
            <a:ext cx="3129600" cy="234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m 12" descr="SAM_21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5738" y="4153634"/>
            <a:ext cx="3129600" cy="234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tângulo 7"/>
          <p:cNvSpPr>
            <a:spLocks noChangeArrowheads="1"/>
          </p:cNvSpPr>
          <p:nvPr/>
        </p:nvSpPr>
        <p:spPr bwMode="auto">
          <a:xfrm>
            <a:off x="214282" y="6509587"/>
            <a:ext cx="38576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latin typeface="Arial" pitchFamily="34" charset="0"/>
                <a:cs typeface="Arial" pitchFamily="34" charset="0"/>
              </a:rPr>
              <a:t>Produção de Unidades Habitacionais - Taquaril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ângulo 7"/>
          <p:cNvSpPr>
            <a:spLocks noChangeArrowheads="1"/>
          </p:cNvSpPr>
          <p:nvPr/>
        </p:nvSpPr>
        <p:spPr bwMode="auto">
          <a:xfrm>
            <a:off x="5500694" y="6509587"/>
            <a:ext cx="23574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latin typeface="Arial" pitchFamily="34" charset="0"/>
                <a:cs typeface="Arial" pitchFamily="34" charset="0"/>
              </a:rPr>
              <a:t>Elaboração de PGE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AutoShape 2" descr="data:image/jpeg;base64,/9j/4AAQSkZJRgABAQAAAQABAAD/2wCEAAkGBxQSEhIUEBMWFRQVFxUWFhgWFBQYFhgYFBUXGBQaFBcYHCggGBsmHhQVITEhJSktLi4uGB8zODMsNygtMCsBCgoKDg0OGxAQGy0kICYsLCwsLzQsLCwsLCwsLCwsLCw0LCwsLCwsLCwsLCwsLCwsLCwsLCwsLCwsLCwsLCwsLP/AABEIAQwAvAMBEQACEQEDEQH/xAAcAAEAAQUBAQAAAAAAAAAAAAAAAgEDBAUGBwj/xABEEAACAQIDBQUDCgQFAgcAAAABAgMAEQQSIQUGMUFREyJhcZEUgZIHFiMyQlJiscHhM3Kh0RWCotLwsvEkU1Rjc5TC/8QAGwEBAAIDAQEAAAAAAAAAAAAAAAEFAgMEBgf/xAA7EQACAQMCAwUGBQIFBQEAAAAAAQIDBBESIQUxQRMUUWFxIjKBkbHRBkKhwfBS4RUzU4LxI0OSorIW/9oADAMBAAIRAxEAPwD01EFhoOA5VvOIlkHQelAMg6D0oBkHQelAMg6D0oBkHQelAMg6D0oBkHQelAMg6D0oBkHQelAMg6D0oBkHQelAMg6D0oBkHQelAMg6D0oBkHQelAMg6D0oBkHQelAMg6D0oBkHQelAMg6D0oBkHQelAMg6D0oCSoOg9KkEU4DyFQDzzaeLn9qxzGTEdtAA2Dw6dqIXVVBLsE0l65SdTca8B0JLSv1MNzAl3t2ioiGZCzmfIUwzuJjGsZVQlgw7zlM1hw8LmezgQpPqb/ZW82JfaBhmiywkyR2Ecl43S5VpJCMpDhGIsSLMvPjg4JQyuZkm2zB2hvDjTipuzhK9hHiwkYWUl8pj7OSQWCvfimXXVhz1yUI4XwGW2X49s45tm4iUMpnSVFikSOwdC0WYhJF1tnkW+UfVPS9RphrS6EZek12yt58dGzy41H7MywZ1WIkxxtHOLIv2bskWp69TWThF7RIjJ9TOh23tJnRysaRAYNpEKHO3tbqmRDx0u2ulre6sdMPqZNswZN58ezYiRYxGUiVezyTMIb4nKWlUizPlzG6gjLY20tU9nBYRjlm8j2/i12fHN2aSzNKYy2SQRiPtHVZ2RRnyEKp0A0YG3KsNEdWDJt4NHgd6MbH7ErozJZWmvFK0jpJJJmfOVsqooTiQ17cr22OnF5ITZk70LiTitoNHJMqQ4TMipJMozPGRdFXusQQx8NOdrRDGlZ8Sd8moxE+MX2lu1xILzph1yGaRo1yiR2jiuBwVRcG+rcNb5JR2MdzfbQ2zim2ZBKUkWZZVjxFs8bgRs6sxKqSoLCMmw4MRa1YKMdbRLbwYkW8ePCAm/wBHh1YloGPav7SYGlNkDCLKRIQFDWHjepcIEp7ksPvXjMmDaRWuZnjnRICJpBo0TxK62yFWAOgN+Fr6OzjlojLM/c7FTtiWWftQrQSZQTMVumNnViC5NmylOfC1tLVjUSS2MlzOWxOMxDRYgQzY2OIYhR3vaZJUiVHAcyGzd+TICgPd56cdiUU1nBju9zNY7QWPFrfEZRHhZJWEjCUXwjNMIC97EyWzBNRYgAX0j2NgmzvNjYE2imlMglaNe0QykpmKIGOT6t7pe/ietaJPoZI21YkigFASWpBBOA8hUA1v+Ox55kAkPY5u0YITGCiB2XN1sR4Hhe9ZaGRnfBiPtqFuynaGbMCEiJiOZvaBeyC+oIjF/dU6HyDa5l75yxWTKsrl2kTIsbZ1aK3aK6NYqRmHrTQxqxuZOO2usSwllkJmYKiKl3zFGksVvoQqNfyqFHJO5ipvNE2Ts0mkLx9oMkZJC52TvAkEHMrD3VOhmOpGU+2IljmlZiqQu6OSD9ZDlIUC5a5IAtqb1Gl5wTkbN2skzOgWRJEClklQo+V75WAPFTlIuOYINqOLW4TyW49vwkRtmIWTt7EiwHs+btS33QMja00MakYw3qgyu7CVAsTTjPE6GSJACzR342uuhsdRpU6GTkvQ7xRMwQiRHLxx5HjKsDKrNGSD9kiN9R0NRoZGpFo70Qq0iyLNGYoxI+eIiys2RBpc5mbRV4mxtU6HzJyJt6oESRpe0i7Ix51kjZXVZmyo9uaE31F7WPSnZt8iMk8ZvLFH2htIwjdY2aNMwDOsbJqDwImQA9TRQbDlguR7eVpOzEU+a0Zb6PRO1+rn17vA38qjRtkaja3rEkpQFb0BSgFAKAUAoCS1IIJwHkKgGgxW7KyYhpzLYlZF7scavaSMx5XkUBpEFyQrcwNdK2KbSwRjJZwm6XZRqkcqIVkikVkw0SHNErLdwv1yc3E9PGjqZ3f1Iwxi9zkkC55A7CSWV2lhikEjyqikmMgKLCNQLDQAUVQyx1MzbWwFxMUEbuv0LBu9Cjo5EbR2aJu7bv3tyIFRGTTbGTX/ADKQGEiRWMSZF7XDxSBfpXkBjDaR2L5QBwCgcqy7QjDMybdwuJ0aduymkeXKEQMjs4dGV9T3WVSLjW1Y6+uBjcy9m7MMcjzTTGWVlWO5VUVUQswCqvUsxJPHwAqHLbCQS8zXQ7l4dct1Um2JErBFV5VxIcFXYa90PYeQrLtGRgrNusZEZJsS8n0EmHjJSNciygK7HL9d7KoubDThrRTxyRlgu4bdeONrxsQvbx4gAi5BjjKZc5NypvcA8De2h0hzI0lqHdY9nLHLiGcSt2jN2aLJ2odXjkz63KlFAW1rAC1hUupvlIJFx9285LzzNJIWw5zZEVQmGl7VUCDSxa9yb8fC1FUxyQx4kYN0444Z4Y3ZUlmjlAsD2fZmIqi/h+hAHQG3KnaPKYaLuK3cV8X7VmTN9Ho0EbsvZ/8AlyN3kvfiPCoU8R0jBvKwJFAKAUAoBQCgKE0BNakEE4DyFQDTvu4haZlklTtlKtkKKRmlaVijBcwJLEHXh61nrIcSC7uABAs8wCGQ/XGdu0KXUta2UKhXhfW9w2payNJGHdWNShWXEd0xm3bsQ3Zklc9+OrOT1zeAs1snSZm0tixzqFdnFixBDXILCxsXvbwHDwrFSwMFqXYIMryiaXO2ewLkxjOhQd3Q2FyQARxNZatsEaTGG6iak4jEliCubtQCBZgACq8AJGGt+N/ra1PaeQ0kMfubBNk7R5DkSNBqh/hq6hixQkse0NzfkOVFUY0m52bs9IFZY72Z2c5iSbvq2p8dfMk1i3klLBlViSKAUAoBQCgFAKAUBRmA40GSoNAWJZiD4VJi5YZL2gUGtEZXDKbdaEN5RCOcgVJhqZkpwHkKxNxWgFAKAUAoBQCgFAKAUAoBQCgFAW3mANjepMXLBbbEEHhQjU0yDyG9weOtCHJ5DyZhryP50Ibyi0DQxJycF8vyNDJkKGJcT6re6hkuTIrQxM1OA8hUG8rQCgFAKAUAoBQCgFAKAUAoBQCgMbFrwNSa5lp+R8Py0oYsqRcD3j9f1oOZUIbG45fkaE4YWEmg0sk0R7oPU0Ja5Jk/Zh1oToQaMBTY9KgYwi4sK/8ADUjSiScB5CoMytAULAcTQZLZnFDHWiPtI6GpI1lRiR0NBrRJZgedQZKSLgoSKAUAoBQCgFAKAt4hbr5a0MZci2/I5ba+HOpIZKW+h00IoGVNzxIoTuW04Dv28KELlzDgWHevqNelA8YGVOp/57qEYiVstmy9KgnbGwUp4/1qTHMS52gAF+gqDY2kWHxBPDSpMHJ9C1QwFAKAUAoCSMRwrGcowi5S5GUVJvCMlZTzFeeuPxFSi8UouXm9l9y0pWE377wO0NV3/wCiuf6Y/J/c6Vw+n4v+fAqJPCuih+I55/6sNvL7P7mufD1+Vkw169DbXtC5WaUs+XX5HBUozpv2kVrqNQNAQMo60I1Ig2IXxoRqRZzC3DWpMMokXWxsDQnKKiVfu0J1LwCEfdvx6daEZRJiLfVI4Hhx1oTzXIZh9w+lBnyK5tD3SNDyoTnyJq7fd/rQjL8DBU6DyFDWVoBQCgFARlkCgsxsACSTyA4k1DaSyzKEJTkoxWW9kVU34VPMhpp4ZWhBJWtVZecJt7ndrEvFfv4nXRvKlLbmvAuq168Ze2FW0npmtuj6P+/kXdC4hWWY/IlXGdArKM5QeqLwzFpPZkXJ616Cz/EE4ezXWpePX7Mrq/D1Lem8eXQssp516ShxC2rrMJr05Mq6ltVg/aRS1dMqsIrLkl8TUoSeyTFqwp3FGq8Qmn6NMmdKcPeTQrcYCgFAKAqG8aE5K9oepoMsFz1PrQZYBqSCCcB5CoBWgFAKAUBRlBBB1B0PkeNMZ2ZMW4tNc0cXhtpvgpXha7xKdBzCnVSpPgRpwv0qrjWlQm4PdHuK3D6PFbeNxD2ZtbvxfXK9evM63BYxJlzRsGH9QehHI1ZQnGazFnjrm1q209FVYf6P0fUyKyOcA1rrUadaDhUWUzOE5QeqL3Lqyda8ldfh6tGbdF5j5vDXl4fEuKXEqbX/AFNmVD1W1eG16O9bEV5tfRZb+R0xuoT9zL+BIGuWappey2/hhfXJui5N7orWkzIs1q7LKyqXdTRH4vwX86GivXjRjqZaLmvX23BLWjiWG5eOWvoU1S/qz25IjVwcQoBQCgFAKAUBJaAgnAeQoCtAKAUBGRrAm17Amw4nwFQ3hZMoR1SSbxktYLGJMgeM3U/08COR8KiE1NZRtubarbVHTqrDOX34w1mjkHMFD5rqv5n0qvvobqR6z8L3GYTovpuvjzNBgMa8Lh4zY8xyYdGHMVyU6koPMT0N1aUrqn2dRZX6r0PQtlbQWdA6+TLzU8watlLt6T0vD+jPnN5Zzsq+iayua81/OZsQgrxj4vf0ZOEpbrbdLoWKsreaUkuZyfyke2x4YTbPkKmMkyoERiyEfWGZSbrbgORPSrDhvGKlap2dd8+T5b+G3ia6tlTgswR4zNv5tFuOMlH8pC/9IFXErG3ctUoJvz3+prVSSWEy1DvttBTcYyc/zSMw9GuKh2Fq+dNfIdrPxOk3e+UjabOEBjnvx7SMABeZZo8th4m/v4VyVeC2k1smvR/cmd66UXKT2PTsHvZG9hMpQ9R3l/uK7rG3pWtPs4/F+JQ1OKKvPM9vA3sUgYAqQQeBBuKsMpm1NNZROhIoBQCgFAKAUBJaAgnAeQoCtAKAUAoDz84x8LiZez4B2uvJluSAehseP/aqbtJUaj0+PI+i91pcQsqfac9Kw+qeP5ldTpMayY3DN2WrCzBT9ZWXkfMXHvrvm43FL2TzNtGrwm+Xbe7yz0afX4eBwn/P+9VB73Zm03e2l2EoJPceyv5cm91/S9dFtV7Ofkyr4xYK7t2l7y3X7r4/XB6Mklc3E+CyuKrrUWsvmn4+p4q1vlTjomuRcEg61QVOE3kHvTb9MMsY3lGX5jznff5MosTmmweWGY6snCKQ89B/DbxGh6a3q74dXvoYp1qcmvHqvuc1WVB7xkjzbD7kTBrYm0VuK/Wf+nd99/Wr1vBT1+JUqeVHdnV7P2fHAuWJbDmftN4k86wbKKvcVLh5kbBsI4XMVIU8C2l/5b8fdTBrdKeM42LuztpSQm8bW6qdVPmP1rJSa5E060qbzFksbtSWY99zbkq6L7gOPvo5Nkzr1Kj3fwOt2FsdolBkkcsdSgYhB4W5mt0IY5lnQoSgsybZua2HSKAUAoBQEloCCcB5CgK0AoBQCgOW2vuu8jvIkiksScrAjjyzC9/Sq+rZylJyTPWcP/ENKjSjRqQaSWMrf9DmiJcPJbvRyL7j/Yj+lcXt05eDPTp297RztOL/AJ8H8mVxmOMurqmfm4Uqx/mscp87XpOo57tbi3tI2+1NvT4N5S9Oq+Zi1rOo6LZ28k4VUWIS5QBoHLWGgva/rau2ld1cYxk83ecCs3J1JT0Z81j9Tp49oXhaXs3UqrEowKtdRcgXGvnVnRl2mOh469od2k4qSkujTTyv2fkV2XtSPELmibhxU6MvmP14VuqUpU3hnHTqxmsxK7S2ZHOLSDUcGGjDyP6VolFS5ipSjUXtHL48wYUlYR2kw+05DBPdaxb8q0vTHZcyvqOnR2hvL6GjxE7OxZ2LMeZrB7nFKUpPMi3UEF7COFdCeAZSfIMCalGdN4kvU9OrrL8UAoBQCgFASWgIJwHkKArQCgFACaA0G0d7YIzZLykfdtl+I8fdeuqnZzksvY5ql3COy3OY3i34UQsz4VHtYKGe9ixtyUEczoeVYXlnGNPU936HZwriNSNdKDaXXD5/sczs7eOGdsoHZseCngf5TfX8689UoSjufRLLilCt7GWn59fidJsbZjYiTKNFGrt0Hh4nl+1RRourLC5G7iXEIWVLXLm9kvF/ZdT0HBYNIkCRiwHqT1J5mriEIwWInzq6uqtzUdSq8v6ehdkTMCOoI9Ratie5zvdHkmHlaNgUJV15g2Iq9aUluUabjLYz5vlKU/QMwWTgZh9Ty/C3jw8qorrQpYplv2VxKhlLf9i0NeGt+Fud+HnXEUkotPD5mfhNjTyfVjIHVu6P6/pWSi2bYW9WXJFzbeyfZxEC2YsGLHlcW0HrUzjpJr0OyxvzNZasDQdduNt9MVFIitdsOwjbxW3cYeGjL/k8a6abyi/p0p06UdfM6WszIUAoBQCgJLQEE4DyFAVoBQEZHCgliAALkngAOJNSll4Qbwef7x7xtOSkZKxehfxboPD18LW3tlDeW7Kuvcue0eRz9dZyGh3zf6FB1f8AJT/eq3iT9hLzLfhMfbk/I5GFCzKF1JIAtxueFqqUm9kXmcbvofQXydTD2fsmN5U1dub34H3Wy+4HnXXK07uljrz9Svq8SqXs8zfu7L0/udZWs1lC1tToBRg+fd8NvfTTxQGyiSQF+BIzHReg8f8Ah317xyjohyJtLKKfay3zujkb1wFmdp8l2LlbHYeG94yWYg6hcis91P2dVHhrUxWWclzb05rXJbo99recxqd5NmGePu/XS5Xx6r79PSsKkcrY57qj2kNuaPKt7NomCEgaO5KDkR98+BHDzIrnRz8Ot+0q5fKP1Nd8km0zDtCNL92dWiOul7ZkNuZzKB/mNbYvDL+uswPfK3HAKAUAoBQEloCCcB5CgK0AoDid9NtZiYIz3V/iEc2H2fIc/HyqytKGFrl8Cvu62+hHJ13nAKA0O+aXhQ9H/NT/AGqt4ivYT8y34TL25LyMXc/Z3GZhwuqef2j+nrWrh9HL7R9ORv4ncaY9muvM7fYm0DBMknK9n8VP1v7+4VZVqeuDiU1GpommepA3Fxr0qkexdHE7y7TldijK0aDgp0LW5k8D5DSuapJvYqbqtUbw1hHjW9KWxUw8QfiUH9ahcj0Nk828PQ1NSdJ6N8iGDzYyaTlHCR/mkdbf0VqzhzNFw8Rwe2VtOIUByG/O4SbQXPG/ZzqDYn+G97fXA1B0HeHvBqk4jxF2deKlHMWt/Hn/ADYsbGgpwk1zz+x40dnTbOxsIxKGNo5Y38GCuDmRuDLpxFd9CvTrRU6byjZODWUz6VIrsKopQCgFAKAktAQTgPIUBWgNRvNtX2eElT9I/dTw6t7vztXRb0u0n5I0XFXs4eZ5qTVyU7KUAoDE2rhO1idBxIFr9Qbj8re+tFxS7Sm4rmdNpWVKqpPl1L+Fw4jRUXgoA8+p95uffWdKGiCiuhrr1XVqOb6lythqPRNzcf2uHCk96LuH+X7B9NP8tVF3T01M+JbWtTVDHgbySMMLMAw6EAj0Ncp0NJ8zyff7dmA4piFKFlQ9w25ZeBuPs12ULOnUp55M55Xk7eShFLByM26I+xL7mX9Qf0pLhr/LI3Q4tH80T0b5HtiNh4sSz2LO6LdSSLRqTzA5yVySoypPEjdK5hXScD0RUvVPe8ZpWtXs5RbfPpj6nVQspVo6k1gGM1rt+P2tR4nmPry+ayZVOHVYrK3Kxca5vxFBTowrR3w8fM28Nk41JQZrt5t34MbCYsQtxxVhYOjfeQ8vLgedUHDKtaFxGNLm3jHRosrhR7NuXQz7E17mvfW9B4qTSfh1+XM8/ToVanuxBQ1ot+LWteWiEt/NNZM6lnWprMl+5SrE5hQCgJLQEE4DyFAVJoDzHeLaftEzMD3F7qfyjn7zc+nSrqhS7OGOvUp7iprn5GrreaBQCgFAKAUB0O5GLyYjIeEilfeveX8iPfXJeQzTz4HXaTxPHieg1UlocJv9HaaNusdvhZv9wq0sX7DXmVt6vaT8jmK7TiPR9zosuFj/ABF2/wBRA/oBVPdvNVlvarFJG+ja1eW45w6dwo1aSy1s11a/sXVhcxp5jLky7evIOnNPDTz/ADyLnVFrOSmldUO8QouPKD6PZfBPr6GpqlKafNoE9awtadxJuVBPKW+On/JlVlTWFNorXNJNP2uZsWMbCoJ5lqQCvZcFu7utHFSOYr83X+/qUd9SoweYvfw/nIhXoCuFASWgIJwHkKA0W+O0OygKg96Xuj+X7Z9NP81dVpT1zz4HNdVNEMLqed1blSKAUAoBQFJHCgljYDUnpWMpKKy+RnCnKb0x5llMbEfqyIfJ1/vWCr03ykvmbJW1aLw4v5GRhsesbq4dbowYd4fZN6iU6ck1qXzQhSqxknpfyZ69DIHVXU3VgGUjgQwuCD5GqFVacpOMZJteZdOEkstNHI/KFH/Ab/5B/wBBH61aWL5orr5cmcdVgV56psOPLh4B/wC2h95UE/nVHWeaj9S7pLEEvIzjwJOgFySeg41V3vEaVrhS3k+SXM7KFtOtuuXiRwOIilUPDIkin7SMrL6rpXnLzjd4m46dHw3+b/YtKNhRW7eTJOlU8FVuqyjluUnjd5OyWilBvkkUte1d6r93uKlKhLCbST847fJvKefE0aFVpxlNZ8V5Mgwtwq2s6tDimYXEFrXVbNr+dDirxqWuJU37LKZzVhT4LZwedOfVtnNK+rSWM4I1aJJLCORtvdipAoCS0BBOA8hQHnO9+O7XEMAe7H3B5j659bj3Cre1p6aefEqbqeqePA0ldRzCgFAKAUAqGs7EptPKOM3g2IYiXjF4z/o8D4dD7vOjurV0nlcvoeksryNaOmXvfU0dcZ3H0R8k+0/aNmxAm7QloW/yWKf6GQe6vGcWpyt7xzg8N7r+epYUMTp6WT+UGP6GM9JLeqN/tr2/4dvXdUtUveWzPMcYodk8Llk4S1ekZSJZPX4Y7BV6AD0Fq87VqKEZTlyWWy/hByaijV7840QbPxb3seyZQfxSDs1t73FeDt5yvL+M5dXn4LoejcFSo6UfOex9qT4eQPhZHSTQDLz6ArwYeBBr2dalTqx01FlHApOO62PpLd7aT4jCwySpkkZfpFHAMCVa2psLi9uV7Vw8N4VC2qSq8+kfJff9jnub3t4qMeXXzNpG/Wq3jPCZubr0VnPvLwfiv3OqyvI47OfwZJxoaqeE1HTvIY6vD+Ox2XkNVCXpn5FmvoJ5wUAoBQEloDDfEdw5R3svdvwvbS/heslz3Ib22OHO6k5Ny8dzqTmb/bVn3ymujKzuk31RT5pzfej+Jv8AbTvtPzI7nPyIndSfrH8Tf7anvlPzHdJ+RE7rT/g+L9qnvlPzHdJ+RE7s4j7q/GtO90vEd0qFPm1iPuD41/vU97peJHdagG7WI+4PjX+9O90vEd1qEhuxP91fjFYu6pP/AIMla1E8r6ml2h8mLvrHkjPQNdfS2nu08K4KtOhLeDa+haULmtHaok/qdP8AJhsDEbP9oTEMhjkyMuRmNmW4NwVFrgj4a83xjhlW5UXSxlfQtLe+pwzq2Om3pwvtEGSMjNmBFzppxvp0JrP8Mwq2lSpCtFrk/qufyObi7hcU4um8nKYbdaYOpYx2DKTZmvYEXt3a9dK7g01uUMbWaabO9XEC/P0rz/EaNStbSp0ub2+5c21SEKqlLkjm/lGwntWCeJGK99GY2v3VOulx1B91UvDeEV7Wr2tTHJrZ5O284nT7NuKbOB2TsGPD2KqS54O2ra6d3kPdV23k8zcXtWv7L2R6XBjY8LDGkhsQvAcSSbtYeZNdCagtzqU4UYJSZaTeyE8VceJUfoahVUYK9pPxNvFjQwBF7EXFxyPnWqdlb1JqpKCyt08bnfG4mo4T2ZX2kdDXVg15HtI6GmBke0joaYGR7SOhpgZJLifCmCMmInAeVSCtAKAVAFSBQCgFCBQFyGEtw4dar7/iVGzj7e7fJfzkjqt7WdZ7bLxMxMIo46+deTr8du6j9l6V5JfV7lxT4fRgt1n1LOIhW1wbGrThnEryUlCrFyT64w19M/U5Lu1oqLlB4fganaeEaRbJIyHwOh8GtrXpZxbKOtTc44TwcfiO0jYq5YMPxN6g3rmeUVU3UhLD+rMrA7VkHdd8ynQq+oIPEFuK1KmzZSrz5N/MzJMH2KrJYtlv2QIN+/que33e95m1ZadO5vdLs4qfPGcfH7GnlLyMS2ZmPHQk+4WrW8tnHJSm8vL+Ztti7EYsHmWyjUKeLHxHIVtp0+rOm3tW3qmdRXQWYoBQCgFAVFCGRTgPKhJWgFAKAUAoBQCgArCbai3FZfh4kxSbWXgz48QgFh+RrxdfhHEK03Vmst+aL2ne21OKgnsvIkcSvWuaHB77VhQa88r7m131vj3jExE+bhoP+ca9Tw3hULT25bzfXw8l9ypurt1tltEs1bHEYm0NnpMLPxHBhxFYygpczVUpRqczVJuyL96QlegWx9b1r7HzOZWSzuzfRIFAVdAAAPIcK3JYO1JJYJXoSKkCgFAKAUAoCooQyKcB5UJK0AoBQCgFAKAUAoBQCgFAKAUAoBQCgFAKAozAC5IAHEkgD1NYVKkKazJ4CTfIs+2R8mv4hJCPULbkfSuN8SoeL+TM9DJxzoxsrAnpqG+FgDW2le0Kjwpb+e31IcGXK6jEqKEMinAeVCStAKAUAoBQCgFAKAUAoBQCgFAKAUAoBQChBjpsl8XNkU2SMDMx4AsL8OZ5W/DVBdwndXDhF4Udv55nTTpatjMxYhw57HPiJShUN2SwkIWGYXDDNez3sL8etYyo0qWISqP9PsbXJR2WXgptXdountEEhlDAPqLOQRcMLcT4WBrVccPmk6lOTfl1JlT1LUi1E+ZVbqAT5/a/qDV5Z1e1oRn5HHNYkTFdRgyKcB5UJK0AoBQCgFAKAUAoBQCgFAKAUAoBQCgFAKA6jdiC0JbnI8jHyzlV/wBKiqu1XsuT6tv9dizprETC21hFVioYjtzf/MCgJAOl/q1UcVVelWhUh7Sl7OHy+Xr8jtt+za0tefqb7B4cRoqLeyiwubnSr2nHTBRZzyeXk47aEASSRRoA7W8mAfT47e6lklHXBdJP9d/3K64WJFgV3HOzFxDW7PUi7qNOeh0/X3VKDMmoJFAKAUAoBQCgFAKAUAoBQCgFAKAUAoCqHUeYrGXJkrmdTsNmGDgKrmbskIF7XLAE68uNV9p/kx9Cyh7qOX2zAGxGdy8LjVlGIw9rMLcHQk6Rg8dOVuUXNGhU2qSNbclUU1Jpr0Ov2ZPIwGdLLlUhzIrFr+Cgctb+NdKSS2ZtTb5nPbeP08g6ZD6rb/8ANYW3+bU+H0OS55mAK7TlZiYvhFpf6ROumh10qYhmVUEigFAKAUAoBQCgFAKAUAoBQCgFAKAUBVeIvWLWVgLmY+A31eJIsJDhmkniTISSAp7MWJUDVhp4VU06koQ7OK3WxujdtYhGOWbGLaeLYAyM8cmpKLFEVFmYaE3zcF59awbry5yx6JG+M5tb/QxsRvpiMNmOIgzRBrBrrHJZi2TMlzYkIxtYcDWcK1ZP2llfI1TupU95R2IDagxTPOqMivlADWv3F14eLEe6uu0etymuv7GupV7T2kTWu01MgFuBfwoSSoBQCgFAKAUAoBQCgFAKAUAoBQCgFAKAUBrNqbFjnOY3V7WzLzFrd4aX6aEG2l7aVzVbaNR6k8MwlBN56mtG6za/+Jk1v158fteA51zuyqf1L5P7mPZebMrD7tRr9d3fhcXKg24X1J0udQRxrKNivzybJVNI3MaBQAoAAFgBwA8K7YxUVhGwmtZEM6ePYEVh9bgPtftWjtGd/doEvm/F+L4v2p2jHdoD5vxfi+L9qdox3aA+b8X4vi/anaMd2gPm/F+L4v2p2jHdoD5vxfi+L9qdox3aA+b8X4vi/anaMd2garaMmzsO/Z4jFxRPYHLJiI0ax4HKxvanaMd2gRwmI2bKWEWMhcqpdsmIibKgsCzWOii41PWjqNbsyjaKTxFNsp7Vsz/1cP8A9iP+9Yd5j/Ujp/wev/py+TNjBsvDOoaNiysLhlcMCDwIIHCslVbWUc0rSMXpkmmjHfAxi94ZgBfvF4QLDncvwrLW/EwVvFvCTMGHH7Na98TGtvvYmA38srmtbuI/1I61wms/+3L5M2mF2fhZVDxSZ1N7MjhgbGxsV8QRWSqtrKZonZqEtMk0y7/gsH4vU/2qe0Zh3aBrGxOzASDjIbjj/wCIj5cedbNNZ/lfyMOzoeP6mdgNn4WdS0EglUHKWSRWFwASLrz1HrWMpTi8PYyjQpyWUZPzfi/F8X7Vj2jJ7tAfN+L8XxftTtGO7QHzfi/F8X7U7Rju0B834vxfF+1O0Y7tAfN+L8XxftTtGO7QHzfi/F8X7U7Rju0Co2BF+L4v2p2kh3aBsovqjyH5VgdBOgFAKAUAoAaA8t2zuSJ8TLiP8RwalnZgGwWHdlFwVBdpbsVCqM3hyqNSNnY1P6X8i9gtxY4Q4fG4ftmCKGGFgiCorK9iivdjeOMglrDKNNaxqR1LGTK2uoUKuqW+zWM45mbHuibXGMgsb95cOBfkxBWYAnjrrYk+VaHFR96SLNcUhNZjBv8A3ZX/AMm6wmzoYTDkd27FFRcoVhlAy2aw4mxvXTSnFw0xaaKmvKdSq6k1u22WsfgFeOZUkkRpLEs0WYXDAklRa4tmFrganpUSp7PDN1O4cZxlKOUvh9zlV3Wi4e1w6Dng4zyA4mXUnxrR2K/qX6Fr/icv9Kf/AJP7HWYLY2HijSPtguQHTOIzd2zNmQEAd4nQjS9q6YLQlEo7i4VepKpJ7+vLoSx+zYTFIgxIQyxyqGaUv/EFswDPrlK6dO8NLms1U0yTfQwVJ1IvRv5rc0uE3aKRhRj8MyKqxm8HdNh3c9sQAWsOfG1dCrwk/Zj57P8Asc8rapT9949V/c6fdyCKFDGkySO7vK5Ur3nc3dgoYkD3mtFRyk8teRtppRWEzc1rNgoBQCgFAKAUBCL6o8h+VAToBQCgFAKAxdqYTtoZYsxXtEZMwtcBhYkX86hrKwZ0p6JqeM4eTzPaGwtnwylJ8W1wbMBgozc21UOkBF9ORuKwVo5b/Ys/8dnFYS/9p/c6XBbtxzp20WIcpIWcHIU4npoRw5i+lS6eHuUtHVBPS1u87xi+fwJYzdKBsrNLMMihbh5FB7zNchSATdzr5ca4LqxjVeuUsL0i/qmdlvcOlHCXVvw5+Swixh5MDgiyGaXMSCbjFPrbQZlv97UX5jwrdZ2kKKemSb/2r6YIrXcpP2l+/wBclja+2sLLE8LSyKJUBJVnYhJNRdWYgXA5gaGu3u7qw25cvuRTvO71oz0rKw8bfDlg1Wzdg4GVIZTiX7FGGTMEGbsiVYcLgXGugvbThVTWo21rV01JPVzx/wAItaHFLmrrnShvLKb36/bobiPd3Ddm49ruJjmLEJcm+uU8LH+/jXZCdC8rRuIrLht12+a88nl+4zt6U7eU8at3tuXodzsO5PZy5soRdVViAqAAZhbmC9urX6VtrUo1ZOU0XNpdztaEaEFsl4vffn+3oYG0tzsHGVRpmQglyqwK6ksEUHJkYL/D87s3WttvWjbqUUuf86HFxK671OLqy93l1653Npuju9h45XxEMhkbvR/wkjCk5WbQIGJ0XieZrNV80lSXJerOenGE5uqnz8sHX1rOkUAoBQCgFAKAhF9UeQ/KgJ0AoBQCgFAKA0c+6uEZndoe87FmOeQXJNySA1uNZa5bbmDhHwNvh4FjRUQBVUAKBwAHACseZmlgxv8AC4c2bs1zcc32vXjRyfIx0rmY0u72HZmcxnM2pIkkF/cGtyFa9EcbpePLJk9+ZZO6mDYsxgW5Cg2Li4RQqcG5KoFb1UlFYTMNEW8tGTHsHDKqqsCZVuFGXhclmtfmSSSeZNcVezo16muosv1fT0Zvp1p01iDwi8mzIgABGoA0AA0Fzc2FbKFKFKOmCwjCo3OWZ7syYIFS+UWvW4jLZi4nZUUjFnW7GwJDOOHDgRWDinua5UYSeWtzIwmGWMZUFhe/Mkk8yTqTWSSXIyjFRWEX6kyFAKAUAoBQC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4820" name="AutoShape 4" descr="data:image/jpeg;base64,/9j/4AAQSkZJRgABAQAAAQABAAD/2wCEAAkGBxQSEhIUEBMWFRQVFxUWFhgWFBQYFhgYFBUXGBQaFBcYHCggGBsmHhQVITEhJSktLi4uGB8zODMsNygtMCsBCgoKDg0OGxAQGy0kICYsLCwsLzQsLCwsLCwsLCwsLCw0LCwsLCwsLCwsLCwsLCwsLCwsLCwsLCwsLCwsLCwsLP/AABEIAQwAvAMBEQACEQEDEQH/xAAcAAEAAQUBAQAAAAAAAAAAAAAAAgEDBAUGBwj/xABEEAACAQIDBQUDCgQFAgcAAAABAgMAEQQSIQUGMUFREyJhcZEUgZIHFiMyQlJiscHhM3Kh0RWCotLwsvEkU1Rjc5TC/8QAGwEBAAIDAQEAAAAAAAAAAAAAAAEFAgMEBgf/xAA7EQACAQMCAwUGBQIFBQEAAAAAAQIDBBESIQUxQRMUUWFxIjKBkbHRBkKhwfBS4RUzU4LxI0OSorIW/9oADAMBAAIRAxEAPwD01EFhoOA5VvOIlkHQelAMg6D0oBkHQelAMg6D0oBkHQelAMg6D0oBkHQelAMg6D0oBkHQelAMg6D0oBkHQelAMg6D0oBkHQelAMg6D0oBkHQelAMg6D0oBkHQelAMg6D0oBkHQelAMg6D0oBkHQelAMg6D0oCSoOg9KkEU4DyFQDzzaeLn9qxzGTEdtAA2Dw6dqIXVVBLsE0l65SdTca8B0JLSv1MNzAl3t2ioiGZCzmfIUwzuJjGsZVQlgw7zlM1hw8LmezgQpPqb/ZW82JfaBhmiywkyR2Ecl43S5VpJCMpDhGIsSLMvPjg4JQyuZkm2zB2hvDjTipuzhK9hHiwkYWUl8pj7OSQWCvfimXXVhz1yUI4XwGW2X49s45tm4iUMpnSVFikSOwdC0WYhJF1tnkW+UfVPS9RphrS6EZek12yt58dGzy41H7MywZ1WIkxxtHOLIv2bskWp69TWThF7RIjJ9TOh23tJnRysaRAYNpEKHO3tbqmRDx0u2ulre6sdMPqZNswZN58ezYiRYxGUiVezyTMIb4nKWlUizPlzG6gjLY20tU9nBYRjlm8j2/i12fHN2aSzNKYy2SQRiPtHVZ2RRnyEKp0A0YG3KsNEdWDJt4NHgd6MbH7ErozJZWmvFK0jpJJJmfOVsqooTiQ17cr22OnF5ITZk70LiTitoNHJMqQ4TMipJMozPGRdFXusQQx8NOdrRDGlZ8Sd8moxE+MX2lu1xILzph1yGaRo1yiR2jiuBwVRcG+rcNb5JR2MdzfbQ2zim2ZBKUkWZZVjxFs8bgRs6sxKqSoLCMmw4MRa1YKMdbRLbwYkW8ePCAm/wBHh1YloGPav7SYGlNkDCLKRIQFDWHjepcIEp7ksPvXjMmDaRWuZnjnRICJpBo0TxK62yFWAOgN+Fr6OzjlojLM/c7FTtiWWftQrQSZQTMVumNnViC5NmylOfC1tLVjUSS2MlzOWxOMxDRYgQzY2OIYhR3vaZJUiVHAcyGzd+TICgPd56cdiUU1nBju9zNY7QWPFrfEZRHhZJWEjCUXwjNMIC97EyWzBNRYgAX0j2NgmzvNjYE2imlMglaNe0QykpmKIGOT6t7pe/ietaJPoZI21YkigFASWpBBOA8hUA1v+Ox55kAkPY5u0YITGCiB2XN1sR4Hhe9ZaGRnfBiPtqFuynaGbMCEiJiOZvaBeyC+oIjF/dU6HyDa5l75yxWTKsrl2kTIsbZ1aK3aK6NYqRmHrTQxqxuZOO2usSwllkJmYKiKl3zFGksVvoQqNfyqFHJO5ipvNE2Ts0mkLx9oMkZJC52TvAkEHMrD3VOhmOpGU+2IljmlZiqQu6OSD9ZDlIUC5a5IAtqb1Gl5wTkbN2skzOgWRJEClklQo+V75WAPFTlIuOYINqOLW4TyW49vwkRtmIWTt7EiwHs+btS33QMja00MakYw3qgyu7CVAsTTjPE6GSJACzR342uuhsdRpU6GTkvQ7xRMwQiRHLxx5HjKsDKrNGSD9kiN9R0NRoZGpFo70Qq0iyLNGYoxI+eIiys2RBpc5mbRV4mxtU6HzJyJt6oESRpe0i7Ix51kjZXVZmyo9uaE31F7WPSnZt8iMk8ZvLFH2htIwjdY2aNMwDOsbJqDwImQA9TRQbDlguR7eVpOzEU+a0Zb6PRO1+rn17vA38qjRtkaja3rEkpQFb0BSgFAKAUAoCS1IIJwHkKgGgxW7KyYhpzLYlZF7scavaSMx5XkUBpEFyQrcwNdK2KbSwRjJZwm6XZRqkcqIVkikVkw0SHNErLdwv1yc3E9PGjqZ3f1Iwxi9zkkC55A7CSWV2lhikEjyqikmMgKLCNQLDQAUVQyx1MzbWwFxMUEbuv0LBu9Cjo5EbR2aJu7bv3tyIFRGTTbGTX/ADKQGEiRWMSZF7XDxSBfpXkBjDaR2L5QBwCgcqy7QjDMybdwuJ0aduymkeXKEQMjs4dGV9T3WVSLjW1Y6+uBjcy9m7MMcjzTTGWVlWO5VUVUQswCqvUsxJPHwAqHLbCQS8zXQ7l4dct1Um2JErBFV5VxIcFXYa90PYeQrLtGRgrNusZEZJsS8n0EmHjJSNciygK7HL9d7KoubDThrRTxyRlgu4bdeONrxsQvbx4gAi5BjjKZc5NypvcA8De2h0hzI0lqHdY9nLHLiGcSt2jN2aLJ2odXjkz63KlFAW1rAC1hUupvlIJFx9285LzzNJIWw5zZEVQmGl7VUCDSxa9yb8fC1FUxyQx4kYN0444Z4Y3ZUlmjlAsD2fZmIqi/h+hAHQG3KnaPKYaLuK3cV8X7VmTN9Ho0EbsvZ/8AlyN3kvfiPCoU8R0jBvKwJFAKAUAoBQCgKE0BNakEE4DyFQDTvu4haZlklTtlKtkKKRmlaVijBcwJLEHXh61nrIcSC7uABAs8wCGQ/XGdu0KXUta2UKhXhfW9w2payNJGHdWNShWXEd0xm3bsQ3Zklc9+OrOT1zeAs1snSZm0tixzqFdnFixBDXILCxsXvbwHDwrFSwMFqXYIMryiaXO2ewLkxjOhQd3Q2FyQARxNZatsEaTGG6iak4jEliCubtQCBZgACq8AJGGt+N/ra1PaeQ0kMfubBNk7R5DkSNBqh/hq6hixQkse0NzfkOVFUY0m52bs9IFZY72Z2c5iSbvq2p8dfMk1i3klLBlViSKAUAoBQCgFAKAUBRmA40GSoNAWJZiD4VJi5YZL2gUGtEZXDKbdaEN5RCOcgVJhqZkpwHkKxNxWgFAKAUAoBQCgFAKAUAoBQCgFAW3mANjepMXLBbbEEHhQjU0yDyG9weOtCHJ5DyZhryP50Ibyi0DQxJycF8vyNDJkKGJcT6re6hkuTIrQxM1OA8hUG8rQCgFAKAUAoBQCgFAKAUAoBQCgMbFrwNSa5lp+R8Py0oYsqRcD3j9f1oOZUIbG45fkaE4YWEmg0sk0R7oPU0Ja5Jk/Zh1oToQaMBTY9KgYwi4sK/8ADUjSiScB5CoMytAULAcTQZLZnFDHWiPtI6GpI1lRiR0NBrRJZgedQZKSLgoSKAUAoBQCgFAKAt4hbr5a0MZci2/I5ba+HOpIZKW+h00IoGVNzxIoTuW04Dv28KELlzDgWHevqNelA8YGVOp/57qEYiVstmy9KgnbGwUp4/1qTHMS52gAF+gqDY2kWHxBPDSpMHJ9C1QwFAKAUAoCSMRwrGcowi5S5GUVJvCMlZTzFeeuPxFSi8UouXm9l9y0pWE377wO0NV3/wCiuf6Y/J/c6Vw+n4v+fAqJPCuih+I55/6sNvL7P7mufD1+Vkw169DbXtC5WaUs+XX5HBUozpv2kVrqNQNAQMo60I1Ig2IXxoRqRZzC3DWpMMokXWxsDQnKKiVfu0J1LwCEfdvx6daEZRJiLfVI4Hhx1oTzXIZh9w+lBnyK5tD3SNDyoTnyJq7fd/rQjL8DBU6DyFDWVoBQCgFARlkCgsxsACSTyA4k1DaSyzKEJTkoxWW9kVU34VPMhpp4ZWhBJWtVZecJt7ndrEvFfv4nXRvKlLbmvAuq168Ze2FW0npmtuj6P+/kXdC4hWWY/IlXGdArKM5QeqLwzFpPZkXJ616Cz/EE4ezXWpePX7Mrq/D1Lem8eXQssp516ShxC2rrMJr05Mq6ltVg/aRS1dMqsIrLkl8TUoSeyTFqwp3FGq8Qmn6NMmdKcPeTQrcYCgFAKAqG8aE5K9oepoMsFz1PrQZYBqSCCcB5CoBWgFAKAUBRlBBB1B0PkeNMZ2ZMW4tNc0cXhtpvgpXha7xKdBzCnVSpPgRpwv0qrjWlQm4PdHuK3D6PFbeNxD2ZtbvxfXK9evM63BYxJlzRsGH9QehHI1ZQnGazFnjrm1q209FVYf6P0fUyKyOcA1rrUadaDhUWUzOE5QeqL3Lqyda8ldfh6tGbdF5j5vDXl4fEuKXEqbX/AFNmVD1W1eG16O9bEV5tfRZb+R0xuoT9zL+BIGuWappey2/hhfXJui5N7orWkzIs1q7LKyqXdTRH4vwX86GivXjRjqZaLmvX23BLWjiWG5eOWvoU1S/qz25IjVwcQoBQCgFAKAUBJaAgnAeQoCtAKAUBGRrAm17Amw4nwFQ3hZMoR1SSbxktYLGJMgeM3U/08COR8KiE1NZRtubarbVHTqrDOX34w1mjkHMFD5rqv5n0qvvobqR6z8L3GYTovpuvjzNBgMa8Lh4zY8xyYdGHMVyU6koPMT0N1aUrqn2dRZX6r0PQtlbQWdA6+TLzU8watlLt6T0vD+jPnN5Zzsq+iayua81/OZsQgrxj4vf0ZOEpbrbdLoWKsreaUkuZyfyke2x4YTbPkKmMkyoERiyEfWGZSbrbgORPSrDhvGKlap2dd8+T5b+G3ia6tlTgswR4zNv5tFuOMlH8pC/9IFXErG3ctUoJvz3+prVSSWEy1DvttBTcYyc/zSMw9GuKh2Fq+dNfIdrPxOk3e+UjabOEBjnvx7SMABeZZo8th4m/v4VyVeC2k1smvR/cmd66UXKT2PTsHvZG9hMpQ9R3l/uK7rG3pWtPs4/F+JQ1OKKvPM9vA3sUgYAqQQeBBuKsMpm1NNZROhIoBQCgFAKAUBJaAgnAeQoCtAKAUAoDz84x8LiZez4B2uvJluSAehseP/aqbtJUaj0+PI+i91pcQsqfac9Kw+qeP5ldTpMayY3DN2WrCzBT9ZWXkfMXHvrvm43FL2TzNtGrwm+Xbe7yz0afX4eBwn/P+9VB73Zm03e2l2EoJPceyv5cm91/S9dFtV7Ofkyr4xYK7t2l7y3X7r4/XB6Mklc3E+CyuKrrUWsvmn4+p4q1vlTjomuRcEg61QVOE3kHvTb9MMsY3lGX5jznff5MosTmmweWGY6snCKQ89B/DbxGh6a3q74dXvoYp1qcmvHqvuc1WVB7xkjzbD7kTBrYm0VuK/Wf+nd99/Wr1vBT1+JUqeVHdnV7P2fHAuWJbDmftN4k86wbKKvcVLh5kbBsI4XMVIU8C2l/5b8fdTBrdKeM42LuztpSQm8bW6qdVPmP1rJSa5E060qbzFksbtSWY99zbkq6L7gOPvo5Nkzr1Kj3fwOt2FsdolBkkcsdSgYhB4W5mt0IY5lnQoSgsybZua2HSKAUAoBQEloCCcB5CgK0AoBQCgOW2vuu8jvIkiksScrAjjyzC9/Sq+rZylJyTPWcP/ENKjSjRqQaSWMrf9DmiJcPJbvRyL7j/Yj+lcXt05eDPTp297RztOL/AJ8H8mVxmOMurqmfm4Uqx/mscp87XpOo57tbi3tI2+1NvT4N5S9Oq+Zi1rOo6LZ28k4VUWIS5QBoHLWGgva/rau2ld1cYxk83ecCs3J1JT0Z81j9Tp49oXhaXs3UqrEowKtdRcgXGvnVnRl2mOh469od2k4qSkujTTyv2fkV2XtSPELmibhxU6MvmP14VuqUpU3hnHTqxmsxK7S2ZHOLSDUcGGjDyP6VolFS5ipSjUXtHL48wYUlYR2kw+05DBPdaxb8q0vTHZcyvqOnR2hvL6GjxE7OxZ2LMeZrB7nFKUpPMi3UEF7COFdCeAZSfIMCalGdN4kvU9OrrL8UAoBQCgFASWgIJwHkKArQCgFACaA0G0d7YIzZLykfdtl+I8fdeuqnZzksvY5ql3COy3OY3i34UQsz4VHtYKGe9ixtyUEczoeVYXlnGNPU936HZwriNSNdKDaXXD5/sczs7eOGdsoHZseCngf5TfX8689UoSjufRLLilCt7GWn59fidJsbZjYiTKNFGrt0Hh4nl+1RRourLC5G7iXEIWVLXLm9kvF/ZdT0HBYNIkCRiwHqT1J5mriEIwWInzq6uqtzUdSq8v6ehdkTMCOoI9Ratie5zvdHkmHlaNgUJV15g2Iq9aUluUabjLYz5vlKU/QMwWTgZh9Ty/C3jw8qorrQpYplv2VxKhlLf9i0NeGt+Fud+HnXEUkotPD5mfhNjTyfVjIHVu6P6/pWSi2bYW9WXJFzbeyfZxEC2YsGLHlcW0HrUzjpJr0OyxvzNZasDQdduNt9MVFIitdsOwjbxW3cYeGjL/k8a6abyi/p0p06UdfM6WszIUAoBQCgJLQEE4DyFAVoBQEZHCgliAALkngAOJNSll4Qbwef7x7xtOSkZKxehfxboPD18LW3tlDeW7Kuvcue0eRz9dZyGh3zf6FB1f8AJT/eq3iT9hLzLfhMfbk/I5GFCzKF1JIAtxueFqqUm9kXmcbvofQXydTD2fsmN5U1dub34H3Wy+4HnXXK07uljrz9Svq8SqXs8zfu7L0/udZWs1lC1tToBRg+fd8NvfTTxQGyiSQF+BIzHReg8f8Ah317xyjohyJtLKKfay3zujkb1wFmdp8l2LlbHYeG94yWYg6hcis91P2dVHhrUxWWclzb05rXJbo99recxqd5NmGePu/XS5Xx6r79PSsKkcrY57qj2kNuaPKt7NomCEgaO5KDkR98+BHDzIrnRz8Ot+0q5fKP1Nd8km0zDtCNL92dWiOul7ZkNuZzKB/mNbYvDL+uswPfK3HAKAUAoBQEloCCcB5CgK0AoDid9NtZiYIz3V/iEc2H2fIc/HyqytKGFrl8Cvu62+hHJ13nAKA0O+aXhQ9H/NT/AGqt4ivYT8y34TL25LyMXc/Z3GZhwuqef2j+nrWrh9HL7R9ORv4ncaY9muvM7fYm0DBMknK9n8VP1v7+4VZVqeuDiU1GpommepA3Fxr0qkexdHE7y7TldijK0aDgp0LW5k8D5DSuapJvYqbqtUbw1hHjW9KWxUw8QfiUH9ahcj0Nk828PQ1NSdJ6N8iGDzYyaTlHCR/mkdbf0VqzhzNFw8Rwe2VtOIUByG/O4SbQXPG/ZzqDYn+G97fXA1B0HeHvBqk4jxF2deKlHMWt/Hn/ADYsbGgpwk1zz+x40dnTbOxsIxKGNo5Y38GCuDmRuDLpxFd9CvTrRU6byjZODWUz6VIrsKopQCgFAKAktAQTgPIUBWgNRvNtX2eElT9I/dTw6t7vztXRb0u0n5I0XFXs4eZ5qTVyU7KUAoDE2rhO1idBxIFr9Qbj8re+tFxS7Sm4rmdNpWVKqpPl1L+Fw4jRUXgoA8+p95uffWdKGiCiuhrr1XVqOb6lythqPRNzcf2uHCk96LuH+X7B9NP8tVF3T01M+JbWtTVDHgbySMMLMAw6EAj0Ncp0NJ8zyff7dmA4piFKFlQ9w25ZeBuPs12ULOnUp55M55Xk7eShFLByM26I+xL7mX9Qf0pLhr/LI3Q4tH80T0b5HtiNh4sSz2LO6LdSSLRqTzA5yVySoypPEjdK5hXScD0RUvVPe8ZpWtXs5RbfPpj6nVQspVo6k1gGM1rt+P2tR4nmPry+ayZVOHVYrK3Kxca5vxFBTowrR3w8fM28Nk41JQZrt5t34MbCYsQtxxVhYOjfeQ8vLgedUHDKtaFxGNLm3jHRosrhR7NuXQz7E17mvfW9B4qTSfh1+XM8/ToVanuxBQ1ot+LWteWiEt/NNZM6lnWprMl+5SrE5hQCgJLQEE4DyFAVJoDzHeLaftEzMD3F7qfyjn7zc+nSrqhS7OGOvUp7iprn5GrreaBQCgFAKAUB0O5GLyYjIeEilfeveX8iPfXJeQzTz4HXaTxPHieg1UlocJv9HaaNusdvhZv9wq0sX7DXmVt6vaT8jmK7TiPR9zosuFj/ABF2/wBRA/oBVPdvNVlvarFJG+ja1eW45w6dwo1aSy1s11a/sXVhcxp5jLky7evIOnNPDTz/ADyLnVFrOSmldUO8QouPKD6PZfBPr6GpqlKafNoE9awtadxJuVBPKW+On/JlVlTWFNorXNJNP2uZsWMbCoJ5lqQCvZcFu7utHFSOYr83X+/qUd9SoweYvfw/nIhXoCuFASWgIJwHkKA0W+O0OygKg96Xuj+X7Z9NP81dVpT1zz4HNdVNEMLqed1blSKAUAoBQFJHCgljYDUnpWMpKKy+RnCnKb0x5llMbEfqyIfJ1/vWCr03ykvmbJW1aLw4v5GRhsesbq4dbowYd4fZN6iU6ck1qXzQhSqxknpfyZ69DIHVXU3VgGUjgQwuCD5GqFVacpOMZJteZdOEkstNHI/KFH/Ab/5B/wBBH61aWL5orr5cmcdVgV56psOPLh4B/wC2h95UE/nVHWeaj9S7pLEEvIzjwJOgFySeg41V3vEaVrhS3k+SXM7KFtOtuuXiRwOIilUPDIkin7SMrL6rpXnLzjd4m46dHw3+b/YtKNhRW7eTJOlU8FVuqyjluUnjd5OyWilBvkkUte1d6r93uKlKhLCbST847fJvKefE0aFVpxlNZ8V5Mgwtwq2s6tDimYXEFrXVbNr+dDirxqWuJU37LKZzVhT4LZwedOfVtnNK+rSWM4I1aJJLCORtvdipAoCS0BBOA8hQHnO9+O7XEMAe7H3B5j659bj3Cre1p6aefEqbqeqePA0ldRzCgFAKAUAqGs7EptPKOM3g2IYiXjF4z/o8D4dD7vOjurV0nlcvoeksryNaOmXvfU0dcZ3H0R8k+0/aNmxAm7QloW/yWKf6GQe6vGcWpyt7xzg8N7r+epYUMTp6WT+UGP6GM9JLeqN/tr2/4dvXdUtUveWzPMcYodk8Llk4S1ekZSJZPX4Y7BV6AD0Fq87VqKEZTlyWWy/hByaijV7840QbPxb3seyZQfxSDs1t73FeDt5yvL+M5dXn4LoejcFSo6UfOex9qT4eQPhZHSTQDLz6ArwYeBBr2dalTqx01FlHApOO62PpLd7aT4jCwySpkkZfpFHAMCVa2psLi9uV7Vw8N4VC2qSq8+kfJff9jnub3t4qMeXXzNpG/Wq3jPCZubr0VnPvLwfiv3OqyvI47OfwZJxoaqeE1HTvIY6vD+Ox2XkNVCXpn5FmvoJ5wUAoBQEloDDfEdw5R3svdvwvbS/heslz3Ib22OHO6k5Ny8dzqTmb/bVn3ymujKzuk31RT5pzfej+Jv8AbTvtPzI7nPyIndSfrH8Tf7anvlPzHdJ+RE7rT/g+L9qnvlPzHdJ+RE7s4j7q/GtO90vEd0qFPm1iPuD41/vU97peJHdagG7WI+4PjX+9O90vEd1qEhuxP91fjFYu6pP/AIMla1E8r6ml2h8mLvrHkjPQNdfS2nu08K4KtOhLeDa+haULmtHaok/qdP8AJhsDEbP9oTEMhjkyMuRmNmW4NwVFrgj4a83xjhlW5UXSxlfQtLe+pwzq2Om3pwvtEGSMjNmBFzppxvp0JrP8Mwq2lSpCtFrk/qufyObi7hcU4um8nKYbdaYOpYx2DKTZmvYEXt3a9dK7g01uUMbWaabO9XEC/P0rz/EaNStbSp0ub2+5c21SEKqlLkjm/lGwntWCeJGK99GY2v3VOulx1B91UvDeEV7Wr2tTHJrZ5O284nT7NuKbOB2TsGPD2KqS54O2ra6d3kPdV23k8zcXtWv7L2R6XBjY8LDGkhsQvAcSSbtYeZNdCagtzqU4UYJSZaTeyE8VceJUfoahVUYK9pPxNvFjQwBF7EXFxyPnWqdlb1JqpKCyt08bnfG4mo4T2ZX2kdDXVg15HtI6GmBke0joaYGR7SOhpgZJLifCmCMmInAeVSCtAKAVAFSBQCgFCBQFyGEtw4dar7/iVGzj7e7fJfzkjqt7WdZ7bLxMxMIo46+deTr8du6j9l6V5JfV7lxT4fRgt1n1LOIhW1wbGrThnEryUlCrFyT64w19M/U5Lu1oqLlB4fganaeEaRbJIyHwOh8GtrXpZxbKOtTc44TwcfiO0jYq5YMPxN6g3rmeUVU3UhLD+rMrA7VkHdd8ynQq+oIPEFuK1KmzZSrz5N/MzJMH2KrJYtlv2QIN+/que33e95m1ZadO5vdLs4qfPGcfH7GnlLyMS2ZmPHQk+4WrW8tnHJSm8vL+Ztti7EYsHmWyjUKeLHxHIVtp0+rOm3tW3qmdRXQWYoBQCgFAVFCGRTgPKhJWgFAKAUAoBQCgArCbai3FZfh4kxSbWXgz48QgFh+RrxdfhHEK03Vmst+aL2ne21OKgnsvIkcSvWuaHB77VhQa88r7m131vj3jExE+bhoP+ca9Tw3hULT25bzfXw8l9ypurt1tltEs1bHEYm0NnpMLPxHBhxFYygpczVUpRqczVJuyL96QlegWx9b1r7HzOZWSzuzfRIFAVdAAAPIcK3JYO1JJYJXoSKkCgFAKAUAoCooQyKcB5UJK0AoBQCgFAKAUAoBQCgFAKAUAoBQCgFAKAozAC5IAHEkgD1NYVKkKazJ4CTfIs+2R8mv4hJCPULbkfSuN8SoeL+TM9DJxzoxsrAnpqG+FgDW2le0Kjwpb+e31IcGXK6jEqKEMinAeVCStAKAUAoBQCgFAKAUAoBQCgFAKAUAoBQChBjpsl8XNkU2SMDMx4AsL8OZ5W/DVBdwndXDhF4Udv55nTTpatjMxYhw57HPiJShUN2SwkIWGYXDDNez3sL8etYyo0qWISqP9PsbXJR2WXgptXdountEEhlDAPqLOQRcMLcT4WBrVccPmk6lOTfl1JlT1LUi1E+ZVbqAT5/a/qDV5Z1e1oRn5HHNYkTFdRgyKcB5UJK0AoBQCgFAKAUAoBQCgFAKAUAoBQCgFAKA6jdiC0JbnI8jHyzlV/wBKiqu1XsuT6tv9dizprETC21hFVioYjtzf/MCgJAOl/q1UcVVelWhUh7Sl7OHy+Xr8jtt+za0tefqb7B4cRoqLeyiwubnSr2nHTBRZzyeXk47aEASSRRoA7W8mAfT47e6lklHXBdJP9d/3K64WJFgV3HOzFxDW7PUi7qNOeh0/X3VKDMmoJFAKAUAoBQCgFAKAUAoBQCgFAKAUAoCqHUeYrGXJkrmdTsNmGDgKrmbskIF7XLAE68uNV9p/kx9Cyh7qOX2zAGxGdy8LjVlGIw9rMLcHQk6Rg8dOVuUXNGhU2qSNbclUU1Jpr0Ov2ZPIwGdLLlUhzIrFr+Cgctb+NdKSS2ZtTb5nPbeP08g6ZD6rb/8ANYW3+bU+H0OS55mAK7TlZiYvhFpf6ROumh10qYhmVUEigFAKAUAoBQCgFAKAUAoBQCgFAKAUBVeIvWLWVgLmY+A31eJIsJDhmkniTISSAp7MWJUDVhp4VU06koQ7OK3WxujdtYhGOWbGLaeLYAyM8cmpKLFEVFmYaE3zcF59awbry5yx6JG+M5tb/QxsRvpiMNmOIgzRBrBrrHJZi2TMlzYkIxtYcDWcK1ZP2llfI1TupU95R2IDagxTPOqMivlADWv3F14eLEe6uu0etymuv7GupV7T2kTWu01MgFuBfwoSSoBQCgFAKAUAoBQCgFAKAUAoBQCgFAKAUBrNqbFjnOY3V7WzLzFrd4aX6aEG2l7aVzVbaNR6k8MwlBN56mtG6za/+Jk1v158fteA51zuyqf1L5P7mPZebMrD7tRr9d3fhcXKg24X1J0udQRxrKNivzybJVNI3MaBQAoAAFgBwA8K7YxUVhGwmtZEM6ePYEVh9bgPtftWjtGd/doEvm/F+L4v2p2jHdoD5vxfi+L9qdox3aA+b8X4vi/anaMd2gPm/F+L4v2p2jHdoD5vxfi+L9qdox3aA+b8X4vi/anaMd2garaMmzsO/Z4jFxRPYHLJiI0ax4HKxvanaMd2gRwmI2bKWEWMhcqpdsmIibKgsCzWOii41PWjqNbsyjaKTxFNsp7Vsz/1cP8A9iP+9Yd5j/Ujp/wev/py+TNjBsvDOoaNiysLhlcMCDwIIHCslVbWUc0rSMXpkmmjHfAxi94ZgBfvF4QLDncvwrLW/EwVvFvCTMGHH7Na98TGtvvYmA38srmtbuI/1I61wms/+3L5M2mF2fhZVDxSZ1N7MjhgbGxsV8QRWSqtrKZonZqEtMk0y7/gsH4vU/2qe0Zh3aBrGxOzASDjIbjj/wCIj5cedbNNZ/lfyMOzoeP6mdgNn4WdS0EglUHKWSRWFwASLrz1HrWMpTi8PYyjQpyWUZPzfi/F8X7Vj2jJ7tAfN+L8XxftTtGO7QHzfi/F8X7U7Rju0B834vxfF+1O0Y7tAfN+L8XxftTtGO7QHzfi/F8X7U7Rju0Co2BF+L4v2p2kh3aBsovqjyH5VgdBOgFAKAUAoAaA8t2zuSJ8TLiP8RwalnZgGwWHdlFwVBdpbsVCqM3hyqNSNnY1P6X8i9gtxY4Q4fG4ftmCKGGFgiCorK9iivdjeOMglrDKNNaxqR1LGTK2uoUKuqW+zWM45mbHuibXGMgsb95cOBfkxBWYAnjrrYk+VaHFR96SLNcUhNZjBv8A3ZX/AMm6wmzoYTDkd27FFRcoVhlAy2aw4mxvXTSnFw0xaaKmvKdSq6k1u22WsfgFeOZUkkRpLEs0WYXDAklRa4tmFrganpUSp7PDN1O4cZxlKOUvh9zlV3Wi4e1w6Dng4zyA4mXUnxrR2K/qX6Fr/icv9Kf/AJP7HWYLY2HijSPtguQHTOIzd2zNmQEAd4nQjS9q6YLQlEo7i4VepKpJ7+vLoSx+zYTFIgxIQyxyqGaUv/EFswDPrlK6dO8NLms1U0yTfQwVJ1IvRv5rc0uE3aKRhRj8MyKqxm8HdNh3c9sQAWsOfG1dCrwk/Zj57P8Asc8rapT9949V/c6fdyCKFDGkySO7vK5Ur3nc3dgoYkD3mtFRyk8teRtppRWEzc1rNgoBQCgFAKAUBCL6o8h+VAToBQCgFAKAxdqYTtoZYsxXtEZMwtcBhYkX86hrKwZ0p6JqeM4eTzPaGwtnwylJ8W1wbMBgozc21UOkBF9ORuKwVo5b/Ys/8dnFYS/9p/c6XBbtxzp20WIcpIWcHIU4npoRw5i+lS6eHuUtHVBPS1u87xi+fwJYzdKBsrNLMMihbh5FB7zNchSATdzr5ca4LqxjVeuUsL0i/qmdlvcOlHCXVvw5+Swixh5MDgiyGaXMSCbjFPrbQZlv97UX5jwrdZ2kKKemSb/2r6YIrXcpP2l+/wBclja+2sLLE8LSyKJUBJVnYhJNRdWYgXA5gaGu3u7qw25cvuRTvO71oz0rKw8bfDlg1Wzdg4GVIZTiX7FGGTMEGbsiVYcLgXGugvbThVTWo21rV01JPVzx/wAItaHFLmrrnShvLKb36/bobiPd3Ddm49ruJjmLEJcm+uU8LH+/jXZCdC8rRuIrLht12+a88nl+4zt6U7eU8at3tuXodzsO5PZy5soRdVViAqAAZhbmC9urX6VtrUo1ZOU0XNpdztaEaEFsl4vffn+3oYG0tzsHGVRpmQglyqwK6ksEUHJkYL/D87s3WttvWjbqUUuf86HFxK671OLqy93l1653Npuju9h45XxEMhkbvR/wkjCk5WbQIGJ0XieZrNV80lSXJerOenGE5uqnz8sHX1rOkUAoBQCgFAKAhF9UeQ/KgJ0AoBQCgFAKA0c+6uEZndoe87FmOeQXJNySA1uNZa5bbmDhHwNvh4FjRUQBVUAKBwAHACseZmlgxv8AC4c2bs1zcc32vXjRyfIx0rmY0u72HZmcxnM2pIkkF/cGtyFa9EcbpePLJk9+ZZO6mDYsxgW5Cg2Li4RQqcG5KoFb1UlFYTMNEW8tGTHsHDKqqsCZVuFGXhclmtfmSSSeZNcVezo16muosv1fT0Zvp1p01iDwi8mzIgABGoA0AA0Fzc2FbKFKFKOmCwjCo3OWZ7syYIFS+UWvW4jLZi4nZUUjFnW7GwJDOOHDgRWDinua5UYSeWtzIwmGWMZUFhe/Mkk8yTqTWSSXIyjFRWEX6kyFAKAUAoBQC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53618" y="179929"/>
            <a:ext cx="7054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3200" b="1" dirty="0" smtClean="0">
                <a:solidFill>
                  <a:schemeClr val="tx2"/>
                </a:solidFill>
              </a:rPr>
              <a:t>Estimativa </a:t>
            </a:r>
            <a:r>
              <a:rPr lang="pt-BR" sz="3200" b="1" dirty="0">
                <a:solidFill>
                  <a:schemeClr val="tx2"/>
                </a:solidFill>
              </a:rPr>
              <a:t>das Receitas / </a:t>
            </a:r>
            <a:r>
              <a:rPr lang="pt-BR" sz="3200" b="1" dirty="0" smtClean="0">
                <a:solidFill>
                  <a:schemeClr val="tx2"/>
                </a:solidFill>
              </a:rPr>
              <a:t>2016 - 2017</a:t>
            </a:r>
            <a:endParaRPr lang="pt-BR" sz="3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 bwMode="auto">
          <a:xfrm>
            <a:off x="467544" y="1196752"/>
            <a:ext cx="8345379" cy="547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Baseada nos índices de crescimento econômico do país e nos índices inflacionários indicados na LDO/2016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(5,63% inflação e 1,11% PIB);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Considera esforços de combate a sonegação fiscal e a redução do estoque da dívida ativa;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Previsão no Orçamento da União de continuidade dos repasses aos Estados e Municípios, para novos investimentos e garantia de continuidade de projetos em andamento;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Previsão de recursos de operações de crédito para financiamento de investimentos;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BR" sz="2400" kern="0" dirty="0"/>
              <a:t> </a:t>
            </a:r>
            <a:r>
              <a:rPr lang="pt-BR" sz="2400" kern="0" dirty="0" smtClean="0"/>
              <a:t>Repasse de Depósitos Judiciais </a:t>
            </a:r>
            <a:r>
              <a:rPr lang="pt-BR" sz="2400" kern="0" smtClean="0"/>
              <a:t>ao Município </a:t>
            </a:r>
            <a:r>
              <a:rPr lang="pt-BR" sz="2400" kern="0" dirty="0" smtClean="0"/>
              <a:t>– Decreto 16.107 Out/15.</a:t>
            </a: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5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8288" y="0"/>
            <a:ext cx="1255712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395536" y="836712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9998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CaixaDeTexto 1"/>
          <p:cNvSpPr txBox="1">
            <a:spLocks noChangeArrowheads="1"/>
          </p:cNvSpPr>
          <p:nvPr/>
        </p:nvSpPr>
        <p:spPr bwMode="auto">
          <a:xfrm>
            <a:off x="74613" y="1486903"/>
            <a:ext cx="8436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Principais Metas e Resultados Previstos 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34" charset="0"/>
              </a:rPr>
              <a:t>2016-2017</a:t>
            </a:r>
            <a:endParaRPr lang="pt-BR" sz="3200" b="1" dirty="0">
              <a:solidFill>
                <a:srgbClr val="17375E"/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825" y="2193234"/>
            <a:ext cx="7993583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125" indent="-365125" fontAlgn="auto"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pt-BR" sz="2800" dirty="0" smtClean="0">
                <a:latin typeface="Arial Narrow"/>
                <a:cs typeface="Arial Narrow"/>
              </a:rPr>
              <a:t>Realizar acompanhamento social de mais de 20 mil famílias do </a:t>
            </a:r>
            <a:r>
              <a:rPr lang="pt-BR" sz="2800" dirty="0">
                <a:latin typeface="Arial Narrow"/>
                <a:cs typeface="Arial Narrow"/>
              </a:rPr>
              <a:t>Programa Minha Casa Minha </a:t>
            </a:r>
            <a:r>
              <a:rPr lang="pt-BR" sz="2800" dirty="0" smtClean="0">
                <a:latin typeface="Arial Narrow"/>
                <a:cs typeface="Arial Narrow"/>
              </a:rPr>
              <a:t>Vida</a:t>
            </a:r>
            <a:endParaRPr lang="pt-BR" sz="2800" dirty="0">
              <a:latin typeface="Arial Narrow"/>
              <a:cs typeface="Arial Narrow"/>
            </a:endParaRPr>
          </a:p>
          <a:p>
            <a:pPr marL="365125" indent="-36512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sz="2800" dirty="0">
                <a:latin typeface="Arial Narrow"/>
                <a:cs typeface="Arial Narrow"/>
              </a:rPr>
              <a:t>Regularizar 2.024 </a:t>
            </a:r>
            <a:r>
              <a:rPr lang="pt-BR" sz="2800" dirty="0" smtClean="0">
                <a:latin typeface="Arial Narrow"/>
                <a:cs typeface="Arial Narrow"/>
              </a:rPr>
              <a:t>moradias </a:t>
            </a:r>
            <a:r>
              <a:rPr lang="pt-BR" sz="2800" dirty="0">
                <a:latin typeface="Arial Narrow"/>
                <a:cs typeface="Arial Narrow"/>
              </a:rPr>
              <a:t>produzidas </a:t>
            </a:r>
            <a:r>
              <a:rPr lang="pt-BR" sz="2800" dirty="0" smtClean="0">
                <a:latin typeface="Arial Narrow"/>
                <a:cs typeface="Arial Narrow"/>
              </a:rPr>
              <a:t>pela PBH entre 1993 e 2012</a:t>
            </a:r>
            <a:endParaRPr lang="pt-BR" sz="2800" dirty="0">
              <a:latin typeface="Arial Narrow"/>
              <a:cs typeface="Arial Narro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latin typeface="Arial Narrow"/>
              <a:cs typeface="Arial Narro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latin typeface="Arial Narrow"/>
              <a:cs typeface="Arial Narrow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latin typeface="Arial Narrow"/>
              <a:cs typeface="Arial Narrow"/>
            </a:endParaRPr>
          </a:p>
        </p:txBody>
      </p:sp>
      <p:pic>
        <p:nvPicPr>
          <p:cNvPr id="15365" name="Picture 5" descr="VilasViv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2863"/>
            <a:ext cx="6540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CaixaDeTexto 1"/>
          <p:cNvSpPr txBox="1">
            <a:spLocks noChangeArrowheads="1"/>
          </p:cNvSpPr>
          <p:nvPr/>
        </p:nvSpPr>
        <p:spPr bwMode="auto">
          <a:xfrm>
            <a:off x="58738" y="833423"/>
            <a:ext cx="4510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17375E"/>
                </a:solidFill>
                <a:latin typeface="Arial Narrow" pitchFamily="34" charset="0"/>
              </a:rPr>
              <a:t>PROGRAMA HABITAÇÃO - 226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143380"/>
            <a:ext cx="3457606" cy="234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214282" y="5929330"/>
            <a:ext cx="3429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latin typeface="Arial" pitchFamily="34" charset="0"/>
                <a:cs typeface="Arial" pitchFamily="34" charset="0"/>
              </a:rPr>
              <a:t>Produção de Unidades Habitacionais MCMV</a:t>
            </a:r>
          </a:p>
          <a:p>
            <a:pPr algn="ctr"/>
            <a:r>
              <a:rPr lang="pt-BR" sz="1200" b="1" dirty="0" smtClean="0">
                <a:latin typeface="Arial" pitchFamily="34" charset="0"/>
                <a:cs typeface="Arial" pitchFamily="34" charset="0"/>
              </a:rPr>
              <a:t>Parque do Jatobá – Barreiro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aixaDeTexto 1"/>
          <p:cNvSpPr txBox="1">
            <a:spLocks noChangeArrowheads="1"/>
          </p:cNvSpPr>
          <p:nvPr/>
        </p:nvSpPr>
        <p:spPr bwMode="auto">
          <a:xfrm>
            <a:off x="179512" y="764704"/>
            <a:ext cx="46978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Valores Previstos 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34" charset="0"/>
              </a:rPr>
              <a:t>2016-2017</a:t>
            </a:r>
            <a:endParaRPr lang="pt-BR" sz="3200" b="1" dirty="0">
              <a:solidFill>
                <a:srgbClr val="17375E"/>
              </a:solidFill>
              <a:latin typeface="Arial Narrow" pitchFamily="34" charset="0"/>
            </a:endParaRPr>
          </a:p>
        </p:txBody>
      </p:sp>
      <p:pic>
        <p:nvPicPr>
          <p:cNvPr id="17412" name="Picture 18" descr="VilasViv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2863"/>
            <a:ext cx="6540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971599" y="1916113"/>
          <a:ext cx="7128792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198"/>
                <a:gridCol w="1782198"/>
                <a:gridCol w="1782198"/>
                <a:gridCol w="17821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</a:t>
                      </a:r>
                      <a:r>
                        <a:rPr lang="pt-BR" b="1" baseline="0" dirty="0" smtClean="0"/>
                        <a:t> Sustentadores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332.149.360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354.056.898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413.499.290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81.211.071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90.251.906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111.709.519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250.938.289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263.804.992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301.789.771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 Associados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41.720.809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29.999.348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31.732.798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16.718.005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15.531.210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15.500.100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25.002.804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14.468.138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16.232.698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373.870.169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384.056.246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445.232.088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452" name="CaixaDeTexto 8"/>
          <p:cNvSpPr txBox="1">
            <a:spLocks noChangeArrowheads="1"/>
          </p:cNvSpPr>
          <p:nvPr/>
        </p:nvSpPr>
        <p:spPr bwMode="auto">
          <a:xfrm>
            <a:off x="7092950" y="1484313"/>
            <a:ext cx="8858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i="1">
                <a:latin typeface="Calibri" pitchFamily="34" charset="0"/>
              </a:rPr>
              <a:t>Em R$ 1,00</a:t>
            </a:r>
          </a:p>
        </p:txBody>
      </p:sp>
      <p:sp>
        <p:nvSpPr>
          <p:cNvPr id="17453" name="CaixaDeTexto 9"/>
          <p:cNvSpPr txBox="1">
            <a:spLocks noChangeArrowheads="1"/>
          </p:cNvSpPr>
          <p:nvPr/>
        </p:nvSpPr>
        <p:spPr bwMode="auto">
          <a:xfrm>
            <a:off x="7308850" y="5661025"/>
            <a:ext cx="8493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i="1">
                <a:latin typeface="Calibri" pitchFamily="34" charset="0"/>
              </a:rPr>
              <a:t>Fonte: SOF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51725" y="0"/>
            <a:ext cx="16922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</p:txBody>
      </p:sp>
      <p:pic>
        <p:nvPicPr>
          <p:cNvPr id="18435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092825"/>
            <a:ext cx="15017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800" y="190500"/>
            <a:ext cx="3641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m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230813"/>
            <a:ext cx="198913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Imagem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3068638"/>
            <a:ext cx="24987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Imagem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2475" y="5154613"/>
            <a:ext cx="2097088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Imagem 1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476250"/>
            <a:ext cx="32416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Imagem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9025" y="5229225"/>
            <a:ext cx="194945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CaixaDeTexto 12"/>
          <p:cNvSpPr txBox="1">
            <a:spLocks noChangeArrowheads="1"/>
          </p:cNvSpPr>
          <p:nvPr/>
        </p:nvSpPr>
        <p:spPr bwMode="auto">
          <a:xfrm>
            <a:off x="7524750" y="1125538"/>
            <a:ext cx="161925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 Principais Metas/ Resultados</a:t>
            </a:r>
          </a:p>
          <a:p>
            <a:pPr>
              <a:buFont typeface="Arial" charset="0"/>
              <a:buChar char="•"/>
            </a:pPr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 Valores previstos  no PPAG </a:t>
            </a:r>
          </a:p>
        </p:txBody>
      </p:sp>
      <p:pic>
        <p:nvPicPr>
          <p:cNvPr id="18443" name="il_fi" descr="http://portalpbh.pbh.gov.br/pbh/ecp/images.do?evento=imagem&amp;urlPlc=13_08_2013_sala_de_opecaco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275" y="1052513"/>
            <a:ext cx="25622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2"/>
          <p:cNvPicPr>
            <a:picLocks noChangeAspect="1" noChangeArrowheads="1"/>
          </p:cNvPicPr>
          <p:nvPr/>
        </p:nvPicPr>
        <p:blipFill>
          <a:blip r:embed="rId10" cstate="print"/>
          <a:srcRect l="33740" t="23190" r="50583" b="56776"/>
          <a:stretch>
            <a:fillRect/>
          </a:stretch>
        </p:blipFill>
        <p:spPr bwMode="auto">
          <a:xfrm>
            <a:off x="7451725" y="4365625"/>
            <a:ext cx="16922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2" descr="https://encrypted-tbn2.gstatic.com/images?q=tbn:ANd9GcQVqKm764XTHkKj_F-IWvGnZJMkqjAimaYR4X1Pb_nM0iBe-zlUB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825" y="2852738"/>
            <a:ext cx="2952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6" descr="cidademobili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9525"/>
            <a:ext cx="1258888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3"/>
          <p:cNvCxnSpPr/>
          <p:nvPr/>
        </p:nvCxnSpPr>
        <p:spPr>
          <a:xfrm rot="16200000" flipH="1">
            <a:off x="-869950" y="3754438"/>
            <a:ext cx="43084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1143000" y="1962150"/>
            <a:ext cx="2513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Expansão do Metrô</a:t>
            </a:r>
          </a:p>
        </p:txBody>
      </p: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1144588" y="2571750"/>
            <a:ext cx="3914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Implantação do Corta Caminho</a:t>
            </a:r>
          </a:p>
        </p:txBody>
      </p:sp>
      <p:sp>
        <p:nvSpPr>
          <p:cNvPr id="15" name="CaixaDeTexto 1"/>
          <p:cNvSpPr txBox="1">
            <a:spLocks noChangeArrowheads="1"/>
          </p:cNvSpPr>
          <p:nvPr/>
        </p:nvSpPr>
        <p:spPr bwMode="auto">
          <a:xfrm>
            <a:off x="1143000" y="3133725"/>
            <a:ext cx="3868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Conclusão da Avenida </a:t>
            </a:r>
            <a:r>
              <a:rPr lang="en-US" sz="2400" b="1">
                <a:solidFill>
                  <a:srgbClr val="17375E"/>
                </a:solidFill>
                <a:latin typeface="Arial Narrow" pitchFamily="34" charset="0"/>
              </a:rPr>
              <a:t> Pedro I</a:t>
            </a:r>
            <a:endParaRPr lang="pt-BR" sz="2400" b="1">
              <a:solidFill>
                <a:srgbClr val="17375E"/>
              </a:solidFill>
              <a:latin typeface="Arial Narrow" pitchFamily="34" charset="0"/>
            </a:endParaRPr>
          </a:p>
        </p:txBody>
      </p: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1143000" y="4249738"/>
            <a:ext cx="4125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Gestão Inteligente da Mobilidade</a:t>
            </a:r>
          </a:p>
        </p:txBody>
      </p:sp>
      <p:sp>
        <p:nvSpPr>
          <p:cNvPr id="17" name="CaixaDeTexto 1"/>
          <p:cNvSpPr txBox="1">
            <a:spLocks noChangeArrowheads="1"/>
          </p:cNvSpPr>
          <p:nvPr/>
        </p:nvSpPr>
        <p:spPr bwMode="auto">
          <a:xfrm>
            <a:off x="1144588" y="4894263"/>
            <a:ext cx="4125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Transporte Seguro e Sustentável</a:t>
            </a:r>
          </a:p>
        </p:txBody>
      </p:sp>
      <p:sp>
        <p:nvSpPr>
          <p:cNvPr id="18" name="CaixaDeTexto 1"/>
          <p:cNvSpPr txBox="1">
            <a:spLocks noChangeArrowheads="1"/>
          </p:cNvSpPr>
          <p:nvPr/>
        </p:nvSpPr>
        <p:spPr bwMode="auto">
          <a:xfrm>
            <a:off x="1143000" y="3657600"/>
            <a:ext cx="4238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Prioridade ao Transporte Coletivo</a:t>
            </a:r>
          </a:p>
        </p:txBody>
      </p:sp>
      <p:pic>
        <p:nvPicPr>
          <p:cNvPr id="19466" name="Imagem 2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"/>
          <p:cNvSpPr txBox="1">
            <a:spLocks noChangeArrowheads="1"/>
          </p:cNvSpPr>
          <p:nvPr/>
        </p:nvSpPr>
        <p:spPr bwMode="auto">
          <a:xfrm>
            <a:off x="1144588" y="549275"/>
            <a:ext cx="6113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rgbClr val="17375E"/>
                </a:solidFill>
                <a:latin typeface="Arial Narrow" pitchFamily="34" charset="0"/>
              </a:rPr>
              <a:t>8 Programas, sendo 6 Sustentadores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16"/>
          <p:cNvSpPr txBox="1">
            <a:spLocks noChangeArrowheads="1"/>
          </p:cNvSpPr>
          <p:nvPr/>
        </p:nvSpPr>
        <p:spPr bwMode="auto">
          <a:xfrm>
            <a:off x="228600" y="1525588"/>
            <a:ext cx="882015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Nova </a:t>
            </a: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Rodoviária, no </a:t>
            </a: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Bairro São </a:t>
            </a: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Gabriel</a:t>
            </a: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Continuidade Projeto </a:t>
            </a:r>
            <a:r>
              <a:rPr lang="pt-BR" sz="2800" dirty="0" err="1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Mobicentro</a:t>
            </a:r>
            <a:endParaRPr lang="pt-BR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PT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Corredor </a:t>
            </a:r>
            <a:r>
              <a:rPr lang="pt-PT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Rápido - </a:t>
            </a:r>
            <a:r>
              <a:rPr lang="pt-PT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Av. Amazonas</a:t>
            </a: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PT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Projeto Pedala BH: mais 60 km de </a:t>
            </a:r>
            <a:r>
              <a:rPr lang="pt-PT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ciclovias</a:t>
            </a: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PT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Plano Diretor de Logística Urbana</a:t>
            </a:r>
            <a:endParaRPr lang="pt-PT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</p:txBody>
      </p:sp>
      <p:pic>
        <p:nvPicPr>
          <p:cNvPr id="20484" name="Picture 5" descr="Mobilida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2863"/>
            <a:ext cx="46704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CaixaDeTexto 1"/>
          <p:cNvSpPr txBox="1">
            <a:spLocks noChangeArrowheads="1"/>
          </p:cNvSpPr>
          <p:nvPr/>
        </p:nvSpPr>
        <p:spPr bwMode="auto">
          <a:xfrm>
            <a:off x="0" y="687388"/>
            <a:ext cx="6356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rgbClr val="17375E"/>
                </a:solidFill>
                <a:latin typeface="Arial Narrow" pitchFamily="34" charset="0"/>
              </a:rPr>
              <a:t>Principais Metas/Resultados Previstos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CaixaDeTexto 1"/>
          <p:cNvSpPr txBox="1">
            <a:spLocks noChangeArrowheads="1"/>
          </p:cNvSpPr>
          <p:nvPr/>
        </p:nvSpPr>
        <p:spPr bwMode="auto">
          <a:xfrm>
            <a:off x="0" y="687388"/>
            <a:ext cx="48838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Valores 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34" charset="0"/>
              </a:rPr>
              <a:t>Previstos 2016 </a:t>
            </a:r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- 2017</a:t>
            </a:r>
          </a:p>
        </p:txBody>
      </p:sp>
      <p:pic>
        <p:nvPicPr>
          <p:cNvPr id="21508" name="Picture 19" descr="Mobilida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2863"/>
            <a:ext cx="46704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971550" y="1916113"/>
          <a:ext cx="7128844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211"/>
                <a:gridCol w="1782211"/>
                <a:gridCol w="1782211"/>
                <a:gridCol w="17822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</a:t>
                      </a:r>
                      <a:r>
                        <a:rPr lang="pt-BR" b="1" baseline="0" dirty="0" smtClean="0"/>
                        <a:t> Sustentadores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523.719.372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480.878.043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504.777.947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9.568.709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29.202.350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50.926.084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514.150.663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451.675.693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453.851.863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 Associados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393.991.670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385.239.336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390.951.462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275.672.996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285.825.910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297.007.438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118.318.674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99.413.426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93.944.024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kern="12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917.711.042</a:t>
                      </a:r>
                      <a:endParaRPr lang="pt-BR" sz="1600" b="1" i="0" u="none" strike="noStrike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kern="12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866.117.379</a:t>
                      </a:r>
                      <a:endParaRPr lang="pt-BR" sz="1600" b="1" i="0" u="none" strike="noStrike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kern="12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895.729.409</a:t>
                      </a:r>
                      <a:endParaRPr lang="pt-BR" sz="1600" b="1" i="0" u="none" strike="noStrike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547" name="CaixaDeTexto 8"/>
          <p:cNvSpPr txBox="1">
            <a:spLocks noChangeArrowheads="1"/>
          </p:cNvSpPr>
          <p:nvPr/>
        </p:nvSpPr>
        <p:spPr bwMode="auto">
          <a:xfrm>
            <a:off x="7235825" y="1484313"/>
            <a:ext cx="8874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i="1">
                <a:latin typeface="Calibri" pitchFamily="34" charset="0"/>
              </a:rPr>
              <a:t>Em R$ 1,00</a:t>
            </a:r>
          </a:p>
        </p:txBody>
      </p:sp>
      <p:sp>
        <p:nvSpPr>
          <p:cNvPr id="21548" name="CaixaDeTexto 9"/>
          <p:cNvSpPr txBox="1">
            <a:spLocks noChangeArrowheads="1"/>
          </p:cNvSpPr>
          <p:nvPr/>
        </p:nvSpPr>
        <p:spPr bwMode="auto">
          <a:xfrm>
            <a:off x="7164388" y="5949950"/>
            <a:ext cx="849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i="1">
                <a:latin typeface="Calibri" pitchFamily="34" charset="0"/>
              </a:rPr>
              <a:t>Fonte: SOF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pt-BR" dirty="0"/>
          </a:p>
        </p:txBody>
      </p:sp>
      <p:grpSp>
        <p:nvGrpSpPr>
          <p:cNvPr id="2" name="Grupo 15"/>
          <p:cNvGrpSpPr/>
          <p:nvPr/>
        </p:nvGrpSpPr>
        <p:grpSpPr>
          <a:xfrm>
            <a:off x="5360710" y="188640"/>
            <a:ext cx="3665288" cy="538345"/>
            <a:chOff x="5360710" y="749846"/>
            <a:chExt cx="3665288" cy="538345"/>
          </a:xfrm>
        </p:grpSpPr>
        <p:sp>
          <p:nvSpPr>
            <p:cNvPr id="9" name="Retângulo 8"/>
            <p:cNvSpPr/>
            <p:nvPr/>
          </p:nvSpPr>
          <p:spPr>
            <a:xfrm>
              <a:off x="5940152" y="749846"/>
              <a:ext cx="3085846" cy="538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60710" y="749846"/>
              <a:ext cx="2705391" cy="538345"/>
            </a:xfrm>
            <a:prstGeom prst="rect">
              <a:avLst/>
            </a:prstGeom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4176"/>
            <a:ext cx="3096344" cy="206681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79512" y="753457"/>
            <a:ext cx="3274359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600" b="1" dirty="0" smtClean="0">
                <a:ln w="24500" cmpd="dbl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Vídeo Monitoramento</a:t>
            </a:r>
            <a:endParaRPr lang="pt-BR" sz="2600" b="1" dirty="0">
              <a:ln w="24500" cmpd="dbl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1988840"/>
            <a:ext cx="3278997" cy="215758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491880" y="1496397"/>
            <a:ext cx="2657267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600" b="1" dirty="0" smtClean="0">
                <a:ln w="24500" cmpd="dbl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Guarda Municipal</a:t>
            </a:r>
            <a:endParaRPr lang="pt-BR" sz="2600" b="1" dirty="0">
              <a:ln w="24500" cmpd="dbl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6093296"/>
            <a:ext cx="1501670" cy="432048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7524328" y="1124744"/>
            <a:ext cx="1619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Principais Metas/ Resultados</a:t>
            </a:r>
          </a:p>
          <a:p>
            <a:pPr>
              <a:buFont typeface="Arial" pitchFamily="34" charset="0"/>
              <a:buChar char="•"/>
            </a:pPr>
            <a:endParaRPr lang="pt-BR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Valores previstos  no PPAG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33740" t="23191" r="50583" b="56777"/>
          <a:stretch>
            <a:fillRect/>
          </a:stretch>
        </p:blipFill>
        <p:spPr bwMode="auto">
          <a:xfrm>
            <a:off x="7452320" y="4365104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AutoShape 2" descr="data:image/jpeg;base64,/9j/4AAQSkZJRgABAQAAAQABAAD/2wCEAAkGBhQSEBUUEhQWFBQUFRQYFBQXFBcVFBUUFRcVFBUUFBUXHSYeGBkkGRQUHy8gJCgpLCwsFR4xNTAqNSYsLCkBCQoKDgwOGg8PGikkHyQsLCksLCwsLCkpLCksLCksLCwpKSwsLCwsLCwsLCksLCwpLCwsLCwsLCwsKSwsLCwsLP/AABEIALgBEgMBIgACEQEDEQH/xAAcAAAABwEBAAAAAAAAAAAAAAAAAQIDBAUGBwj/xABEEAACAQIEAgcEBwUGBgMAAAABAhEAAwQSITEFQQYTIlFhcaEHMoGRFCNCUpKxwTNictHwU4KTosLhFRZDY7LxJETS/8QAGgEAAwEBAQEAAAAAAAAAAAAAAAECAwQFBv/EACYRAAICAgIDAAEEAwAAAAAAAAABAhEDMRIhBEFREyKRobFhcYH/2gAMAwEAAhEDEQA/AKpWpwPUUPSg1bHKSRcpQu1Fz0OsoAmi7SxeqCLlGLtAieLtLF2q8XaWt2mBPFyli5UJHp1XoCyWGpYao1sk7VMtYbv+VA0BDO1Sbdg86Xbt0+q0rLQLduKfUUlRWf4v7QMJh5GfrXH2LUNr3F/dHzJ8KVjNMoqPxHi1nDrmv3EtjlmME/wru3wBrP8ADsJxfiP7G2MDZOud560qeYLCfwqPOtFgfY7g8MDfxjXMXd5s5OWfEEyfMmpsqjNt06uX2ycPwz3jt1twFLY8lGp+JWptnoZi7hF3iWLCKNRYRVy/4cZT/fDedaHpN0ntYSzZ6pOqR1ue4gDDq4mJiRBFYLiHSB7iZgxM5x5EH/cURjKYm6LTghwtrij28Ncd2uWbpv5zLdYlxCmu37MmtoK4h0Zx/V8bRp0div8AiW4HqRXZlxE0R0NqnRLFHTSGnRVCBRxQijNIAqKlUVACTSTSjSTQAg0g04aQaYCDVdixD+cVYtUHHrsfMUAyNNChQoEYYGlZ6aBpJamZDpehnpnNR5qYrHs9GGpkNSgaBWPKadRqatITsPjU6xg+/X8qYxNoE7VOsYXv1pdq1Uu3bpWNIO1aqSiUVtKkIlSWGiVk+K9PStx7OFsPduW2ZWZgQispgwqyzQfKtkErl+LvPZxmNyLmIvZtVkDrAGk9/LQwN++pZSJGI4disSU+m3m6u4T9ShyKMuWQUGkwftEmtj0X4LawrIUsZSFLF3UMysNDlaco3mR86oeEvn6t3yqpVnMaIHNwyCToDopMHu051p+C2rpUqOsudYSB1SkE9xN5sojKD7ubempDjHk38LrhnSouWHaIB7IJJzEwe6Z1HhVy/Ert1Ye2pXuIkzHIDTnv6VD6N9DTZGpVEklgGL3C2oYNcIAGv3VFO9KummF4WEDKXe5MIkZsoOrsWPfprqfhSbt9FNRjswHtetv1eHJUqgW+izym0GC+npyrH4bEZsMvPt3B81tN3DvNaX2odO0xlnDrZRlVXznMBmzMpAgg9xM+dY/gxBwo/ddfVDP/AIV24scoUpIwbTtplTinNrG2Lo5G234G19BXdrRrh3SvEA27QCgEFu1z229a7HwPE9ZYtP8AetofiVE+tcmm0by3ZeWqeFMWakCkSACjoCjoAKkmlGkmgAjSTSjSTQAg0g0s0g0wEGouNXs+R/2qUaZviVPlQBWzRUVCgk5+Xos9RmvimG4ikxOtU2lszUW9FhnodZVcOIqftfGD+lTcLftH/qKT4sB6GkpL6DhL4SLak7VNsYTv1pyxZ2ik43jFmxpccZuSDtOe4ZRr84ption2bVO3byW1zXGVF72IA9d6zw4xir+li2LK7dZd1f4JsPjNScJ0XQkXL5a/c+9cJdQf3VGiifyrNzo1WN+xy/0qLIzYWxcvBQxN0qUsgKCTBOrbHTSrLonxs4q0zMoVkuMhiYMAEMAdt9vCrbhXHLVnDEvbS79XcgE9lgFY5QoPOI571iOgHGARiOzl6y9nCj3VDgmB4CI+FJNsbikdDtrUhFqFYcmp9pdKokWq1iG4Mb3FcXbgFWt4e4Z8F6vYanyg1ugtZ1cZeTjHV2LQdr2FBzEwEy3Izv3qANu9qllx2bLhfB8HhrSXbyKrkLLXDJFxgCyoG2OYnQd9ajDNKhoygiQIjw17t9qqOHdF0T6y6Tfv5T231CGNrS7KPKrXqAyguxK5STsoAiSTSpGzbIvF+N28PZa9cOiiQBuzHZR3kk/ma898ce9jsU15wTmbXQwqjZV8ANK3/SzpEl64EtfsrUhNz4FzJ8IHh5mqZcbYj3+sI3W0DcI/iK9lfiRXo4sUcMeeQ4ZyeR1EynFcCSniMpjnoRQ4Vw1/o7xMZ0hfLrdYmR7w5ct6s+JdKLaAhUs2+U3bod/PqrGc/Mis5jOl7EFevuuD9iwgsJ+Npf0rLN5nKacTTHgpUyt48ugU7htufP8A2rrHQHE58DZ/dDKfDKzCPlFcX6hr1z6tCSfsjNcb4nU+grsPs84bcsYQJdGVs7kDnlbLuOWoOlc18m2bS0jb2KkCo+HqTQSHQoqFAgjRGjmkmgAiaSaM0k0wEk0g0o0gmgYlqQTSiaQaAKp1gkdxoVOazrQpio43hsP1rS2i8h+vp6VYYfg6GNAZJGvofGN6b4fb23gb6xMGflsPjVvhrR7zrpt+n9azXk5JtvZ7OLHGMdFdd4CvLbWfTbkNm86dtdHwZGXQnu7p0M7a/nWjt4MfIgfDtTPgQTz/AEidhMDDeW/9D4/OsW5Vs1SjejHYzovibK//AB2YqQQUnTUQcs7HWZ5R4VU8N4abTw1si5zBUlpkzMnXSDO3a+XX7dmB4VBxGFVmghp1jLo/kDIj5ir8fyZc1CZn5Hiw4ucNma4NhLuRnFtyJAIkBgQfdAmZ51orHBrqDrYAXOM4BloIABGnLb47VJtcONtACy2UBYwO0+pP2zzjuE+NQX44ActgtdEGTmZpb+BQe46sw3r024rbPKbLHivDsOcK5bR1+kZORlg6op0mAIABrkfs/btuP4P9Vb+817Kfq9YbdlUkkQZgnWO88tq577Pz9ew/dX0JH60RmpPoj0zreDXarO2ulQMGu1WaLVkCgKz+JxyYfjGFuXHVEfD4lC7MFUZctwSSYGtaICsh7ReiNzHJZ6oqGts8liQMrATEA6yq0hrZpuP+2XAYXsZrl25AOW3aOx1BzXQqwe8TXN+lPt2xGJtGzh7S4e2YBYt1lxlGkEwFE89DtVZivZtiXfNfvhmO7EvcbTz/AJ1LwXs7tL77O/8AkH+XX1oVl2jCX+JXrrS7s53g6j8G3pVjhsPjcQBaAudWSJEdXa7pYAAH5E6V0/A8BS2Owir5AD5nnVnh+GyRz1of6u2F1o57hvZlB+sud2iD9W/lV7gegOGTUobh/fMj8IhfStw/CjmOn9Cn7fDe8/KhCbKXB8MVBCKqjuUBR8hVph8PU9MGo5VIVYpisbspAp6iijpiBRGhRGgAE0k0ZpJNABGkk0bU3NMAE0gmjJpBoAImkMaUabY0AFNCimhQM5ZwztwNo3+Op9JrV8D4HcuglRCgHTbb3jJgQNvn41keFSSsE6+9y5D/AGjyrpvDptqLcwtwdlgPt5CChHiJI79RyE+FklTPoscbK7DcOeNFJCg7DzO2jeH85mrbB4aSAPDbkB/XpVlg1K39iUuKMrbkMsKQ5nVisHQfZI7qsRYAaef50oybXYpRSfRDOHVR3D51i+k/GlssMozCYbK31gB0LKNpEz8K3PEbXZrFt0eR7zSSB1bIgBOjPmJcCdXEjU91Z9KVs0dyjSKtsdhVku6uRu125n+PaOX5CoWO9oWFt6K7XI2W2vZHLRjAjynaue4/o7iEvvbuKcyMVLE6GNipOpBEEeBqbwvoezuA505hd48zXsLGn2fOtU6ZYcT9pl15Fq2qDvbtt+gHyNRvZ6pOJJjQrvynMNPzq2wPQxBuk/xa+h0rW8F4FlIgaDuGlaxgo6JtejR4JKsFFMYezFSgKsgMCgVpQFHFAFdewBY7ULfCBzPyFWQWlAUDItvAKOXz1qRbtxEUuKMUAHdXtHzNJinb3vHzNIpLQPYUUKFCmAKFCipgCaKaKaImgAE0kmjJpBNABMaTRmkk0wCJpBNGaSaAEmkGlmkkUAIoqVQpjOZdEOGNKlpjQ6yNNxH9c66phER0ysoZTuDt/X8q09jobhAoH0e2sfdXL6rFJfoki62mZfAnMPnv+dePl8XI5clTPaxeXjqnaKK3w82yCLtxkBkI5VgDv75XOfixpzFY+D509xbDvbHaHx5HyNZXFY3tfpXHNuDo7I1NWjQ3LxK61S47FsjdggEgjVc4127MiaRa4nIgnWqvimH61gDMbAKzLJbTUqQfCs07kW+kHd4O18q9xlYhYzQAWEk7LoN9pqwwPAkXx0PhUrD2QihVEBQAB3AVKtc/KvoYx4xSPmJzc5uTI9nAouyj8/zqYq0kCnFqzMWopYpApYpgKApVEKUKABR0KFAw6OioxQAu7ufOkUu7ufOm6S0N7BQoURpiBRUJoqBBGiJoUVMYRpJpRqLjuIWrK5r1xLY73YL8p3+FADsURrI8T9qmCtSEL3j+4sL+N49AazuM9p+Lu6YfDrbBBIZg1xoG5kwvoaVj4s6fFVXEekmGsftb9tT93Nmb8KyfSuRY7ieMxA+uxDsp+yGIXX9xYX0qL/wcKdZPp6ClyK4nQeIe1fDrpat3Lp7zFtfWW9Kz+L9ouNu/skW0veFk/iuafIVTWsGF2AFTFs0nIaigxxrH877f4zj0GlClRQqbZVHqehQpi5jFBjUt3KCx+MbfGKdWFh37C3FKuAQdwa5Z026L3MM2dCWst9rcqeSt+h5/n1W25OpWPMifSufdPvaQMO9zCjDi4eqBY3GhO2D2Si6mBBnMN99KxzYY5F3s2w55Yn1r4c2s8Oxl0Z0NvL9kszKx5aQp08au+GYDFyovm0FVgZVmZiByAKgD51b2oS1hs+W1cvWRcGHzdpVgEwDqVAPod4NPrSj42NJdCyeZlbavokLT9vY1GU1It7GulnGhQpxabWkX8YEKg6liYHgBJPqB8RQBKFOCue4v2rhLlxVw5YI7pPWqM2UkZoiYMVa4zpRjrShrnDjbUkAF8TaUEtsBJEk93hRZSi2a8UqudP7SsQMs4W2M+0317yva17OoO8bUrh/TPiOJuMmHw9hikTDKwE7dvrgrfCnT+EultnQxSorn46RcWLZVs4ecxSBBhgxQg/W94Ou2hqTi8Rxu2uZrWHAmNMh1PL3j4/KqcZLaEpRbpNG3o65xb6QcWZcy/Rsvf2P96ewvEuL3NrmFE+Cn8lNQXR0O7uaRWY6CdIL+KS+cQVLW7oQFVCiIM7b6itMaED2A0U0KI0xANFQNFQAVCjoAUAcq6d9K8T9OfD2b7WbSdWpyABszKrMS47X2ogHlULA9Blds153uMdZLakd86kjxmqnjBN/GYi6Ihr12CTyDEL6AU5ZS4DmFyGGk5m2gabbbfKs5M3UTb4Lo5h7OoS2niQJ/E2tN8euWTZeGBuZCFjtGNyJ2is1Y4dfuahsx8zr8SAKK5hntvlcENlJynuYFQaxS72XVehVrgtzKpyHtFAJ0nNERNWlvondYyRlB75O2h1IA5d/dUhuNuVtIxCi1kbskEs1sALqNB609Z47dMBRMTvJnziBScp+ilGC2yDb4AARmkmdtBzEMDrpv8qsrfR61bClwxJOoheYJAgkju5c/EURwF+4ud7hy6AAtlADNECTtr3VObCqtxQ98tlU+4HuNmBXy7zUSnL6VGMfgg8Dsf2Z/F/vR04blr+0v/Jf50Kz5z+m3CHw7TRAUh53FC3enTY91ehRwWOVwP2tNPFL0axasiBM+6CIg+Pge7nXfK8+e1Zp4piZiAtoSRI9y3uo1PnvppSA61/y7hL+Fw7XrKtc6m1ldQReWEU9i4IYR8PLlVHjuB3LaM4V3VdSAhNyP4EBLEfuj4VpeC2G+j2nbtL1NmCupAFtYMnXefnNFxbiJVQVkLPv6SDBIOuy6Ecifz48nkShPvX8v/Rp+JT6RgOEcfsYnN1NzOUgOMrKVmYkMB90/KrhDpRYi1hrty7iMMhS4+T6UuUqSRmyXgOYMkFhvAnWiTb413NNbOZU9Dq1U4jEkfS8QdVw9vqk7szCXO++coP7oq1DAanYanyG9Y3jnH7dvhVtX1OKxge8BubedncA7gwijTvpMcUc94ZZDan7T/mdf1rr/ALS8K6dVqwttirOQZ5UMiMCVUzl1I84rlLKtpyFYMgd8jA6MiucrCeRAB+NdE6e8VOMxWD6t4w9wWntscoyvcJY6TOYKo/nrSbNUujEcSwjXb1y4AoTOYywYQsQpKrqPjFNpw26AQpJE6hc0GNRIXfWtVc6MplLC0BlifrGVjJB07RpGB4UGANs5V7QYXCVOYEEFS8GdSJ1XTlvTTQnFmfP0gKgF5sq+4A7jIWXWNo0GUkd3dU/otcFnGI9y52MwDDrQpIY5czhSZiZjXUeE1e8A6PB0DXmAaZAkHs6xPiQfh+Vhiej+W6vasm2RJJZFykAgCNz8viOcyktGkMbqzGdLMAVujsQBmQsIKsVYwQe+Inxq39l/ClfEXmZVYJaEAidXu2x+Smpl5zdvXP2du0jFCOwykmNWn31YhddYnXvq2wvEEtKUt27dvMoDm3lBkHQ6AZtZ3PlFHJsXGiN7NUg4wREYjQfG4P0raVzDo10ts4B8QMSzzcYFciFpKtdzHw95d++rdvbLghtbxD/3EH53KqzPibc0msHc9t1j7GEunze2v5A1fcE6f/SMP15S3YXrHtgO1y4xKIlxj9Xb7nHypq26SE4122X4Q9x+VKGHbuNVdzpSA0G/ZU5Q0fR7zHKSAGOa4sDtA6jYzUa/0guMlwWsQesVL5X/AOLbVc9pLz5WDXWYfse77Q5zE8hfpurL/wCht3eoqNxMGzZuXSQBbtu+/wBxS36Vx5/aTxFv/s5f4bVof6Kr8f0pxl1GW7irzqykFS8KQREFVgEa7UWy+KGOH2zkE7nU+Z1q24bZzXba97qPUTUG0pyiAxAXlBjlJMTUjAcQ6t1IUFxqMxbxG2gnWs3dGySWzpGHtA671S8X6RLbuXLYtZmAK55HMb+7Ok9/Koa9Jry2wxCkFztCEACcnaBmd80UeDvpduO4QoTBaXDySN9FEe6fmNo158ePvsqcqRXYA6hsubT3cpPyitIl/OFAtXNPdWGEfDQUWFYyAZiRMAk69wp6/wAfRZW2h0LTm7MxGjAamPMb1tJRlq/6MozlH5/YF4ViLqwqACIJNxRy8Cah4/Csp7d22WGyozsfIkCB86nWA95Tmcqs+6oAGnf3/GadTgtsawSR3t+grK4x6YOU5dpjf/AY+782/lQqY1wzufnR1lzZpZ1cGm2Xv+H9d9KJI8aI3NYivROcWK88+0hp4rjMup+qByBesEKhjU6HQfKa9DV5t6dt1nFcWIz/AFuWGJTnEK0anQa+EUh+z0RwpIsWgJAFu2BIg6KNxyrP9N+DXHs5rLGFMvaEdvWZXnmH3efLXfT4a3lRRrooGup0AGppvGYBLq5XEjzPn+gpxfGSlSbXasU4LInFuk/hhLFwNbtsFy3QJW4O5hLI06MpGhEfCqjjxxFsdfbBOHbQBBbJRwXU63JLW2KjK2kagnYnfY3gSAFgyrBBJa3mkTJBAYTMxp4UBwy1iEh0z2SJyuvv6Fe0hAygDaNIahJelSOfFiyQcnOfJvXVUjifSjpTft2kyXSouOyOGFhibeSWIyoCvMTPOsZxbijX+oQxCBzA5E9/4a3XHvYHibTO+EdLyScts/V3gp5drsOQNPeE1zrFZvpNwMCrKXUqwIZSJXKQxJBG0Enbc0UdCZ1/o3x5bNsL1aD6nA5cwmW6k22YaCM3VzS+knEGdSeyqEEta6tSpJB1I97NrIgjaTyirxqmw6MsXQeptsn2uy8qwJMKdYEjnuKl4Tiy3rSsyhSw90jxI0nfblW/FaSF2zFYu4rNLasAACFW2uVREFAup038Z1pzhhbrMy5wxJl5BGo3gowJED0Gm9aHHYQHIAMua4o0A2Et+QqQuHMMFkwDqTIGnf8Ay+dVHC77Jcixx/R1/oQW8cOHtoCs3SGKqM0qoJVmOYqP96yvEOjgsdWxvYZwzQxtPnyNBIzADNBA8de6pfGukz4m+PqlQEwBObsscqKNgMoMCOcnSTUW7jFuNbCWlVgpVhAysWXKTCjcakHfXwk8zNTXcIwL/RBbLMyMjNlWQAr67TBM+H5VOt270E9ZKDIMhkkKA8ZOQ11I8d6ouBtdVVUlwFugmeaAEAAnl4VecHTLlQ5iMzySZ0OYj0NDRV+jj3TZIxH9675ftG2rPrW66T8IF3iNmySVW5dupmA1A6x9gfL1rVWPZDgyurX5j3usT8urikSciUVrejHTf6Jh2snD274Z3eXYiM6LbZYAMghB8622H9kODCwzX2P3usVfQJFc36WcJTC4y7YtszKmWC0ZpZFcyQANM3dQnWhbNEfaa3LB4Qc9VuMfj29aRd9p+JKlVtYa2CrL2bLTlYMCBLmPfb8R76xopQFAJJBrb8T86UqSwH6k0I0/oU9w+0XuNAJyryE76/kDQxkxSSCO/U9/l5VNwNzITmzEHuJmeQiRUa72dANRoYMg/EaVfdGmtpN59cnvKbWdYOklpAG+0E+FYydI2im2SsHb62OszWh9g9YQBB2lpjYan/1NwHB1GfMc4tkdpShbXtZVZey57Xh3UOK417lwqttGCC22UHPaC6EK7QAdMhyiBC86bsNCMogZmMhFCazGirttpWHaRs1aHL/GcNaYZrd4sRMZkWIJGu8aioV3pVbkm3YUA6nPlLSdySBSL/R83Y95cqqAxOsAGcw8ye6o46IXNs6ecMPyrWKg12Yz5mp4Xi3uIj5QA+8AwB2ojl9n1FWN2AJLEaHa0766Rqo8/lULhFjqrSITJRQCRzI3OtTi1cza5aEhhl1025ToY8RQoyaOgVnUsoOxPwNEiEHc+n9Cm+uWl27o769Omc9ocNeZ+NfW8XvyqnNjMuW4Y/6rCFMeUefxr0wXrzTgkFzjB+rUhscCVdoYfW8tNYkxr+dJFez0kLp+4fmP50oXD90/MfzpWajmgf8A0jvhczhjOmy5uz5x31JoUVFgHWC9ovsxt41TesKqYtcva91byqR2LkaTA0bfQAmNt7QpBRw7F9EMQti5evxayI9zIDcFxQhzwzBDbY5VbUNElTIEisUOlaKvZR84iCSCo1ljlEQTXoPp3gbN7CNbvIr5iAgIEgyCWU7qQBuK4Xx32eMnaw4NwfcL5XH8JiG8jB86H5KjLi32XHBOUeS0RB7QWAhkESDoO6e9vGnV6b3boIt2CVEg5bbMO0PtZWPcazmC4FdvXerS1cDTDZtAnixIEV17ob0et4JYUF3YAu5MSRt2dgBJjzp5PNcFXVhj8bmzHvcxN8DLgGTIDLJYdZmNWLNGkGPOotviHV5bhQwNRpty7QmRuN9/GuoY3j6Wm+uuKqgarMlh3ZRJbTuFYBONfSOIG5g7AOZtbTAICtsCZBGVSxGxnceNc8M/K7RvPx+NU9jg6clCVKagkHTuJHNqueE9MbTAszLbKnZ2ALacgJ8tTXKeIYxGvXGFjq5dj1Wcxb1PYiJEGmBj2A7KAePa/wD1W+zmZveL4lW4ngXVlYNfY9lgd75AmNpmRPKurYb3fhXnTAcZZb9h7pJWzdRoEaAOrNAnfSuzL7RMILQYG62YdkCy4kwdMzAL386ANYm1cB6eXZ4nivC7H4VVf0rr1jpxhiu9wHIHydU5YLlD5tAVjKwMzEGuK9K8WHx2JuAHK952EjkddfGKSAiI1OA1FTEj+gac+kr4/I0wJE1a9ERaOIZcReNmy6MS+YW8zAhQvWMjgaFjEQY3qjGMXv8ASiTG5fdY+UafI6GgCy6QYtLWKuJh7guWlKhHJR83ZUntIApGYkaDlTdrpZdVckIykgkFTEjyI3nWoTY9D7yK3jBU/rSGNg8nXyhh60mk9jUmtG24d7UcaZyYdHQHUKlwwd4zKefjNQR0+u22OfDjWTlJdDqSQRI8TWWtOqnsXmUd4zA/GIoYl2cybvWQIBZtY3jtHx9aPwrjy6/fv9rsf5ZXV/wbCx7TQN8Pv3Xf5pUm17TUkZrVwLOsOhPmJArAC03In0ND6O3cfkanhEObOlWfabh51t3vkh/11bWOmlpkFwWcQUM9sWpGkg+6x5g/KuQpgXOyk/A1aYSxi1SEZlWCCMxiG3BHjrUvFEObOjf86YY8r/8AgP8AyoVgxj8YNOuIjT3hQqfxC5S/wd2xr4m2Jtwf3c2dT8TDL/mqPg+niW2yYpTh2/eBCH+F9j6eVXh45aOlpWunvS2Y/GYX1qn44S9s9atu2h0gjrrjE7KqCFzHkJavW2qaODtaNXh8VbuoHR5B2IaRXnDgbzxZAVtgnGJpcbtA9YNmjly11jnOt7e4JxDA3DfwhNtCZNmQ4j/uoAFJ/h22B51iuE48JjluNlQLiEdvq+sUdvMZJ1EQawyR40b42pHrFbDd9KCtUPA8ct3FDKwZTqCCCCO8Eb1YLfB51k7LSQgFqWCaWGoVNlJAA76TevBFLMYA3NHccKCSQABJJ0AA3JPdWC4p0uXEP2D9Up7J2z/9w+HcO7XnpjlyLGrZvhxPI6RJ4pjDeuZjoBoq9w8fE/1tVZcw9GuMBpTXAa8iTcnbPZilFUhj6LQay0RmMfClDEQab+lFjroKV0FWVR4GqmUEPqQ+7ZiIkk71mV6O4i1dF23cBdXzEkkEydZJnfnM7863wcfGmLloE7VcMziRPGpbMXx3h7m+9wQVuENADsRp2gez7xaT5EVRta0JgE5RoVOrEnSCsdkeUzzro93CimfogmuqPl9VRyy8O3aZRcG6D2MRh1a5mzNMheyAZMZQPDXu1qRiegOFtADPck7KOqzeZPVyB41a/RKWuAXvg+FU/KtdIheHT7ZWcP6MWLaBQitGuZwC09+2/jFSMP0fsLdLjDozmO0VAE98GQPMCausNhtPKk3bSiSxChdSZgQO/urlc5P2dXCC9FPiui1l7ha7h1LNySNSOZGg25+FNf8AI1g7YdF/iOvyQn86ewHSrD3zcFnNNqGLFQoMH7OsmYO451a4fpLZbcMnmsj5rP5V6GByqn6PP8iK5WvZQn2e4c7oo8FUyf7zE/lTbeznC8rZ/Ef/AFWxs4u0/uup8Jg/I60+bFbnMc7v+zqxytn8ZFYziGHwKMVBdiCQcpkSNCJYCfhXdWw9ZzjHs9wuIJZkKMd2QgSe8ggigDjN1sP9lLnxYVFuFPs5gPg2vlpXT8R7HUnsXyPBrc/Mq4qBd9j1z7N62fPOv6NTA59lSTOaOW3rRrbt/velby37I7xbt3UiNwzToIA1t+VRj7JMR/aWvxOf9FAzFm0n2dT3GP1qUuGb+z/yj9K19r2T3R715P7qsT6xV9huifVIEEkKNzz50gTo5p9Hf+zb8JoV0z/gR+7QpFcjrPEMTrlTeNl38AOQ8zoKYwnCCD1l2C/2V3CA907seZ3/ACoUK7bo46GuKlVUzqeQrzn0ltMuOxAOYS5b31Bhhm179G23oUKxmawXZP4fjsXw66MjMinUodbZG85dviIro/RH2yWb0Lf+ofmWM2zqBIflqRoe/nQoVcn2KHezpmC4orgFWBB2gjXyNWSXhR0KmUUO6Of+0LG3sUgsYa4q2gfrZkddGyBhMJ36dry3wt3B4pBraZvFGV/QHN6UKFck8UZ7OvFnniVRIlvpG9sw4K+cqR5g1d4LpAG50KFcOTEo6PUwZXkSssBxHMKctvpQoVztHQPKxodZR0KmiWIZiaNRFChTSJbE55MKCx7lBY/GNqkWeFYhvdVUH77EsfgoIHz+FChXfjwRpNnBlzyUnFD78OxUZQijxDKR6kH0qFf6D3b37W5p90uSvnlVQJ8ZoUK2jjjF2kc88s5dNj3DvZ1btTDDX7tsD1JNT7fRGwu4dvNyP/CKFCtUYslJwKyu1pPMqGPzaak9TQoUxCWtUg2qKhQAk2qSbVChQA2bVIa1QoUANm1TbWqFCgBHU0VCh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124" name="AutoShape 4" descr="data:image/jpeg;base64,/9j/4AAQSkZJRgABAQAAAQABAAD/2wCEAAkGBhQSEBUUEhQWFBQUFRQYFBQXFBcVFBUUFRcVFBUUFBUXHSYeGBkkGRQUHy8gJCgpLCwsFR4xNTAqNSYsLCkBCQoKDgwOGg8PGikkHyQsLCksLCwsLCkpLCksLCksLCwpKSwsLCwsLCwsLCksLCwpLCwsLCwsLCwsKSwsLCwsLP/AABEIALgBEgMBIgACEQEDEQH/xAAcAAAABwEBAAAAAAAAAAAAAAAAAQIDBAUGBwj/xABEEAACAQIEAgcEBwUGBgMAAAABAhEAAwQSITEFQQYTIlFhcaEHMoGRFCNCUpKxwTNictHwU4KTosLhFRZDY7LxJETS/8QAGgEAAwEBAQEAAAAAAAAAAAAAAAECAwQFBv/EACYRAAICAgIDAAEEAwAAAAAAAAABAhEDMRIhBEFREyKRobFhcYH/2gAMAwEAAhEDEQA/AKpWpwPUUPSg1bHKSRcpQu1Fz0OsoAmi7SxeqCLlGLtAieLtLF2q8XaWt2mBPFyli5UJHp1XoCyWGpYao1sk7VMtYbv+VA0BDO1Sbdg86Xbt0+q0rLQLduKfUUlRWf4v7QMJh5GfrXH2LUNr3F/dHzJ8KVjNMoqPxHi1nDrmv3EtjlmME/wru3wBrP8ADsJxfiP7G2MDZOud560qeYLCfwqPOtFgfY7g8MDfxjXMXd5s5OWfEEyfMmpsqjNt06uX2ycPwz3jt1twFLY8lGp+JWptnoZi7hF3iWLCKNRYRVy/4cZT/fDedaHpN0ntYSzZ6pOqR1ue4gDDq4mJiRBFYLiHSB7iZgxM5x5EH/cURjKYm6LTghwtrij28Ncd2uWbpv5zLdYlxCmu37MmtoK4h0Zx/V8bRp0div8AiW4HqRXZlxE0R0NqnRLFHTSGnRVCBRxQijNIAqKlUVACTSTSjSTQAg0g04aQaYCDVdixD+cVYtUHHrsfMUAyNNChQoEYYGlZ6aBpJamZDpehnpnNR5qYrHs9GGpkNSgaBWPKadRqatITsPjU6xg+/X8qYxNoE7VOsYXv1pdq1Uu3bpWNIO1aqSiUVtKkIlSWGiVk+K9PStx7OFsPduW2ZWZgQispgwqyzQfKtkErl+LvPZxmNyLmIvZtVkDrAGk9/LQwN++pZSJGI4disSU+m3m6u4T9ShyKMuWQUGkwftEmtj0X4LawrIUsZSFLF3UMysNDlaco3mR86oeEvn6t3yqpVnMaIHNwyCToDopMHu051p+C2rpUqOsudYSB1SkE9xN5sojKD7ubempDjHk38LrhnSouWHaIB7IJJzEwe6Z1HhVy/Ert1Ye2pXuIkzHIDTnv6VD6N9DTZGpVEklgGL3C2oYNcIAGv3VFO9KummF4WEDKXe5MIkZsoOrsWPfprqfhSbt9FNRjswHtetv1eHJUqgW+izym0GC+npyrH4bEZsMvPt3B81tN3DvNaX2odO0xlnDrZRlVXznMBmzMpAgg9xM+dY/gxBwo/ddfVDP/AIV24scoUpIwbTtplTinNrG2Lo5G234G19BXdrRrh3SvEA27QCgEFu1z229a7HwPE9ZYtP8AetofiVE+tcmm0by3ZeWqeFMWakCkSACjoCjoAKkmlGkmgAjSTSjSTQAg0g0s0g0wEGouNXs+R/2qUaZviVPlQBWzRUVCgk5+Xos9RmvimG4ikxOtU2lszUW9FhnodZVcOIqftfGD+lTcLftH/qKT4sB6GkpL6DhL4SLak7VNsYTv1pyxZ2ik43jFmxpccZuSDtOe4ZRr84ption2bVO3byW1zXGVF72IA9d6zw4xir+li2LK7dZd1f4JsPjNScJ0XQkXL5a/c+9cJdQf3VGiifyrNzo1WN+xy/0qLIzYWxcvBQxN0qUsgKCTBOrbHTSrLonxs4q0zMoVkuMhiYMAEMAdt9vCrbhXHLVnDEvbS79XcgE9lgFY5QoPOI571iOgHGARiOzl6y9nCj3VDgmB4CI+FJNsbikdDtrUhFqFYcmp9pdKokWq1iG4Mb3FcXbgFWt4e4Z8F6vYanyg1ugtZ1cZeTjHV2LQdr2FBzEwEy3Izv3qANu9qllx2bLhfB8HhrSXbyKrkLLXDJFxgCyoG2OYnQd9ajDNKhoygiQIjw17t9qqOHdF0T6y6Tfv5T231CGNrS7KPKrXqAyguxK5STsoAiSTSpGzbIvF+N28PZa9cOiiQBuzHZR3kk/ma898ce9jsU15wTmbXQwqjZV8ANK3/SzpEl64EtfsrUhNz4FzJ8IHh5mqZcbYj3+sI3W0DcI/iK9lfiRXo4sUcMeeQ4ZyeR1EynFcCSniMpjnoRQ4Vw1/o7xMZ0hfLrdYmR7w5ct6s+JdKLaAhUs2+U3bod/PqrGc/Mis5jOl7EFevuuD9iwgsJ+Npf0rLN5nKacTTHgpUyt48ugU7htufP8A2rrHQHE58DZ/dDKfDKzCPlFcX6hr1z6tCSfsjNcb4nU+grsPs84bcsYQJdGVs7kDnlbLuOWoOlc18m2bS0jb2KkCo+HqTQSHQoqFAgjRGjmkmgAiaSaM0k0wEk0g0o0gmgYlqQTSiaQaAKp1gkdxoVOazrQpio43hsP1rS2i8h+vp6VYYfg6GNAZJGvofGN6b4fb23gb6xMGflsPjVvhrR7zrpt+n9azXk5JtvZ7OLHGMdFdd4CvLbWfTbkNm86dtdHwZGXQnu7p0M7a/nWjt4MfIgfDtTPgQTz/AEidhMDDeW/9D4/OsW5Vs1SjejHYzovibK//AB2YqQQUnTUQcs7HWZ5R4VU8N4abTw1si5zBUlpkzMnXSDO3a+XX7dmB4VBxGFVmghp1jLo/kDIj5ir8fyZc1CZn5Hiw4ucNma4NhLuRnFtyJAIkBgQfdAmZ51orHBrqDrYAXOM4BloIABGnLb47VJtcONtACy2UBYwO0+pP2zzjuE+NQX44ActgtdEGTmZpb+BQe46sw3r024rbPKbLHivDsOcK5bR1+kZORlg6op0mAIABrkfs/btuP4P9Vb+817Kfq9YbdlUkkQZgnWO88tq577Pz9ew/dX0JH60RmpPoj0zreDXarO2ulQMGu1WaLVkCgKz+JxyYfjGFuXHVEfD4lC7MFUZctwSSYGtaICsh7ReiNzHJZ6oqGts8liQMrATEA6yq0hrZpuP+2XAYXsZrl25AOW3aOx1BzXQqwe8TXN+lPt2xGJtGzh7S4e2YBYt1lxlGkEwFE89DtVZivZtiXfNfvhmO7EvcbTz/AJ1LwXs7tL77O/8AkH+XX1oVl2jCX+JXrrS7s53g6j8G3pVjhsPjcQBaAudWSJEdXa7pYAAH5E6V0/A8BS2Owir5AD5nnVnh+GyRz1of6u2F1o57hvZlB+sud2iD9W/lV7gegOGTUobh/fMj8IhfStw/CjmOn9Cn7fDe8/KhCbKXB8MVBCKqjuUBR8hVph8PU9MGo5VIVYpisbspAp6iijpiBRGhRGgAE0k0ZpJNABGkk0bU3NMAE0gmjJpBoAImkMaUabY0AFNCimhQM5ZwztwNo3+Op9JrV8D4HcuglRCgHTbb3jJgQNvn41keFSSsE6+9y5D/AGjyrpvDptqLcwtwdlgPt5CChHiJI79RyE+FklTPoscbK7DcOeNFJCg7DzO2jeH85mrbB4aSAPDbkB/XpVlg1K39iUuKMrbkMsKQ5nVisHQfZI7qsRYAaef50oybXYpRSfRDOHVR3D51i+k/GlssMozCYbK31gB0LKNpEz8K3PEbXZrFt0eR7zSSB1bIgBOjPmJcCdXEjU91Z9KVs0dyjSKtsdhVku6uRu125n+PaOX5CoWO9oWFt6K7XI2W2vZHLRjAjynaue4/o7iEvvbuKcyMVLE6GNipOpBEEeBqbwvoezuA505hd48zXsLGn2fOtU6ZYcT9pl15Fq2qDvbtt+gHyNRvZ6pOJJjQrvynMNPzq2wPQxBuk/xa+h0rW8F4FlIgaDuGlaxgo6JtejR4JKsFFMYezFSgKsgMCgVpQFHFAFdewBY7ULfCBzPyFWQWlAUDItvAKOXz1qRbtxEUuKMUAHdXtHzNJinb3vHzNIpLQPYUUKFCmAKFCipgCaKaKaImgAE0kmjJpBNABMaTRmkk0wCJpBNGaSaAEmkGlmkkUAIoqVQpjOZdEOGNKlpjQ6yNNxH9c66phER0ysoZTuDt/X8q09jobhAoH0e2sfdXL6rFJfoki62mZfAnMPnv+dePl8XI5clTPaxeXjqnaKK3w82yCLtxkBkI5VgDv75XOfixpzFY+D509xbDvbHaHx5HyNZXFY3tfpXHNuDo7I1NWjQ3LxK61S47FsjdggEgjVc4127MiaRa4nIgnWqvimH61gDMbAKzLJbTUqQfCs07kW+kHd4O18q9xlYhYzQAWEk7LoN9pqwwPAkXx0PhUrD2QihVEBQAB3AVKtc/KvoYx4xSPmJzc5uTI9nAouyj8/zqYq0kCnFqzMWopYpApYpgKApVEKUKABR0KFAw6OioxQAu7ufOkUu7ufOm6S0N7BQoURpiBRUJoqBBGiJoUVMYRpJpRqLjuIWrK5r1xLY73YL8p3+FADsURrI8T9qmCtSEL3j+4sL+N49AazuM9p+Lu6YfDrbBBIZg1xoG5kwvoaVj4s6fFVXEekmGsftb9tT93Nmb8KyfSuRY7ieMxA+uxDsp+yGIXX9xYX0qL/wcKdZPp6ClyK4nQeIe1fDrpat3Lp7zFtfWW9Kz+L9ouNu/skW0veFk/iuafIVTWsGF2AFTFs0nIaigxxrH877f4zj0GlClRQqbZVHqehQpi5jFBjUt3KCx+MbfGKdWFh37C3FKuAQdwa5Z026L3MM2dCWst9rcqeSt+h5/n1W25OpWPMifSufdPvaQMO9zCjDi4eqBY3GhO2D2Si6mBBnMN99KxzYY5F3s2w55Yn1r4c2s8Oxl0Z0NvL9kszKx5aQp08au+GYDFyovm0FVgZVmZiByAKgD51b2oS1hs+W1cvWRcGHzdpVgEwDqVAPod4NPrSj42NJdCyeZlbavokLT9vY1GU1It7GulnGhQpxabWkX8YEKg6liYHgBJPqB8RQBKFOCue4v2rhLlxVw5YI7pPWqM2UkZoiYMVa4zpRjrShrnDjbUkAF8TaUEtsBJEk93hRZSi2a8UqudP7SsQMs4W2M+0317yva17OoO8bUrh/TPiOJuMmHw9hikTDKwE7dvrgrfCnT+EultnQxSorn46RcWLZVs4ecxSBBhgxQg/W94Ou2hqTi8Rxu2uZrWHAmNMh1PL3j4/KqcZLaEpRbpNG3o65xb6QcWZcy/Rsvf2P96ewvEuL3NrmFE+Cn8lNQXR0O7uaRWY6CdIL+KS+cQVLW7oQFVCiIM7b6itMaED2A0U0KI0xANFQNFQAVCjoAUAcq6d9K8T9OfD2b7WbSdWpyABszKrMS47X2ogHlULA9Blds153uMdZLakd86kjxmqnjBN/GYi6Ihr12CTyDEL6AU5ZS4DmFyGGk5m2gabbbfKs5M3UTb4Lo5h7OoS2niQJ/E2tN8euWTZeGBuZCFjtGNyJ2is1Y4dfuahsx8zr8SAKK5hntvlcENlJynuYFQaxS72XVehVrgtzKpyHtFAJ0nNERNWlvondYyRlB75O2h1IA5d/dUhuNuVtIxCi1kbskEs1sALqNB609Z47dMBRMTvJnziBScp+ilGC2yDb4AARmkmdtBzEMDrpv8qsrfR61bClwxJOoheYJAgkju5c/EURwF+4ud7hy6AAtlADNECTtr3VObCqtxQ98tlU+4HuNmBXy7zUSnL6VGMfgg8Dsf2Z/F/vR04blr+0v/Jf50Kz5z+m3CHw7TRAUh53FC3enTY91ehRwWOVwP2tNPFL0axasiBM+6CIg+Pge7nXfK8+e1Zp4piZiAtoSRI9y3uo1PnvppSA61/y7hL+Fw7XrKtc6m1ldQReWEU9i4IYR8PLlVHjuB3LaM4V3VdSAhNyP4EBLEfuj4VpeC2G+j2nbtL1NmCupAFtYMnXefnNFxbiJVQVkLPv6SDBIOuy6Ecifz48nkShPvX8v/Rp+JT6RgOEcfsYnN1NzOUgOMrKVmYkMB90/KrhDpRYi1hrty7iMMhS4+T6UuUqSRmyXgOYMkFhvAnWiTb413NNbOZU9Dq1U4jEkfS8QdVw9vqk7szCXO++coP7oq1DAanYanyG9Y3jnH7dvhVtX1OKxge8BubedncA7gwijTvpMcUc94ZZDan7T/mdf1rr/ALS8K6dVqwttirOQZ5UMiMCVUzl1I84rlLKtpyFYMgd8jA6MiucrCeRAB+NdE6e8VOMxWD6t4w9wWntscoyvcJY6TOYKo/nrSbNUujEcSwjXb1y4AoTOYywYQsQpKrqPjFNpw26AQpJE6hc0GNRIXfWtVc6MplLC0BlifrGVjJB07RpGB4UGANs5V7QYXCVOYEEFS8GdSJ1XTlvTTQnFmfP0gKgF5sq+4A7jIWXWNo0GUkd3dU/otcFnGI9y52MwDDrQpIY5czhSZiZjXUeE1e8A6PB0DXmAaZAkHs6xPiQfh+Vhiej+W6vasm2RJJZFykAgCNz8viOcyktGkMbqzGdLMAVujsQBmQsIKsVYwQe+Inxq39l/ClfEXmZVYJaEAidXu2x+Smpl5zdvXP2du0jFCOwykmNWn31YhddYnXvq2wvEEtKUt27dvMoDm3lBkHQ6AZtZ3PlFHJsXGiN7NUg4wREYjQfG4P0raVzDo10ts4B8QMSzzcYFciFpKtdzHw95d++rdvbLghtbxD/3EH53KqzPibc0msHc9t1j7GEunze2v5A1fcE6f/SMP15S3YXrHtgO1y4xKIlxj9Xb7nHypq26SE4122X4Q9x+VKGHbuNVdzpSA0G/ZU5Q0fR7zHKSAGOa4sDtA6jYzUa/0guMlwWsQesVL5X/AOLbVc9pLz5WDXWYfse77Q5zE8hfpurL/wCht3eoqNxMGzZuXSQBbtu+/wBxS36Vx5/aTxFv/s5f4bVof6Kr8f0pxl1GW7irzqykFS8KQREFVgEa7UWy+KGOH2zkE7nU+Z1q24bZzXba97qPUTUG0pyiAxAXlBjlJMTUjAcQ6t1IUFxqMxbxG2gnWs3dGySWzpGHtA671S8X6RLbuXLYtZmAK55HMb+7Ok9/Koa9Jry2wxCkFztCEACcnaBmd80UeDvpduO4QoTBaXDySN9FEe6fmNo158ePvsqcqRXYA6hsubT3cpPyitIl/OFAtXNPdWGEfDQUWFYyAZiRMAk69wp6/wAfRZW2h0LTm7MxGjAamPMb1tJRlq/6MozlH5/YF4ViLqwqACIJNxRy8Cah4/Csp7d22WGyozsfIkCB86nWA95Tmcqs+6oAGnf3/GadTgtsawSR3t+grK4x6YOU5dpjf/AY+782/lQqY1wzufnR1lzZpZ1cGm2Xv+H9d9KJI8aI3NYivROcWK88+0hp4rjMup+qByBesEKhjU6HQfKa9DV5t6dt1nFcWIz/AFuWGJTnEK0anQa+EUh+z0RwpIsWgJAFu2BIg6KNxyrP9N+DXHs5rLGFMvaEdvWZXnmH3efLXfT4a3lRRrooGup0AGppvGYBLq5XEjzPn+gpxfGSlSbXasU4LInFuk/hhLFwNbtsFy3QJW4O5hLI06MpGhEfCqjjxxFsdfbBOHbQBBbJRwXU63JLW2KjK2kagnYnfY3gSAFgyrBBJa3mkTJBAYTMxp4UBwy1iEh0z2SJyuvv6Fe0hAygDaNIahJelSOfFiyQcnOfJvXVUjifSjpTft2kyXSouOyOGFhibeSWIyoCvMTPOsZxbijX+oQxCBzA5E9/4a3XHvYHibTO+EdLyScts/V3gp5drsOQNPeE1zrFZvpNwMCrKXUqwIZSJXKQxJBG0Enbc0UdCZ1/o3x5bNsL1aD6nA5cwmW6k22YaCM3VzS+knEGdSeyqEEta6tSpJB1I97NrIgjaTyirxqmw6MsXQeptsn2uy8qwJMKdYEjnuKl4Tiy3rSsyhSw90jxI0nfblW/FaSF2zFYu4rNLasAACFW2uVREFAup038Z1pzhhbrMy5wxJl5BGo3gowJED0Gm9aHHYQHIAMua4o0A2Et+QqQuHMMFkwDqTIGnf8Ay+dVHC77Jcixx/R1/oQW8cOHtoCs3SGKqM0qoJVmOYqP96yvEOjgsdWxvYZwzQxtPnyNBIzADNBA8de6pfGukz4m+PqlQEwBObsscqKNgMoMCOcnSTUW7jFuNbCWlVgpVhAysWXKTCjcakHfXwk8zNTXcIwL/RBbLMyMjNlWQAr67TBM+H5VOt270E9ZKDIMhkkKA8ZOQ11I8d6ouBtdVVUlwFugmeaAEAAnl4VecHTLlQ5iMzySZ0OYj0NDRV+jj3TZIxH9675ftG2rPrW66T8IF3iNmySVW5dupmA1A6x9gfL1rVWPZDgyurX5j3usT8urikSciUVrejHTf6Jh2snD274Z3eXYiM6LbZYAMghB8622H9kODCwzX2P3usVfQJFc36WcJTC4y7YtszKmWC0ZpZFcyQANM3dQnWhbNEfaa3LB4Qc9VuMfj29aRd9p+JKlVtYa2CrL2bLTlYMCBLmPfb8R76xopQFAJJBrb8T86UqSwH6k0I0/oU9w+0XuNAJyryE76/kDQxkxSSCO/U9/l5VNwNzITmzEHuJmeQiRUa72dANRoYMg/EaVfdGmtpN59cnvKbWdYOklpAG+0E+FYydI2im2SsHb62OszWh9g9YQBB2lpjYan/1NwHB1GfMc4tkdpShbXtZVZey57Xh3UOK417lwqttGCC22UHPaC6EK7QAdMhyiBC86bsNCMogZmMhFCazGirttpWHaRs1aHL/GcNaYZrd4sRMZkWIJGu8aioV3pVbkm3YUA6nPlLSdySBSL/R83Y95cqqAxOsAGcw8ye6o46IXNs6ecMPyrWKg12Yz5mp4Xi3uIj5QA+8AwB2ojl9n1FWN2AJLEaHa0766Rqo8/lULhFjqrSITJRQCRzI3OtTi1cza5aEhhl1025ToY8RQoyaOgVnUsoOxPwNEiEHc+n9Cm+uWl27o769Omc9ocNeZ+NfW8XvyqnNjMuW4Y/6rCFMeUefxr0wXrzTgkFzjB+rUhscCVdoYfW8tNYkxr+dJFez0kLp+4fmP50oXD90/MfzpWajmgf8A0jvhczhjOmy5uz5x31JoUVFgHWC9ovsxt41TesKqYtcva91byqR2LkaTA0bfQAmNt7QpBRw7F9EMQti5evxayI9zIDcFxQhzwzBDbY5VbUNElTIEisUOlaKvZR84iCSCo1ljlEQTXoPp3gbN7CNbvIr5iAgIEgyCWU7qQBuK4Xx32eMnaw4NwfcL5XH8JiG8jB86H5KjLi32XHBOUeS0RB7QWAhkESDoO6e9vGnV6b3boIt2CVEg5bbMO0PtZWPcazmC4FdvXerS1cDTDZtAnixIEV17ob0et4JYUF3YAu5MSRt2dgBJjzp5PNcFXVhj8bmzHvcxN8DLgGTIDLJYdZmNWLNGkGPOotviHV5bhQwNRpty7QmRuN9/GuoY3j6Wm+uuKqgarMlh3ZRJbTuFYBONfSOIG5g7AOZtbTAICtsCZBGVSxGxnceNc8M/K7RvPx+NU9jg6clCVKagkHTuJHNqueE9MbTAszLbKnZ2ALacgJ8tTXKeIYxGvXGFjq5dj1Wcxb1PYiJEGmBj2A7KAePa/wD1W+zmZveL4lW4ngXVlYNfY9lgd75AmNpmRPKurYb3fhXnTAcZZb9h7pJWzdRoEaAOrNAnfSuzL7RMILQYG62YdkCy4kwdMzAL386ANYm1cB6eXZ4nivC7H4VVf0rr1jpxhiu9wHIHydU5YLlD5tAVjKwMzEGuK9K8WHx2JuAHK952EjkddfGKSAiI1OA1FTEj+gac+kr4/I0wJE1a9ERaOIZcReNmy6MS+YW8zAhQvWMjgaFjEQY3qjGMXv8ASiTG5fdY+UafI6GgCy6QYtLWKuJh7guWlKhHJR83ZUntIApGYkaDlTdrpZdVckIykgkFTEjyI3nWoTY9D7yK3jBU/rSGNg8nXyhh60mk9jUmtG24d7UcaZyYdHQHUKlwwd4zKefjNQR0+u22OfDjWTlJdDqSQRI8TWWtOqnsXmUd4zA/GIoYl2cybvWQIBZtY3jtHx9aPwrjy6/fv9rsf5ZXV/wbCx7TQN8Pv3Xf5pUm17TUkZrVwLOsOhPmJArAC03In0ND6O3cfkanhEObOlWfabh51t3vkh/11bWOmlpkFwWcQUM9sWpGkg+6x5g/KuQpgXOyk/A1aYSxi1SEZlWCCMxiG3BHjrUvFEObOjf86YY8r/8AgP8AyoVgxj8YNOuIjT3hQqfxC5S/wd2xr4m2Jtwf3c2dT8TDL/mqPg+niW2yYpTh2/eBCH+F9j6eVXh45aOlpWunvS2Y/GYX1qn44S9s9atu2h0gjrrjE7KqCFzHkJavW2qaODtaNXh8VbuoHR5B2IaRXnDgbzxZAVtgnGJpcbtA9YNmjly11jnOt7e4JxDA3DfwhNtCZNmQ4j/uoAFJ/h22B51iuE48JjluNlQLiEdvq+sUdvMZJ1EQawyR40b42pHrFbDd9KCtUPA8ct3FDKwZTqCCCCO8Eb1YLfB51k7LSQgFqWCaWGoVNlJAA76TevBFLMYA3NHccKCSQABJJ0AA3JPdWC4p0uXEP2D9Up7J2z/9w+HcO7XnpjlyLGrZvhxPI6RJ4pjDeuZjoBoq9w8fE/1tVZcw9GuMBpTXAa8iTcnbPZilFUhj6LQay0RmMfClDEQab+lFjroKV0FWVR4GqmUEPqQ+7ZiIkk71mV6O4i1dF23cBdXzEkkEydZJnfnM7863wcfGmLloE7VcMziRPGpbMXx3h7m+9wQVuENADsRp2gez7xaT5EVRta0JgE5RoVOrEnSCsdkeUzzro93CimfogmuqPl9VRyy8O3aZRcG6D2MRh1a5mzNMheyAZMZQPDXu1qRiegOFtADPck7KOqzeZPVyB41a/RKWuAXvg+FU/KtdIheHT7ZWcP6MWLaBQitGuZwC09+2/jFSMP0fsLdLjDozmO0VAE98GQPMCausNhtPKk3bSiSxChdSZgQO/urlc5P2dXCC9FPiui1l7ha7h1LNySNSOZGg25+FNf8AI1g7YdF/iOvyQn86ewHSrD3zcFnNNqGLFQoMH7OsmYO451a4fpLZbcMnmsj5rP5V6GByqn6PP8iK5WvZQn2e4c7oo8FUyf7zE/lTbeznC8rZ/Ef/AFWxs4u0/uup8Jg/I60+bFbnMc7v+zqxytn8ZFYziGHwKMVBdiCQcpkSNCJYCfhXdWw9ZzjHs9wuIJZkKMd2QgSe8ggigDjN1sP9lLnxYVFuFPs5gPg2vlpXT8R7HUnsXyPBrc/Mq4qBd9j1z7N62fPOv6NTA59lSTOaOW3rRrbt/velby37I7xbt3UiNwzToIA1t+VRj7JMR/aWvxOf9FAzFm0n2dT3GP1qUuGb+z/yj9K19r2T3R715P7qsT6xV9huifVIEEkKNzz50gTo5p9Hf+zb8JoV0z/gR+7QpFcjrPEMTrlTeNl38AOQ8zoKYwnCCD1l2C/2V3CA907seZ3/ACoUK7bo46GuKlVUzqeQrzn0ltMuOxAOYS5b31Bhhm179G23oUKxmawXZP4fjsXw66MjMinUodbZG85dviIro/RH2yWb0Lf+ofmWM2zqBIflqRoe/nQoVcn2KHezpmC4orgFWBB2gjXyNWSXhR0KmUUO6Of+0LG3sUgsYa4q2gfrZkddGyBhMJ36dry3wt3B4pBraZvFGV/QHN6UKFck8UZ7OvFnniVRIlvpG9sw4K+cqR5g1d4LpAG50KFcOTEo6PUwZXkSssBxHMKctvpQoVztHQPKxodZR0KmiWIZiaNRFChTSJbE55MKCx7lBY/GNqkWeFYhvdVUH77EsfgoIHz+FChXfjwRpNnBlzyUnFD78OxUZQijxDKR6kH0qFf6D3b37W5p90uSvnlVQJ8ZoUK2jjjF2kc88s5dNj3DvZ1btTDDX7tsD1JNT7fRGwu4dvNyP/CKFCtUYslJwKyu1pPMqGPzaak9TQoUxCWtUg2qKhQAk2qSbVChQA2bVIa1QoUANm1TbWqFCgBHU0VCh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6" name="Picture 6" descr="http://portalpbh.pbh.gov.br/pbh/ecp/images.do?evento=imagem&amp;urlPlc=videomonitoramento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789040"/>
            <a:ext cx="3131840" cy="2103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56180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17" descr="cidadesegu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8800"/>
            <a:ext cx="125876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to 3"/>
          <p:cNvCxnSpPr/>
          <p:nvPr/>
        </p:nvCxnSpPr>
        <p:spPr>
          <a:xfrm rot="5400000">
            <a:off x="396022" y="3149539"/>
            <a:ext cx="1751808" cy="263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1143000" y="2732027"/>
            <a:ext cx="30059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Prevenção da Violência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6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1144800" y="548680"/>
            <a:ext cx="57388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4 Programas, sendo 1 Sustentador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1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8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80634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 2016-2017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556792"/>
            <a:ext cx="914400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400" b="1" dirty="0" smtClean="0">
                <a:latin typeface="Arial Narrow"/>
                <a:cs typeface="Arial Narrow"/>
              </a:rPr>
              <a:t>Espaço urbano mais seguro</a:t>
            </a:r>
            <a:endParaRPr lang="pt-BR" sz="2400" dirty="0" smtClean="0">
              <a:latin typeface="Arial Narrow"/>
              <a:cs typeface="Arial Narrow"/>
            </a:endParaRP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Ampliação do </a:t>
            </a:r>
            <a:r>
              <a:rPr lang="pt-BR" sz="2400" dirty="0" err="1" smtClean="0">
                <a:latin typeface="Arial Narrow"/>
                <a:cs typeface="Arial Narrow"/>
              </a:rPr>
              <a:t>videomonitoramento</a:t>
            </a:r>
            <a:r>
              <a:rPr lang="pt-BR" sz="2400" dirty="0" smtClean="0">
                <a:latin typeface="Arial Narrow"/>
                <a:cs typeface="Arial Narrow"/>
              </a:rPr>
              <a:t> de 639 para 759 câmeras; </a:t>
            </a: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Implantação do sistema CFTV na Educação e Saúde com 139 câmeras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400" b="1" dirty="0" smtClean="0">
                <a:latin typeface="Arial Narrow"/>
                <a:cs typeface="Arial Narrow"/>
              </a:rPr>
              <a:t>Prevenção </a:t>
            </a:r>
            <a:r>
              <a:rPr lang="pt-BR" sz="2400" b="1" smtClean="0">
                <a:latin typeface="Arial Narrow"/>
                <a:cs typeface="Arial Narrow"/>
              </a:rPr>
              <a:t>à Violência</a:t>
            </a:r>
            <a:endParaRPr lang="pt-BR" sz="2400" dirty="0" smtClean="0">
              <a:latin typeface="Arial Narrow"/>
              <a:cs typeface="Arial Narrow"/>
            </a:endParaRP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Programa Construindo o Futuro dos nossos Jovens: 2.500 jovens/ano</a:t>
            </a: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Escotismo na GMBH: atendimento a 432 crianças</a:t>
            </a: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Patrulha Escolar da GMBH: campanhas de prevenção ao não uso de drogas, cerol e  a não prática de </a:t>
            </a:r>
            <a:r>
              <a:rPr lang="pt-BR" sz="2400" dirty="0" err="1" smtClean="0">
                <a:latin typeface="Arial Narrow"/>
                <a:cs typeface="Arial Narrow"/>
              </a:rPr>
              <a:t>buylling</a:t>
            </a:r>
            <a:endParaRPr lang="pt-BR" sz="2400" dirty="0" smtClean="0">
              <a:latin typeface="Arial Narrow"/>
              <a:cs typeface="Arial Narrow"/>
            </a:endParaRP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Implantação de Câmaras Temáticas nas 09 Regionais</a:t>
            </a:r>
          </a:p>
        </p:txBody>
      </p:sp>
      <p:pic>
        <p:nvPicPr>
          <p:cNvPr id="6" name="Picture 5" descr="Seg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323811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592008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47908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Valores Previstos 2016-2017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1" name="Picture 10" descr="Seg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3238110" cy="644400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827584" y="1844824"/>
          <a:ext cx="7272808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02"/>
                <a:gridCol w="1818202"/>
                <a:gridCol w="1818202"/>
                <a:gridCol w="18182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</a:t>
                      </a:r>
                      <a:r>
                        <a:rPr lang="pt-BR" b="1" baseline="0" dirty="0" smtClean="0"/>
                        <a:t> Sustentadores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8.158.729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4.633.160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4.633.160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4.966.435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3.533.060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3.533.060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3.192.294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1.100.100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1.100.100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 Associados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221.145.836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283.590.681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292.774.083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216.586.836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283.392.281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292.575.683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4.559.000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198.400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198.400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229.304.565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288.223.841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297.407.243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 bwMode="auto">
          <a:xfrm>
            <a:off x="7092280" y="1484784"/>
            <a:ext cx="887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Em R$ 1,00</a:t>
            </a:r>
          </a:p>
        </p:txBody>
      </p:sp>
      <p:sp>
        <p:nvSpPr>
          <p:cNvPr id="9" name="CaixaDeTexto 8"/>
          <p:cNvSpPr txBox="1"/>
          <p:nvPr/>
        </p:nvSpPr>
        <p:spPr bwMode="auto">
          <a:xfrm>
            <a:off x="7236296" y="5805264"/>
            <a:ext cx="8492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Fonte: SOF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Receitas PPAG 2016-2017</a:t>
            </a:r>
            <a:endParaRPr lang="pt-BR" sz="3200" b="1" dirty="0"/>
          </a:p>
        </p:txBody>
      </p:sp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83568" y="1052736"/>
          <a:ext cx="7488832" cy="5158179"/>
        </p:xfrm>
        <a:graphic>
          <a:graphicData uri="http://schemas.openxmlformats.org/drawingml/2006/table">
            <a:tbl>
              <a:tblPr/>
              <a:tblGrid>
                <a:gridCol w="3569404"/>
                <a:gridCol w="1328151"/>
                <a:gridCol w="1245140"/>
                <a:gridCol w="1346137"/>
              </a:tblGrid>
              <a:tr h="186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Receitas por Categoria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2015-O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2016-R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2017-R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7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RECEITAS CORRENTES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9.344.659.056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10.205.967.607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10.675.300.380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 TRIBUTÁRIA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3.155.456.000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3.371.363.053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3.707.999.109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RECEITAS DE CONTRIBUIÇÕES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297.621.399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351.521.646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365.817.631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 PATRIMONIAL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104.862.687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166.577.926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173.490.192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 AGROPECUÁRIA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 DE SERVIÇOS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136.218.853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161.662.548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174.266.709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TRANSFERÊNCIAS CORRENTES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5.067.520.306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5.332.572.769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5.628.011.342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OUTRAS RECEITAS CORRENTES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582.974.811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822.269.665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625.715.397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19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RECEITAS DE CAPITAL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2.133.778.699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1.760.769.273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1.703.184.743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OPERAÇÕES DE CRÉDITO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1.161.195.449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1.060.095.522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1.009.165.512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ALIENAÇÃO DE BENS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115.720.000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77.000.000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84.700.000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TRANSFERÊNCIAS DE CAPITAL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851.863.250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618.673.751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603.819.231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OUTRAS RECEITAS DE CAPITAL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94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RECEITAS INTRAORÇAMENTÁRIAS CORRENTES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668.626.283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708.308.653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724.861.288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RECEITAS DE CONTRIBUIÇÕES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394.169.862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393.076.092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420.403.368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 PATRIMONIAL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2.811.421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2.932.219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3.009.942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 DE SERVIÇOS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271.645.000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285.764.435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273.137.040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94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RECEITAS INTRAORÇAMENTÁRIAS DE CAPITAL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2.950.000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1.562.691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1.562.691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OUTRAS RECEITAS DE CAPITAL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2.950.000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1.562.691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1.562.691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694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DEDUÇÃO P/ FORMAÇÃO FUNDEB - RECEITAS CORRENTES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398.019.800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-399.517.800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-429.469.572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11.751.994.238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12.277.090.424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12.675.439.530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89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2015-O: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Dados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orçados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 ano     2016-R: Dados revisados no ano    2017-R: Dados revisados no ano</a:t>
                      </a:r>
                    </a:p>
                  </a:txBody>
                  <a:tcPr marL="7403" marR="7403" marT="74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Conector reto 5"/>
          <p:cNvCxnSpPr/>
          <p:nvPr/>
        </p:nvCxnSpPr>
        <p:spPr>
          <a:xfrm>
            <a:off x="611560" y="836712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 bwMode="auto">
          <a:xfrm>
            <a:off x="7884368" y="836712"/>
            <a:ext cx="8306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Em R$ 1,00</a:t>
            </a:r>
          </a:p>
        </p:txBody>
      </p:sp>
      <p:sp>
        <p:nvSpPr>
          <p:cNvPr id="8" name="CaixaDeTexto 7"/>
          <p:cNvSpPr txBox="1"/>
          <p:nvPr/>
        </p:nvSpPr>
        <p:spPr bwMode="auto">
          <a:xfrm>
            <a:off x="7884368" y="6550223"/>
            <a:ext cx="7986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Fonte: SOF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51725" y="0"/>
            <a:ext cx="16922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2531" name="Imagem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800" y="122238"/>
            <a:ext cx="37242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agem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412875"/>
            <a:ext cx="2881312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6092825"/>
            <a:ext cx="15017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CaixaDeTexto 14"/>
          <p:cNvSpPr txBox="1">
            <a:spLocks noChangeArrowheads="1"/>
          </p:cNvSpPr>
          <p:nvPr/>
        </p:nvSpPr>
        <p:spPr bwMode="auto">
          <a:xfrm>
            <a:off x="7524750" y="1125538"/>
            <a:ext cx="161925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 Principais Metas/ Resultados</a:t>
            </a:r>
          </a:p>
          <a:p>
            <a:pPr>
              <a:buFont typeface="Arial" charset="0"/>
              <a:buChar char="•"/>
            </a:pPr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 Valores previstos  no PPAG </a:t>
            </a:r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6" cstate="print"/>
          <a:srcRect l="33740" t="23190" r="50583" b="56776"/>
          <a:stretch>
            <a:fillRect/>
          </a:stretch>
        </p:blipFill>
        <p:spPr bwMode="auto">
          <a:xfrm>
            <a:off x="7451725" y="4365625"/>
            <a:ext cx="16922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AutoShape 2" descr="data:image/jpeg;base64,/9j/4AAQSkZJRgABAQAAAQABAAD/2wCEAAkGBxMTEhUUExQWFhUXGRwaGRYYGB8gHxweIRwcHRocHB8fIiggGhslGx8cITEjJSwrLi4uICAzODMsNygtLisBCgoKDg0OGxAQGzQmICQsNDQ0LDY0LCwsLCwsLCwsLCwsLCw0NCwsLCwsLCwsLCwsLCwsLCwsLCwsLCwsLCwsLP/AABEIALcBEwMBIgACEQEDEQH/xAAbAAACAwEBAQAAAAAAAAAAAAAEBQIDBgABB//EAEEQAAIBAgUCAwcCBQIEBQUBAAECEQMhAAQSMUEFUSJhcQYTMoGRobHB8BRCUtHhYvEHI3KCFTM0stIWQ3OSwiT/xAAZAQADAQEBAAAAAAAAAAAAAAABAgMABAX/xAAuEQACAgICAgIABAUFAQAAAAAAAQIRAyESMRNRIkEEcZGxMmGhwfFSgdHh8CP/2gAMAwEAAhEDEQA/AG4XupHa2+L0pYXU+uZQn42HmQY/FsXVuv5VJh2e38q/rz+9seopNHE4xYxFHvbDLKZurThVYRjML7WU4gU6gG+y/wDywRl/arLn/wC3XDeSrH/uwJbW0aNJ6NXXzNWdJZPUNbE6OYrMNJ0tG18ZL/6oSf8Ayap7EwP1xKv7VKRFOl4uCXiPpviDikVUjZU6OYgywUG0G/42wtqZV1nUs+Y/OM3/APWdRRDU9XkKh/UYjS9s6kksgK+TGR9QRgxjIzaZo/c1AJggeWJVaTwJVgNpM3xnj7ZrBAotvv7y3zAX9ce5727zNQaKSIi+YLtt5238u2HuXoWl7NYmSAUHSSZ3IwBnOp5bWVeogqAXCzAvsSB8WMjX63mnXS9QBSLiAJ+mFNQKItvae/aNsBd7ZnXSR9GfqNB1C02Uk/6hP98Q92cfOKmYUqoDqTewa+GvRuqZiIWqjLtFRgb3gATq4Nhhk1FditNs2JXy+eIlMZ+r7QZgAgUlO494gaAe/ab7HBvSeskBRmFk76hyPNY/tg+RJA4NsZmkccKePH9osruoqKDbYNeYvBMDEW65k1maurTBgKb+UmAPrjLKZ46LPdHscRNPBR9tcnVXQy1EHfSIH0M/bFTdRy3FURwWBH5GBHN/qVGljS6ZSaWImni9+qUCCTWp2EAc/Ib4UZz2iUH/AJSavNgY+Q3+uGWUHj9B/u8QanhEOu1puy340i3phg3trW8IdaDR8Mow29GvjPM/pG8Xthnu8QNLAea9rs04+JAP6VpqQf8A9gfzgd+v5giNSRz/AMtBP0Ej5YC/EP7QXg9MYmnj2llSxj84T0+u1ZhqaEdxI/XFw67BvT+Yb9Iw7zIVYX6HP/hD82HfHP0jbxg94wnq+0TW0ofm8/aBiNL2lafFTH/af7jE/LL2U8UfQ4TobNMMI87frjw9DIuWEeRjAy+0dKLal9V/sTiWZ9oaJAl/lpb72wvmn7D4Yeht0npuhjsymAdUEeUYL69lW8KMoKHYDaeJwry2dlQUIg7EHBuUzTqwOpSs+LxT8784jJyb5FIpVQubpzA3UDyCLbHuH79Tpz/L8z/jHYHkYeCPjf8ABAEaZYcnTscX/wADIJFXbggAem/29cWZQxUqKDCtSDAGWgsjGQTBmRgrp2QK0ajzK0qgAvEyuokljAXYQLyR3jFOcktsDhFvoXIoJhXFhMwO8cH933wYlJgyoNT6jAKKf1ExGGWUfKCnQr1KYEKx1CdxU0iYMMDJucNDUy/uUq5diC9dKBfc6Ss6SDb47z5YWWS9IyjFbZlcx4W0Gm+okCSdUnaAFJkzPfF1VTZDSKPtGgg8X4kb998a7qGR0U2qkqxUT8AkkQd5MGQDbCKn7RM+YpU2VwXdVUykAMf/AMYJMzzFxbAU3V0NxinQqzmRZWVG1IxMENYjaeI5m+2G2V9m4HxAiQNRfVv2CqZ+39h06tWzNdVcamAY6gABzKnzMHc3jF+VzGYpsVREZCyjx3IQW0gDje5PMkHYK8rWm6H8ae0g4ZChRDEsHKgGpLBdALMA14sdJjf54s6plaXu0CeEFjLW3IQrqPa59MTNdcyzVgjL7wqHkbaCRAIkW8QBgcYA6pk200lVCYqCBqE/zDc87XPzxNSt9hlHXRUcgiNBUMd1aCZtudxvJ+Y7YPpZFQBU0jWoJ1QdJEXBg6T+zhT1JszQGsB1IqaagUiw1AICRYmDEje/BOCOjNrqZhgAAaTEAbC/GGa1dgUl0kG12upKoT7tnkKLQFMCfU3wLSzKVCJKB0afdneNiYFjbxQSIPyGD6xZKiFRLii2kd2hIna04QtTpnL1/dtpqPUVPGwAhW+LaQt5MyQOThYK1YZyaY9/8Uan4lVQo0hC6G20MxDHUTpiOBOKqy1a9FwiD3g0kQZkidMC5EgSQdyTG2CKFGlWz9Gg6SPeVSQDFtIZQYvA0em+NJlswEp03qwmoVSLQJLKU22OmYwjlXXY1L7MQmRqI9U1UIVELXtJkQo8ViRMytrWGDaWT1rqq0mRSVVWUBgRNjqWTJ57RvMxD/w+tVUkeKaXuydUkQ9yTPZhF++Nd0jMH3K0NIUpR731FTa21zis5VonBezAZ7oUGaddSjTpJE8EgEgRxFueMLX6bmkBZkdQu5It/nH0XKdOCa2TQdKlgifEfDAW8XJG+wEDbCL2k10CuXVQyoqtqOolRbwkmRJJmYsQIw8M7ehJ4Yma/hc3Me7bxRukem8R9sMuk+z2Yr+7uEVmh+6CYmO5gx6Y1eQy6VBqqJfQXCk72QidpMqT6nzwXncqPd0QqsGVklaZ3kEtMlZAluRvgea+kbwpdsxfXfZcUHIFZqjATp0AE786j27YielVHWmLknSBOgW48W5j4Te52nD40Sq1C0CtOhCwB0rq50mwItY2B3F8C5jqdKmHpL72GiHRY8SrpjeYll+owHmrseOG7rYmzHSNNUKhNMaTIV9Q1KBJgxEmbbC1xtieX6bUYHxJYwbx3NwwBEgG8cHjGo6bQRXdJDlFLMeRIGoMTcuVUyebeeFOb6KxJKgKBUEr4QICsVnid7Cdz2xvJemBY19BvRfZyk9MGt4XZ2UDXBgNpESAIJUkWuCMJ8v7P13LmmutVMHSDO0iA0SfT9ROgznV33V3Howj1uDiOWz7NR1ExqepqIA8QGhJafiuCPQDthXJx2GK5OkY6pRYMwCk6PiMQQdiINyfTzx77g6guhgx4KkG9hvGG1OgalKzKGqFY1LGgXJgRvp8tmIw0XJhaIanVGowS5IgG0EKYmGLeoAxnkV0nsyg+30ZOlDEjwz/AKmCj6sQME5fpNeoAyUHZSYDAeGdt9o89sNOl5alVoVM5WgqKakpMw2oqsSYAIizTgzO9UfL01oqzhQqkKwRfFPZRIT1P1wXd0BdWZGvlqlN9JpVFqAagCrKYmJFpInkY9rdezKjS6Ax/Wh1fM4+kU83Taopqf8AqTSVG0zH9cLp4BJuBfGezdBK+bqhlU6QAW8TGwVbx4hDGIvbA8qjsZ4ZP9LMcvVapE/ov9sdjQN7KqphnMjeDI+vu747DeZEvFIUda6VmUzDUcsiF1VddRmMKrSEuTAF2tpY774Cr+z3UyrLUanoIBOhmItzpVYZoHrtGNB7d1VpZ5GaQKlAKI7h2+vFsAdN64GfQHq0wN2Mgb3A0g8YFrpj8bE+X6FWNIg13CnxBGout/MMbHCzLoyVVDNCakLjYkBpgrJkxMATjc9XpZqppbKZhhAlg7VgSO+xUD1jm+MTmsw81RVqq1QsCagDHUwgABrcdxx54RtGlFGv63rp1tFJvDoB8CwNzJtPb/bAef6hVWkXDtqR1AI5BMEXjvGFPTczNLVUqKSGg+81eRny9TiWa6hTajUTUC5KsCZhgGBO99u+IyjHuvv+5WOR+/r+w5y3WcwTTlnAYrvF5aDzgzr+YalQaohOpWTbzYAj6Yy+VziDRJXwlTYEmxBjtxODOp9cp18pVTaqNB0wbj3guO9tx5HHPkxLyRpa/wCy+PN8Gm9jDK5+rUps3iAFNmBiPFHcHf8AvjzMdVqtRZmLABSZ42MG5ttvGEHRMyylpUkOjKYDbkW/2wzTKFcu2unp1KRJkbhvvi/ijGT0ReSTitio+0L6qZqO1QU1ICVJdbzGoNIYyeZ2HbE6XUqjMQGEkjw0wFFjYQABvwLY3HRemhqWioijRTVaghVGoECGeLLp0sRJmSTucQ9r+uUHoJSSqrOlSkwVKcAKpXUoNuAfnaI2eWtNnNVCejneo1qo0031opuUCwBBPxCJsMI83SdHK1UKNPikbXnj64+m0PaKooqZpjSqJqmmAYkEwsaQzC5O4nfaMJ8v1Sl1JmoVwMsWKshZpHhADAWHiIBInz35GurHcbFvscTRYZr+FzFSqFY03YnQf5Wgi7HSxEeK8bY1ntfnTUymWquvuzUhil/CSu1wDbzAxhq/srWNWoFzFE06OklxWKkgkSFn4Xif+6BhxnvbKo2ZUouqkFFNUYlvMudjuNz/ALKp8ZKXYYrVA/TvaKnlve6WT3rhABU95pgCqJlVImX2kE/TDPN+2terRQ0VSnULNqqa5QgHTYm5A3iLWwmHXKiAinFPfwyWUy2syrFhqk77xiOc6glVkqGPEE1poGmwhrKASD3kb7WwZZVLaCo+zSUOuFcnTYVcr7xQzGkHXw+GqIgEDdgL8nfCf/xzN1Q1RlqVC5CtUp0gy2MAAQUYyR6eeKuo9aoCnSXL0VpaTqKmmoBMztLW9cAZr2qzBoNQXQsOGBpgIACGDIbxcmbczjc0wNBb+0QerQWnUzFFKZGtwgLGGLEnSPACSFiCADJB2Oo6v7Tmi1OvUq0fd1HDCmGJOlRwVSS3iBhoBM7Y+UZfqFWhU1U2KVF/mUzY9u4OIZvPVKzF6j+8fu34HYX2xkLzPrWRzC5wu+WqLVnRKWVkgQAwYhr94g4pzPTKy/FRq+GS0LquXU2jeAmPmPTeqmg2pFW40tqAIIPf53+WND7HNnar10yqCp/y7q1SACxAkgmGJuIPngT+VF8WbivzNZlet5dMzWQ++FauRT0e6aATqXf4juARpEEWkXxo6imlRzOogmobRNgF03kDn5YwOe6R1oEH+F1QZP8A5T//ANGb3HIwFlU6lTctWyuZK+IwKBa5EQCFsoMWBjywVKTe0I2lodVqqx39MXZxymUEkgilUaI/qqVGE7HYrhPmeroY8QBB8SR4pG4I3BtfscUZn2mFeg9J51BaNMNJZ2GtEJJa7NeSfPDznG1EGNpOwr2X6xro1BUiaNNgQBuh93TJ/wBRhjPqO+NA+cCZanEnUoJJ5AFxv/UDj5pmQaauAdn0kWuokTv3g41VDqqV6CUtWl1pHWYsBbU0WmLmB8sbQYyfQ39lyx6QC93rV0UyYsDr3O1hvgPqhD5z3a/1IkLrJBhV3HGokz85GD+jUUVMpSBSAWMkEzsqxNzvacUdAonMZ6UWGLs5ZrgRLIxvaDHfcWxRS5NsVx4xSNfUNMvUbQAEq+7ZtCi6jUxBsSAIknfta+N6Q5avUDFCzVPFuR8RcxYQLc22+etqZCqrinWcMalTVGsNAYqDGsTEBrAbdsS9pqaUwpUQ3iIkngR+WGEy1Ipik0t/YhzPXqFNitQDVMmQAfF4hM8wRjsfLuuTXr1KiyFLQB5L4R9hjsH/AOf2PRVV9oazsmus7sFKANp+EwGXa2w87YBoZoaiFAWNotz2Ft/1xs8hVos8saBU6plQ0Eg3bU1oPbTtgD2syYSlTKtTvMEGVIhbwCYMzsI2ueFkvTOfj92LK/X2gQQCLEjnvPrhac8eFEec/wC+A6oFgrXHfngn64sXI8kmJ3YW/wAj0xN122I22XvnUbc6WneZHzm+3njyjlSxLFwQI0iT+NxH6YGfpbE20gcmYIA3MYJo/CFuwte1vptg8lXxYUi+jlgQSX1CxtP637YJpOFKsrEQZAFrjuce0Mm0aVYAmdp++JPk3jYkQZPkPTk4lJu9seMTTp7e5v35rB0BZNBGk6YBkEAsRq8+02xV1j2xzWaotSqOhpvAgIAdwwIMm4j7nvjHim9MEPN9gAbdpPpx5HDbI06T09qrFd4so/UdsZya+xU70OM31XRk1yvipqPG3+owRJkXneP98KzSQUwymSQIBI5jgixibceWK+pZeVdlElQoVYnzERsZO9xbjF2UpMEVG02HCzESYJ8tySBvziDy1tsIV07JNoOsqgglbXM7tAAiRAub/mmjlzSk1GtwALwDzfwzK7A4hXrqx8RZgpkamCwewF4FuR3xKlmkeVZdWmPiAOk9p+Y+3rhMjfaGaRLLgqq6ZkyAwN+eDO37749kAku6idjMT9BEXjuIwKMlSEKtVpB8IJ2mQFU8fOcG0MsdmIcRcAj5z3/GF50wxj7ZVWQsZplmB+LgfI77/g4uy6qFnSS0Rdto3m5API+WBc7nFpgRpUloBWAQfMfbcn0wRRyNZxZGcC+mCQDHBuN779sO5yq2ZrdJg1XMKLaZJi5N7d43E4lkqkmyyZEktsIgWFpi0+vliBXSxil4R8W4J8hEEjvx98Hh7iFknfTwT5EWby88LKTrX7i1sDzCINQddQY+EEkGfWR/kDEqNDL6D4BcnxHSdPFpmwPrvi9sulQNDEiR4pGkGxIBMkcSRP3x5mumsV92XkwLBStvI8+X4wYZY/ba/wDfoBIr6dnzlcyKtFSWAMeHVE22IjTG2NZ7OZrNUXdqTUQ1VNbNopAk64uVBYiSdxuTzOMvRyfu5B1vteAdpAE6R3Jx2VzlYeGiWCwBCmNjMajtcn5k4rDMu70E+kP7S5wE6WB+Iz7ox8UC5gczgHPf8QsylRY90yDVdWB1RETGoC87EYx9LqGa9wKVWoygSRTJn5krv9TjL9SatfSNW91P6TP07Yss3PSCx11xVamlYVQ2vUXpkQyMWjt4puZgbixmcZ7LVCIZW8JJm1/pNt/TFmS11BqF1tadvK+53wclAzcEHsTYes3P0xOU1FiXbKskVbxSWaREECPtfFgr1qDf8sFAxOoxqgTsSZj1N8dC01gCCWBMCZg7k2nn0wPXq1NZktvuTAAnsf7Y0crfQT6d7P5sNTaqjHwULWvOkmD/AE3A8zOCv+FOUBrvUI+BTBgckA73nfbzk4+WJUZGli0TJ3iPO9t/vj6l/wAJOvUYrUyxDQCJFjGsm/BjuYtaOejHkVUM3yZsupVwuZDsH0paVVmHwk/yqTu/JG2M/wC3KVaoIoFAQou8x4iSYI2OmN++LqPvm1U3dS0SWpsQZJ2hz8J/qk9hthdTolCQWbfU2oyRMW7qAoAg2wXON0iqi0rZjsl7M5hUCmmhImT72nvJndp3749wybqcmddK/wDryJ+7ICfU47F/EifmkfNB0+ppAkSNp4Pn88WigyKQwV5gyVBi/iPcE2E229cdWLTIgAiLE7yO94ntjqSMWYHUb2UQSQASbCZAtjgUn2JR7T6fQtADFdyzW+kxv6zg/WDCyt47z5m34wlq0GgMGNyJULt3nntxgmhnwEKr4uCFEn/qIixPn5YM4OVPsIwzaKdWltCi43ubRIklpuPxtgXLZSAFYBjO6j4QeYO8G1r7YpyeYRKc+NWLCZ53MX2sQTEfPB2RqQC0+IqLvYDeBz2vxhWuMWkClZP+IqFwq0pBBkjsZ+Im4m33xa9Igadb6yJhdNhaQTtz/viqlnDrNOdQcrckEABdWobETIF5wBm67Ur6QNVi8XgwAdVxABmMKsd17HtBopiq0F2aPE6adttyLCw9fLtW1ZjfSqqCQoC2nyFgObxzgzpC1ADqVURXPeSJMt5kkHtMYjmspTYk6Wfg6iVG+1jsb+nEYCkk6YHtaJZDqCujIRqceJ1gi8zAI+X1OLaTqaepIAczOx2ix5vG9hjulZFA7VGUhiQF1EyN/hmxHa3fBWZdDKwzEjYHYbWMj/GJyjG9IdQbjbFWYyVMMqU4AIDEg3MQNhZe3awxYcxUo0zoXwx8AA3MyWYE22k+Y88dnIpgEIQOwiIm0kCSJP1tzj2nVqBTUF94I+KPIGw9DB4jBbuKvaFVNk1zGlWd1IEiBINpiT2B7nFlHOlwwRC5mPCtogWk2G/4O24eVVqwJq+BZiGEavIrInfcRhw2eYWUq3FyRHykz/jCy+L0rYDzJVVSsVWkRUgttII2PxNFiQDMenGGWU6k9GooUkEg6pAIgCSfDdSDzPIGFGuqq69YdtYvN4IjxSBZTcD84trdaKRpdTAgoFsDY6gTdjxeO/liORSkqQeVdBXUcvXUNVDGrJLMIgib2G/oLntOF+VaoxA0MoIVm1KSPFsDyWI3GB265WvL8kwLRfHZbrrf1arEgwOYkgxeSMCMcqjTSYOSGfU3ACIwCA7ErA2J+E8frGOoV3YWYMsW0iTI7mwGIP1FW0hklREq0MptYREC838hxiQzq6FmmKeonwbHc7CLzH08r4nTlHjKP7D2u2ivM1Asahp7GTBO9pJAwI+eUtpkqZEcXvPraBiQrUwitBYE/E3rawEEzt2wPQyNMvqJBJMr3mDMfLvO2OqCjGNP6M6+gmjWMCVIZiFmDInseb9+MVV8zNQ0GgnvEMLTO31wRnGRAxULH/VPa/7OKavUVCliAGaBYSSdoMC3pOJrImuSQjkUatI2iBz+kiT9zvgSuZmQB2HPc7fr/nFOYzDmdZWY2EyLmAY3O1x/tUtFyZggdi35EW/xjqjClbFoppirEg3B4j8TggzUhSwBN/E0CReJvvtiGZoOSSGUDgXv9P1xJUIAZgGg+IAx9JF/ob4qq7DxoLoZpo2je2/BHftiGSzQDKtMwQwIMTBmxFjscLq+pgWUEJ3C+EercG3O+Lsk1IFSS9RgLmLX+375xSOJXV6B9aNo3t5To0jTRXqPEFjo0atjAZDCkeI6YuTHc6WnnFbL+9XZqYIIkRqgW0KWXfhY5gY+SZz3TOvul32G1zssGZHz54xuqGbIydCnUIQu0LJcjQizJam6ssAqZkjyk2fhxlRRTbWxvl8vWdQwLkHkVpn5tQn647Cz/wDxVJcVlGok/wDqSnNzpYagTvfHuL2vZP8A2MBlqyrMtPex9RbjFlDqbFjAMCxME28iMLWqJMk77mb+dv09cMst7orIt2JJm/yI3xwyaXaDsnl6676QZ5YefmJnjHe6ABKwsmZEnFWcVf5HJME+LjTEwR69sVVnIXVqst2AFyJiRsCob074yk5LQbDqIEFWErJI8uw/O3li5unU2Cq1aqEgeHSOPOZ+wPnhGnUFLEAzG0iD/bB2V6mGBF5GNJTX8I0WumOct0Cjr1082oew01kYKAFj4hOLOo+wmaqImn3NRIWHSpYdwLSx84HoMDKU9zqu7HYBgI7yCJM/TEErOhlWKnuDH4xFzyLbHaixh1OgabhKszIMXE3iSDyL79sDPmFRTvpAuBIMXkyxmPTDSn7RPVT3OYMgkaapA1IfXtx+5wr9oulMIWpHuzfWqEaiDYSwEk2+GecSh8nTDx4q4g6ZtmllYGmoI/8ALEz2W++9zAAnBORyIVanvAGLkSAQNG87NM7WH98TzVdlVF8XbsANySQbbxfyxTQzLO3hIYDcCInzN/t98U5Pjrony3sMd2AAQQJ1avIbzNu32xVmM/JLEapjxLFyfObWvJjfEjqbS5LmZChVA4PB/MYopVoEn0vYk/b0nEqi11sogdnpFdLpBJMyW3MxeRvFh2jHtBqSLCoNIt4dRP8A3Hn5ziVSqziSwibCIE9z9oJ78ThYU1vAdqdxZRYkz5c33JmRisY2tmc0v8DCrmF1QAJIm5vbvsR9h64oqorXBI3i9reRjfC7KdPqCoWLM0A3hhB3iDxMHthn0ig6hyaYY7ip4jBjbSJvufOcPKKirTJJKbKM9lmCmQNtlddcD+kb/LnFdGvIhQdKj4d2McRgrNVqhb3eqms3PJI5JmTuCJxRnWSk6tMWCwPO832n6YEdqmaUV3EvpUCNg6yNtVjaNtxxti5DpKsSZSdQF1ImLgzbbaDv8qEqiJPi1bWMT2PcTtvieWqm5ewg2F+d+23GFd2BS1RT1nqTFAh3cfDMgCbEcASMPPY7ouZzNM6lVNN9dQFQfLV3tYEfPEOlVA9SnJUCSTU0ywESBe24G455GPoCZwVmLCpr2WA0gROwFgd9hePLCyceHGju/B/hVm23o+d9TyLUVFWvSYQbQfCDeJKnTubSfrjO1c4TzP7+2Pr2fpSpDCQRBHke/lj5V1PoRo1xAJoEi97d7zv223w+BR2H8V+B8C5Rdr9iGUJ3YGItY3+fbBKZgHwgkDuT+5wRm85TmEmAqgAgTAHfmd/oMKc3mUOw+Hcx+9sVj8ji6C6lZlANrmBH807Y58zDAEW2ttjqtUhDU+IEqFmLgiT9II88UWe+jiLf488GSrszYf0jNXZPEjbgxueb9gOb4v6rRajSDo5KSNSErIaZ2i6zf74U5dgrhgZ07A8fPDTMVVdG0prUC/8Ap7MLbifvi0JKUaFTBKWap1GVmBWCC9hO5JZFEGwvaLxhTmM6NZAZ3QTpLWtPC8cWvi5K2iDcRe+/3vi9CtSxIAO0Dv68Y0cvJcZIX7sBp5liLLI9TjsNqHsnVcallgZvqQc9iwIx2H8QDO1qjEkshZRsZgRxFo/vgqhW8IPhVfT68X7Y5n1k6WUWi+5vAgC/OI1akal0qxQwIWPX05xH66GVpWe5XqWnWLPzcDv28t/piFKoGmSQxG55F/QRMWxR7gOBAE3JI2AH27DB2XyzooJVXEjaDv6/pg6XQLFBGljwROH/AEKRT1HY/L/fFdbpCsA5OgkTABgW5MQP3fBfT20rGtW02mIgBj54byqrQ0otdnuazRMLTgE7AE7fzBuDb6YY5CkSpDK87lmAAvcRfa+9/PCqu/CgGFMWuO9t9icGV8yatNTB8MAr5CJv54hL5LZo+xg9CwPBxpOh+0YSl7ivdLAG0xxE2kfQgDaL5vptZQCjNqJNrcwLTETM4V53M+MAxAJvNp7nuIn6jHM8Nsssjj0bL2l6CADVXU1IDUCWLapkEMpsBINo/GMh0quBUdAsAlSNIMkRF9V7x6iTh50vrD5f+mosXVrgjy3jfmRfHuazlFsyrIP4fU2x+EGBJPbn08sLF1FxozjDtfoLXrQ0o3NvOwBB1HxDaBYb2wqlmdjUIfSCRBiJ5F+2NB1b2Td6pq0XWos6gVPZobc9jMje9sJF9k8wCBUD0wOWHnG0/jF4OCVtiShJdgozlQO9FBqUtqLG5HfuPl3nBGVLUm96zO1M6r6SLnY9j5C29u2GFL2ZNGT7zUexFjv9bYsz2qyrSJbYgNYesXbiRg+WEtRFa2U5bPB1JQExpOuTzqm0kAximsMwEikIlpBYepm0iYHOHlDp4CAsV1C7EDi/zm59cdl6wJaGJgQbRP8AkTh+K9B40ZbMtm0ljplrHT4iIlom552v5YJPQajn3jVEMQdjIG8AE9u/fjDbL09VSdQj+meY9DB8wcQzucKBiRFOYNr2i/fc4n5GnxSVipv7PVr6lIVxtIJEACY2iP8AbEgIW+ky0iADMc/W/wAhbADlSVYWkH+WRFpiPDNj+eMc2bAUFlDAzBEjSdrjbt6xvibg/oyYzorS0jQIAPkdzJvOJ/xoVXddlt4STtc2PN+PPCvKJrAuY7nv5kAc34+2Dq+RkeKFUA+MNvPcTf1P255ZpRfGUmDk0qTPMpnHaoUDXaxCzqBNoniL/vePVQwYLVkOJDA+U8C84J6VWTLOlSnBqJbVAMzZpmfl2474N9qs1l64WrRVqdZ1cVgSSdRYEMC3JBI44ta/TDJja+OikMj4uFmYUrB1Mp7yYEcC0xJBxBclS/pIJEyZOxixnucdRyi1UXdYvEQYi2rcT+cXUE/lYrMQGAvYwPi8o/YnF0wRAXe2k/ynTYesCN+fzgKtW0gDmbgXjmcPq1FCACm0wZH3PPp54XfwzKQBNSOf2bdsPzX2CWgP3BYagrBQbnSwt3BETvz+tzaOYZQqiCpMxAJkSBc3jewMeWCaVN9MsAP9Jv8AicQUtctYA+RgeUAGMJ5bZNlWZ6bULQniUCRLQTG4vH0wvqVnLaWRlI3Ebefph+CjDW72jxQIAP8AKR5nafO+PXyiU/8AmKPCRdzeDyJnYW+2OmbTipDMTbWOon/oJx2GwzR4hhwRHyx2Ic/5f1FsQdL0LLNyIHiOqJEn6cC8YhSyWuoSDCblwYFxxNzvt64pok6iswSIJ/ODej6qgKMV0paOWnYciwH6Yq7VsqTpZJKQa+oHYmNo5x6zU3p7nWupo4jwwfUk7eWLc2DBFpFzHeYIEC94OAsvXCsCRINiAAxPlBN5v+cIrexS/pTVK8wxQIOOSfLtzhnlaWgGfEzbmRA9cU5Znp03Gh6YBBPZpsApFxYXktFr84ro5nUXRiNYBMAmBAuCR8U/r2wk05fkBol09nquABEhhqB4EXbtPf8AxhjVoaFT3gCl7km7C3eflHcYU08+yhSSopx8Ki3E7cjkb22wTXqloFhpMKTf7je5xp319BTDczRKt4NNyLMSDsN4/f1wKVXUragYBI0yJmx7WNsWV80Cmu7EAEAi3Judt4ntOA6mbUBGu0sQZnwAEyPL9bdsBJ0ZB1PPaFZtAFhE7xsoA4vzzit6upCNZcq0kwYG/hG1/wB8YHyjSTqkwLQLR3kzfb+wwXmFlDawgmORJkcYHFIJdkajKAwt3hoPpbz88O8r7SMraXIZACIqXXuDpMWBG4g4zfSszBdTuCGj5gHvbbtiA6gWUBQJU3LExBJIAvbtP9sI8alaGUpLaNM2fDeJ9Gok/CbDyHoO+KBUA8QBJO5MWC2MQfTjfacIejkupa/xQUE8i23w3MzhrQz9VBpSWA3VGvvPNoAnbnEvGoP4i3vZNsy0lQTzKgGdrWIneN8VVBK+MspMQvCxElo429b4DyJYu51MFA1lblmMwEJgXkmdzAxelEuFqXVnaGUNsom0H+a0/K+Lym0Z3RXQSoWlAWU7FbKf5fkZOqMSNYj4QRpU+ESZMixm4BuflzOGLZsgAapAuPIx29ODgBnFoiObAT3jvxiak29oXkD6oAIkFj4jvc9rwBE/TFFapqUEFGBEgMQJ2Ig8R+YxZnaTMp0G/E25Bi2+EtaTC7BWIi8WgTtbnbyx0wSltALaOZqhioMgXOkxvvH4nBdKuyqZYBTPPHcmYu1p9MSRBpvvaSN/oPyb4XNkHqsNRAgwNIPw8bCFAH5OA4p9gq2PMuS0NqJB2mPrafzxj1qgJsST6/5t+uF9JdKrTqShUR4lsRFtJMc/jEWzgZiqsC3AH/y4AEyfTtjn8VsFBJYGQJUm5iL+ve2CFrKo0gCYEyfEALyexmMDDMBRFjJvpJ38pv8Af5YHGd0ibk8ecyAPSRPzxWMWx4hIUEmWm/B+nH4xc9R4Gi8bzNxHcDecC5egFUgwxJkyTE9hAn5YsOYjffy2xOfyetgsIpVzFzJ5v5bXv23xxQbjfzP6YglVmEj5Wi3G/OKnc7H9/vyxNR3owzyecVKRolFFNmDFtI124DbxN4nftfAWa6s6kpoFRWAJEGQOHEc/574rRybXA+pH1/ODP48gpqRIVdFlAJHJJG58zfHXhz8fjIKYpgiwUwNpQH7xfHYfN00fyPU07rMEwbgEjeNsdjq8cXsNIwL15bw8fs/bFTvDyp2IM+fe/niqmYIxOuBqgemNQTY9fy60q1MnWysYKhwwNgN9z4p7CIi24XSaTfxIRQCDPlwSR+94w3bxrlSZY1KcsWgSwF9IHAKiT3A+aCSjgqYOloiAYP1xyw3Hj9/5C+xx1HqApuy6jIUEAqdjO8XB22Fxzc4Dy2aUIXpwHYnW3l2vtxt94nFXVc21RZNWQwG+9v5tiSYMfS+B8hUZaUbhv7W/fnjcFxBo9zT+8ZgAFUGbKBJveOZPf07Ysq5tmQSANIAgReF4jaTgZqpm/Jt5TP649UFtQUTC6vK15jaLDD0Aur9QsqoI/qIvG0kCQJnaeecWZHqFOlSCvTDVJ/m2MwZ7dvlGAFTwsRAII1GSJB3WOQT9MT/g2qMqCCAB8MnSCotOx3n54bjGqNRo0fLKoFB2cQdR0BRqtZQCYHb5YgM0SjIDpDcAc3gkxJicL+l5PQIOpp7Kbb2t+MG1qfu3CzBE2H2G+ISpOigFl6YbXw0gXJ5mItEW74b9M9nWrVJXwLuXaybA2PMdhO/GBfZ5wmaUnxEkmIEEgSQwIvx9O+N11KslcD3jinB8KtZN5sdueSMRz5XB0vseEYtb79Hzfq2XqUXdaRkaySytYlSQCBvHrvbBObaqYqBYhoKTBjxAAkX2gz3Pla3q2ULVAKcu8kQLzv4hxHoceZ7LvTZUqASwuqn6CRsdzbyxaM069kXey7Mt7oNTVmZZLai41eXpb5eWLMnVUFUnU4DNK7KNRUi5FxPnz3xUvQczUSBSOomQSbRtwSxGnvvJ+ZXTuhtSY1Do+GNKiYvcCe4574nKcK2xVfErqtLA2kX0bGSDv6foPLFVYxYmN9pt87R/virqec0katMyRESxiLR34+mBFUqhI1AkWDet7TcWk9p84DxhqxAirVFoPc7i47/M4itNmIDLLbxI724+h5x2YylTwD4meADAHziQRAvNow8o9Jo076yWUjT7yoBBEwQwUfUE9rHfWktBSsU1uiZhrFBTLAmHdRMXG5tb08ztNWVotTILnQ44kNq5GxuPneeMPqmdenaq7kHw6gGEi8zewvNrkgnAuaoRUCs0+GykkyJNzIEHyEbTg8pNUikVT0Q6h0p8zTB1hgpvTXcDkqTuAODceeM9UyjZZXbQwFgHqL+OBjXZR9BBUQR2w26gorZZtpieAJH4tODOTh+R0+JTTf2YDKMxIJZSxEqIjzvzt+cRrVNJhmEkCDFrbeQ74LJILEwBH6829MLKcyXIlD+BsP3zgxkpbOR9BocsCROlbQOTeR9Yvi2SI24kT6fvbnA+TRoEGRySO9472wWtMDm94/viU2k6FJFuL2+w/H0xykGY2HcTiv3xBOkCfW3qf8Y8SmSdTDmYMx69p/c4VpGCPeHiCMDOwFoi/Y28/wDa/liZq3IYR89/L9cczTyQPt9sBKjD/J5evoXQupYEEfvvjsJVzbiwJAx5jvjmgkh7MWsTcT+/LDDJaJl1JB4xXSzTDaAP9KjBaK1S76gBs2x9APrxjTfsDo0NDMCEULogn+W+mLiZ2B8VowtzNNRSRlbVAvA0wSbgkC87zJJ5xLKBV0BZ1fzSb9732Hpxib5MhaimogDbILX2DEb28745lSYyZ2SpqUNiSY8J3uNxEk9vlgXO0yi6YAgiwX99sEezjs1QJSVNYBJdm0pHJYk3v2vht1boz0z4v+YWN2VSEkbwTuoNtR8+2DKXGWxnF8bSMoyEkkwAft/f0gYL6QrhwygW2LRG3nY9sdnKDKxUiLyALfK9xtzgjoeeXUF0qSSNOobAwJny2+u2KSbcdCDDpXSaT1DUzOtkIJ0gCdU3vYROJV/aPLU3NOjlAQLAu5E+cIovHnipem5iqfESlOSewudRt6k4vymWpUixuTtrYgA/9JvN7R+Mc3NN73/IeMn0kazKpVbKLVKKtKAVoX5tyZ55xmc4xCE+7ALQdTAG8yI3gwCLzY+eNvka/vMiigMWc6QNJJHiuY3/AGMZvOUnFOChVdgzKRPmJFt8RV8uVHRlV1Xoy+Vz/uKiVrHRMAgQZteQQB/iIOHWXzDZl1Ij3cTLUwT6C3bnz5jCCgyoxBkgGwPYnc7eeNp0+KmlKCyzARbyAkwYF554OK53xVrv2QS/mRo5jMUWYUURg2yaKZJ7XPiXjb74I9vOnn+Dol0pU6wPi0SJMCAB3m59MOOmvSyQYVaq1s1vpUWWeAdv1wk6p1E12PvSDNo4H9o7b451Nxkr2UdRjTdv9jzpXXMtUpUhUNSk5ITUIZJ2vfUPvhp1HozopOkOpuXS8/rjB1sl7hqkFWuQjX2/09rzjQ9JzFfLWSoSY1Mhut/3vhMuKF3EinF6l+orzfST733iAGBed/KO+B0rMSNcRzII+Vh4vpzjYL1HLZkqrD3VVjGoHwk+fr+zjOZuiFchWDQw8XHxEgCeLH1vi0MkupGljS32CUM5UVvEQjeLxMpMQQwgi/HocUdXzaBAXl9iH1glj4TqWZ0i822xXnyXOqCutduwaZWe0EYIo0yaY95uottIA2x0JqNC0rDa1QNGsLIIIdGgWAEIXkOtx8U3M4R1c2ysstqK8neP9rfXB9SnopWIUgSQAIJ5Efj5YyuazLu5Y+n0/P8Avh4JT6C9G16fXLjVaPLBOfrlKJtzYztMg+R+eFPQag0FDzvve0fjDXMAOjswEKswSPwd99sPkTrZ0RfxM8G2N7cFrHztviBbawPlN4mI/S+BXrkEwB6fT9PycXZXMLu7AE2t3PbE+FKzldHuazy04AsBwByZ7/v8Y9HUqbDwwdvCx0x9oP8AjFGYoq02B2jgzv8Ak8d8L+o0tEBU0i0mbmwnfa8/XDxxwegUhyKgczTJsRMfg2gwPni4N5gAbnjAfTmRKagbtJkiPv5SBOLHp+eox8JAtwdj64nJboDJ1n3BP38/36Yl7xYiYO2/P1ubYHqMQhKsTYnxXmOBefte+FebzwdR4e/OGjj5GSsbmse4+o/vjsKVOrxQl747DeFBov6fkw0lyUUcc9/xg18xTCwW1DgTyNpwuqanIVVJJ5J/Ywyo9Jp0YOaaD/QCCfscGSvbHUW+irp+tmJRYn6D54eZQIWJaHeLRsD58kd/0wEM3SewJCDgSB5SecFU6qCygD0GIzl6RTHC/wCH9RKmXqLmGWGIWbLyDcWkWk840vTcxWpMKjt4QDNKxWDBIMi5m8iMCVVJIZbNEG5uONt4PpvjynlXMtVaWAOkSYAIiyjdiCd8Cc+VWZpw2mB+0ubWvWapo06gJANu6nylTt5D0xT0LKRmEpgiWtwdzAg7T2M/WcA5qqSTvAix589t4jHjU2D7XF5v2ubf5jHQo/GhLt2z6DkfY/MOC2YrupBhKahdrXZg0ixIgcgYar0qnQqJpZLypZwCQNyyhpkwCL4V+zVeoaaa3aQPgm0Dc+E2A/p3288aPMEPAKA1G8KyLgGSb8WBsJxCSpnZCEWtG+6b0ukoUIoKACCogRxtyfW2EOZyVGjRZiPCQS6uxYuTc/ESXnt54zIFcU6hy+Zem4OsAOYAgWgnSBM3IniMYHrAzlXW9cVomdTTBm/AAN+MdsMsWjnniaYF1zLguWUGAxkLtGxK/wCkHaePOcaP2F6r7ovTKsC27FhcEQLxAUb27TtvnKdMgFGEEgT8wDfFnRa2ishKyF2DGB5T5/OcQnFVQF8ZJml677NQ2ukSKAExIaoqxJGuNpna8RzhaKlOVQErA+EmT5ksfLB6dXqVKnxsyGU20yLWUwRuY1EevfCzIZIEVPEqQzLqfutm1RzbYY5mr7BKMb+KKKTFNaqNTK2oX4JJvP0xNeq6q7FROpQAOeBFvOcQraEDu0h9I0xuSADHpNvOcC5HrdBK0inO3iPcXuO0z9vmyxqVuhFFfYdm2ckE/EDEAfT54YdHz1Smj0qyh00sRIupElSD5dp8xgbNdaZ2paAAARA+YJb/AKiRHzwNmWbW2pqhJloXbxd7bb28zgJJKmMqi7Qw65kTRYXYLYC/2OFFVjq39Yxpuin3tNkrBi621NEkfynm4I5xmszl2VmBtEqDx+cZVY2SPTiuyK5SpUIFyD9seZnpCK2kLEfnnGh6J0/3NI1KnxGNI+6z9ASO1ucV1aQcktckyTYSebCw+WL4hlCogvTcsALCMNaFItRq0wBLqTqYiFgECQRcAmdxxikCBg6nlgEJYwNMlCLGCCJP/UNsHJJIpCJh6+QhijupjbRsbDmTOPDlwFHAna8eeLuokIZEuBt4YJPkN4wEutpGoTF6Z/vxhFbOOXZKE1yWJtF+O8DnAWapmpIBtNp59fxhg9BgAAqnmIwPRLa4YEAXA0/MeTDyw6dbBsqyVFQhDEMwMxFwP+7z+WCH6immQb7abAjz2vA7W88TrdFBbUHJBFxH0B43jFL+ztYNKrr3gG0+mHcE+xuID43nUQBvGwnk/PftOAWF4xosn06pUCl4Cm4M3I2vePmcTzvSlpg+HS0BhJ3kSDzEg/4xSOjKLqzPfwj9vuMdhgmXZhIRmHdVJB9CMeYXyMW2D/xeggqSCPsO30O+KhULGSSWPfHY7DVoZ9FgYixaPTDTIZ1VEXJOPMdiUopoMJyWkx3Srj+UE4tq1XeEVfEeJ4ETfbnHmOxyOCTsb7EmbyhAJkAlwI7mCd8L6m1pIAufzF+Jx7jsdmPozVD/ANjuo3KliqATIuYEmAPTz+uNjQ6yoIrCoyGm4IhdUn+mG+lyN98djsSyRSZaEmoMD6TWzJcfw8VGq1KdMF3IiQfoBBBsx7E7Yf8AtADls0KTtKCm7ybt4fd+ED4Rd94BtvjsdgxiqsWMpVVmIyQPvPeOJOrYwb8SNj4YvhJ1hv8Ams4HJEW+lrRjsdhYSbm7Eb1Q+yTFxTI3J+HjYE/jFvtrmjSVKekKzLrhYgF4afNiINyY8rjHY7DKKso+jMV80Wv/ADfi2AjT5jf03x2OxlonFJrY56fRIgtuDIv5Ya1HYcDbk47HY5Z7Y2ZVFIl0bNsK8TZgQfzz6Y0rdMp1GDtcyDHEjHY7BekW/DpONMGztbWZHwiw/v6nA2nHY7HXFVEz2yeTpF2AG5NvIcnE/bDPhE0CZ0zvwBAx5jsc89zSHlrG6MR0sg1Edy2vVKkHYrcfcTizrKO9T3pOpnnWbAsTdpI5/vjsdiz0zkX8J7TokaWQkDgHiRMemPrfs97CZPM5ahWqrVLMlwKkAHygC1px2OwcPyk7F6Q1b/hvkGACmshOxDz/AO4HCL2m/wCH9bL02dKgq01BkkaWUERcTDeoMzxjsdjpcUZMy/TugMaVRyQtCkxX3jGRCyG8KgsTzsBfDLKey9IhX92GFtNSv4gQeVoqYiOajEjtjsdhP+X/AEKpIbJWQCDVrAi0Bio+SpCgeQGOx2OxVQVA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2537" name="AutoShape 4" descr="data:image/jpeg;base64,/9j/4AAQSkZJRgABAQAAAQABAAD/2wCEAAkGBxMTEhUUExQWFhUXGRwaGRYYGB8gHxweIRwcHRocHB8fIiggGhslGx8cITEjJSwrLi4uICAzODMsNygtLisBCgoKDg0OGxAQGzQmICQsNDQ0LDY0LCwsLCwsLCwsLCwsLCw0NCwsLCwsLCwsLCwsLCwsLCwsLCwsLCwsLCwsLP/AABEIALcBEwMBIgACEQEDEQH/xAAbAAACAwEBAQAAAAAAAAAAAAAEBQIDBgABB//EAEEQAAIBAgUCAwcCBQIEBQUBAAECEQMhAAQSMUEFUSJhcQYTMoGRobHB8BRCUtHhYvEHI3KCFTM0stIWQ3OSwiT/xAAZAQADAQEBAAAAAAAAAAAAAAABAgMABAX/xAAuEQACAgICAgIABAUFAQAAAAAAAQIRAyESMRNRIkEEcZGxMmGhwfFSgdHh8CP/2gAMAwEAAhEDEQA/AG4XupHa2+L0pYXU+uZQn42HmQY/FsXVuv5VJh2e38q/rz+9seopNHE4xYxFHvbDLKZurThVYRjML7WU4gU6gG+y/wDywRl/arLn/wC3XDeSrH/uwJbW0aNJ6NXXzNWdJZPUNbE6OYrMNJ0tG18ZL/6oSf8Ayap7EwP1xKv7VKRFOl4uCXiPpviDikVUjZU6OYgywUG0G/42wtqZV1nUs+Y/OM3/APWdRRDU9XkKh/UYjS9s6kksgK+TGR9QRgxjIzaZo/c1AJggeWJVaTwJVgNpM3xnj7ZrBAotvv7y3zAX9ce5727zNQaKSIi+YLtt5238u2HuXoWl7NYmSAUHSSZ3IwBnOp5bWVeogqAXCzAvsSB8WMjX63mnXS9QBSLiAJ+mFNQKItvae/aNsBd7ZnXSR9GfqNB1C02Uk/6hP98Q92cfOKmYUqoDqTewa+GvRuqZiIWqjLtFRgb3gATq4Nhhk1FditNs2JXy+eIlMZ+r7QZgAgUlO494gaAe/ab7HBvSeskBRmFk76hyPNY/tg+RJA4NsZmkccKePH9osruoqKDbYNeYvBMDEW65k1maurTBgKb+UmAPrjLKZ46LPdHscRNPBR9tcnVXQy1EHfSIH0M/bFTdRy3FURwWBH5GBHN/qVGljS6ZSaWImni9+qUCCTWp2EAc/Ib4UZz2iUH/AJSavNgY+Q3+uGWUHj9B/u8QanhEOu1puy340i3phg3trW8IdaDR8Mow29GvjPM/pG8Xthnu8QNLAea9rs04+JAP6VpqQf8A9gfzgd+v5giNSRz/AMtBP0Ej5YC/EP7QXg9MYmnj2llSxj84T0+u1ZhqaEdxI/XFw67BvT+Yb9Iw7zIVYX6HP/hD82HfHP0jbxg94wnq+0TW0ofm8/aBiNL2lafFTH/af7jE/LL2U8UfQ4TobNMMI87frjw9DIuWEeRjAy+0dKLal9V/sTiWZ9oaJAl/lpb72wvmn7D4Yeht0npuhjsymAdUEeUYL69lW8KMoKHYDaeJwry2dlQUIg7EHBuUzTqwOpSs+LxT8784jJyb5FIpVQubpzA3UDyCLbHuH79Tpz/L8z/jHYHkYeCPjf8ABAEaZYcnTscX/wADIJFXbggAem/29cWZQxUqKDCtSDAGWgsjGQTBmRgrp2QK0ajzK0qgAvEyuokljAXYQLyR3jFOcktsDhFvoXIoJhXFhMwO8cH933wYlJgyoNT6jAKKf1ExGGWUfKCnQr1KYEKx1CdxU0iYMMDJucNDUy/uUq5diC9dKBfc6Ss6SDb47z5YWWS9IyjFbZlcx4W0Gm+okCSdUnaAFJkzPfF1VTZDSKPtGgg8X4kb998a7qGR0U2qkqxUT8AkkQd5MGQDbCKn7RM+YpU2VwXdVUykAMf/AMYJMzzFxbAU3V0NxinQqzmRZWVG1IxMENYjaeI5m+2G2V9m4HxAiQNRfVv2CqZ+39h06tWzNdVcamAY6gABzKnzMHc3jF+VzGYpsVREZCyjx3IQW0gDje5PMkHYK8rWm6H8ae0g4ZChRDEsHKgGpLBdALMA14sdJjf54s6plaXu0CeEFjLW3IQrqPa59MTNdcyzVgjL7wqHkbaCRAIkW8QBgcYA6pk200lVCYqCBqE/zDc87XPzxNSt9hlHXRUcgiNBUMd1aCZtudxvJ+Y7YPpZFQBU0jWoJ1QdJEXBg6T+zhT1JszQGsB1IqaagUiw1AICRYmDEje/BOCOjNrqZhgAAaTEAbC/GGa1dgUl0kG12upKoT7tnkKLQFMCfU3wLSzKVCJKB0afdneNiYFjbxQSIPyGD6xZKiFRLii2kd2hIna04QtTpnL1/dtpqPUVPGwAhW+LaQt5MyQOThYK1YZyaY9/8Uan4lVQo0hC6G20MxDHUTpiOBOKqy1a9FwiD3g0kQZkidMC5EgSQdyTG2CKFGlWz9Gg6SPeVSQDFtIZQYvA0em+NJlswEp03qwmoVSLQJLKU22OmYwjlXXY1L7MQmRqI9U1UIVELXtJkQo8ViRMytrWGDaWT1rqq0mRSVVWUBgRNjqWTJ57RvMxD/w+tVUkeKaXuydUkQ9yTPZhF++Nd0jMH3K0NIUpR731FTa21zis5VonBezAZ7oUGaddSjTpJE8EgEgRxFueMLX6bmkBZkdQu5It/nH0XKdOCa2TQdKlgifEfDAW8XJG+wEDbCL2k10CuXVQyoqtqOolRbwkmRJJmYsQIw8M7ehJ4Yma/hc3Me7bxRukem8R9sMuk+z2Yr+7uEVmh+6CYmO5gx6Y1eQy6VBqqJfQXCk72QidpMqT6nzwXncqPd0QqsGVklaZ3kEtMlZAluRvgea+kbwpdsxfXfZcUHIFZqjATp0AE786j27YielVHWmLknSBOgW48W5j4Te52nD40Sq1C0CtOhCwB0rq50mwItY2B3F8C5jqdKmHpL72GiHRY8SrpjeYll+owHmrseOG7rYmzHSNNUKhNMaTIV9Q1KBJgxEmbbC1xtieX6bUYHxJYwbx3NwwBEgG8cHjGo6bQRXdJDlFLMeRIGoMTcuVUyebeeFOb6KxJKgKBUEr4QICsVnid7Cdz2xvJemBY19BvRfZyk9MGt4XZ2UDXBgNpESAIJUkWuCMJ8v7P13LmmutVMHSDO0iA0SfT9ROgznV33V3Howj1uDiOWz7NR1ExqepqIA8QGhJafiuCPQDthXJx2GK5OkY6pRYMwCk6PiMQQdiINyfTzx77g6guhgx4KkG9hvGG1OgalKzKGqFY1LGgXJgRvp8tmIw0XJhaIanVGowS5IgG0EKYmGLeoAxnkV0nsyg+30ZOlDEjwz/AKmCj6sQME5fpNeoAyUHZSYDAeGdt9o89sNOl5alVoVM5WgqKakpMw2oqsSYAIizTgzO9UfL01oqzhQqkKwRfFPZRIT1P1wXd0BdWZGvlqlN9JpVFqAagCrKYmJFpInkY9rdezKjS6Ax/Wh1fM4+kU83Taopqf8AqTSVG0zH9cLp4BJuBfGezdBK+bqhlU6QAW8TGwVbx4hDGIvbA8qjsZ4ZP9LMcvVapE/ov9sdjQN7KqphnMjeDI+vu747DeZEvFIUda6VmUzDUcsiF1VddRmMKrSEuTAF2tpY774Cr+z3UyrLUanoIBOhmItzpVYZoHrtGNB7d1VpZ5GaQKlAKI7h2+vFsAdN64GfQHq0wN2Mgb3A0g8YFrpj8bE+X6FWNIg13CnxBGout/MMbHCzLoyVVDNCakLjYkBpgrJkxMATjc9XpZqppbKZhhAlg7VgSO+xUD1jm+MTmsw81RVqq1QsCagDHUwgABrcdxx54RtGlFGv63rp1tFJvDoB8CwNzJtPb/bAef6hVWkXDtqR1AI5BMEXjvGFPTczNLVUqKSGg+81eRny9TiWa6hTajUTUC5KsCZhgGBO99u+IyjHuvv+5WOR+/r+w5y3WcwTTlnAYrvF5aDzgzr+YalQaohOpWTbzYAj6Yy+VziDRJXwlTYEmxBjtxODOp9cp18pVTaqNB0wbj3guO9tx5HHPkxLyRpa/wCy+PN8Gm9jDK5+rUps3iAFNmBiPFHcHf8AvjzMdVqtRZmLABSZ42MG5ttvGEHRMyylpUkOjKYDbkW/2wzTKFcu2unp1KRJkbhvvi/ijGT0ReSTitio+0L6qZqO1QU1ICVJdbzGoNIYyeZ2HbE6XUqjMQGEkjw0wFFjYQABvwLY3HRemhqWioijRTVaghVGoECGeLLp0sRJmSTucQ9r+uUHoJSSqrOlSkwVKcAKpXUoNuAfnaI2eWtNnNVCejneo1qo0031opuUCwBBPxCJsMI83SdHK1UKNPikbXnj64+m0PaKooqZpjSqJqmmAYkEwsaQzC5O4nfaMJ8v1Sl1JmoVwMsWKshZpHhADAWHiIBInz35GurHcbFvscTRYZr+FzFSqFY03YnQf5Wgi7HSxEeK8bY1ntfnTUymWquvuzUhil/CSu1wDbzAxhq/srWNWoFzFE06OklxWKkgkSFn4Xif+6BhxnvbKo2ZUouqkFFNUYlvMudjuNz/ALKp8ZKXYYrVA/TvaKnlve6WT3rhABU95pgCqJlVImX2kE/TDPN+2terRQ0VSnULNqqa5QgHTYm5A3iLWwmHXKiAinFPfwyWUy2syrFhqk77xiOc6glVkqGPEE1poGmwhrKASD3kb7WwZZVLaCo+zSUOuFcnTYVcr7xQzGkHXw+GqIgEDdgL8nfCf/xzN1Q1RlqVC5CtUp0gy2MAAQUYyR6eeKuo9aoCnSXL0VpaTqKmmoBMztLW9cAZr2qzBoNQXQsOGBpgIACGDIbxcmbczjc0wNBb+0QerQWnUzFFKZGtwgLGGLEnSPACSFiCADJB2Oo6v7Tmi1OvUq0fd1HDCmGJOlRwVSS3iBhoBM7Y+UZfqFWhU1U2KVF/mUzY9u4OIZvPVKzF6j+8fu34HYX2xkLzPrWRzC5wu+WqLVnRKWVkgQAwYhr94g4pzPTKy/FRq+GS0LquXU2jeAmPmPTeqmg2pFW40tqAIIPf53+WND7HNnar10yqCp/y7q1SACxAkgmGJuIPngT+VF8WbivzNZlet5dMzWQ++FauRT0e6aATqXf4juARpEEWkXxo6imlRzOogmobRNgF03kDn5YwOe6R1oEH+F1QZP8A5T//ANGb3HIwFlU6lTctWyuZK+IwKBa5EQCFsoMWBjywVKTe0I2lodVqqx39MXZxymUEkgilUaI/qqVGE7HYrhPmeroY8QBB8SR4pG4I3BtfscUZn2mFeg9J51BaNMNJZ2GtEJJa7NeSfPDznG1EGNpOwr2X6xro1BUiaNNgQBuh93TJ/wBRhjPqO+NA+cCZanEnUoJJ5AFxv/UDj5pmQaauAdn0kWuokTv3g41VDqqV6CUtWl1pHWYsBbU0WmLmB8sbQYyfQ39lyx6QC93rV0UyYsDr3O1hvgPqhD5z3a/1IkLrJBhV3HGokz85GD+jUUVMpSBSAWMkEzsqxNzvacUdAonMZ6UWGLs5ZrgRLIxvaDHfcWxRS5NsVx4xSNfUNMvUbQAEq+7ZtCi6jUxBsSAIknfta+N6Q5avUDFCzVPFuR8RcxYQLc22+etqZCqrinWcMalTVGsNAYqDGsTEBrAbdsS9pqaUwpUQ3iIkngR+WGEy1Ipik0t/YhzPXqFNitQDVMmQAfF4hM8wRjsfLuuTXr1KiyFLQB5L4R9hjsH/AOf2PRVV9oazsmus7sFKANp+EwGXa2w87YBoZoaiFAWNotz2Ft/1xs8hVos8saBU6plQ0Eg3bU1oPbTtgD2syYSlTKtTvMEGVIhbwCYMzsI2ueFkvTOfj92LK/X2gQQCLEjnvPrhac8eFEec/wC+A6oFgrXHfngn64sXI8kmJ3YW/wAj0xN122I22XvnUbc6WneZHzm+3njyjlSxLFwQI0iT+NxH6YGfpbE20gcmYIA3MYJo/CFuwte1vptg8lXxYUi+jlgQSX1CxtP637YJpOFKsrEQZAFrjuce0Mm0aVYAmdp++JPk3jYkQZPkPTk4lJu9seMTTp7e5v35rB0BZNBGk6YBkEAsRq8+02xV1j2xzWaotSqOhpvAgIAdwwIMm4j7nvjHim9MEPN9gAbdpPpx5HDbI06T09qrFd4so/UdsZya+xU70OM31XRk1yvipqPG3+owRJkXneP98KzSQUwymSQIBI5jgixibceWK+pZeVdlElQoVYnzERsZO9xbjF2UpMEVG02HCzESYJ8tySBvziDy1tsIV07JNoOsqgglbXM7tAAiRAub/mmjlzSk1GtwALwDzfwzK7A4hXrqx8RZgpkamCwewF4FuR3xKlmkeVZdWmPiAOk9p+Y+3rhMjfaGaRLLgqq6ZkyAwN+eDO37749kAku6idjMT9BEXjuIwKMlSEKtVpB8IJ2mQFU8fOcG0MsdmIcRcAj5z3/GF50wxj7ZVWQsZplmB+LgfI77/g4uy6qFnSS0Rdto3m5API+WBc7nFpgRpUloBWAQfMfbcn0wRRyNZxZGcC+mCQDHBuN779sO5yq2ZrdJg1XMKLaZJi5N7d43E4lkqkmyyZEktsIgWFpi0+vliBXSxil4R8W4J8hEEjvx98Hh7iFknfTwT5EWby88LKTrX7i1sDzCINQddQY+EEkGfWR/kDEqNDL6D4BcnxHSdPFpmwPrvi9sulQNDEiR4pGkGxIBMkcSRP3x5mumsV92XkwLBStvI8+X4wYZY/ba/wDfoBIr6dnzlcyKtFSWAMeHVE22IjTG2NZ7OZrNUXdqTUQ1VNbNopAk64uVBYiSdxuTzOMvRyfu5B1vteAdpAE6R3Jx2VzlYeGiWCwBCmNjMajtcn5k4rDMu70E+kP7S5wE6WB+Iz7ox8UC5gczgHPf8QsylRY90yDVdWB1RETGoC87EYx9LqGa9wKVWoygSRTJn5krv9TjL9SatfSNW91P6TP07Yss3PSCx11xVamlYVQ2vUXpkQyMWjt4puZgbixmcZ7LVCIZW8JJm1/pNt/TFmS11BqF1tadvK+53wclAzcEHsTYes3P0xOU1FiXbKskVbxSWaREECPtfFgr1qDf8sFAxOoxqgTsSZj1N8dC01gCCWBMCZg7k2nn0wPXq1NZktvuTAAnsf7Y0crfQT6d7P5sNTaqjHwULWvOkmD/AE3A8zOCv+FOUBrvUI+BTBgckA73nfbzk4+WJUZGli0TJ3iPO9t/vj6l/wAJOvUYrUyxDQCJFjGsm/BjuYtaOejHkVUM3yZsupVwuZDsH0paVVmHwk/yqTu/JG2M/wC3KVaoIoFAQou8x4iSYI2OmN++LqPvm1U3dS0SWpsQZJ2hz8J/qk9hthdTolCQWbfU2oyRMW7qAoAg2wXON0iqi0rZjsl7M5hUCmmhImT72nvJndp3749wybqcmddK/wDryJ+7ICfU47F/EifmkfNB0+ppAkSNp4Pn88WigyKQwV5gyVBi/iPcE2E229cdWLTIgAiLE7yO94ntjqSMWYHUb2UQSQASbCZAtjgUn2JR7T6fQtADFdyzW+kxv6zg/WDCyt47z5m34wlq0GgMGNyJULt3nntxgmhnwEKr4uCFEn/qIixPn5YM4OVPsIwzaKdWltCi43ubRIklpuPxtgXLZSAFYBjO6j4QeYO8G1r7YpyeYRKc+NWLCZ53MX2sQTEfPB2RqQC0+IqLvYDeBz2vxhWuMWkClZP+IqFwq0pBBkjsZ+Im4m33xa9Igadb6yJhdNhaQTtz/viqlnDrNOdQcrckEABdWobETIF5wBm67Ur6QNVi8XgwAdVxABmMKsd17HtBopiq0F2aPE6adttyLCw9fLtW1ZjfSqqCQoC2nyFgObxzgzpC1ADqVURXPeSJMt5kkHtMYjmspTYk6Wfg6iVG+1jsb+nEYCkk6YHtaJZDqCujIRqceJ1gi8zAI+X1OLaTqaepIAczOx2ix5vG9hjulZFA7VGUhiQF1EyN/hmxHa3fBWZdDKwzEjYHYbWMj/GJyjG9IdQbjbFWYyVMMqU4AIDEg3MQNhZe3awxYcxUo0zoXwx8AA3MyWYE22k+Y88dnIpgEIQOwiIm0kCSJP1tzj2nVqBTUF94I+KPIGw9DB4jBbuKvaFVNk1zGlWd1IEiBINpiT2B7nFlHOlwwRC5mPCtogWk2G/4O24eVVqwJq+BZiGEavIrInfcRhw2eYWUq3FyRHykz/jCy+L0rYDzJVVSsVWkRUgttII2PxNFiQDMenGGWU6k9GooUkEg6pAIgCSfDdSDzPIGFGuqq69YdtYvN4IjxSBZTcD84trdaKRpdTAgoFsDY6gTdjxeO/liORSkqQeVdBXUcvXUNVDGrJLMIgib2G/oLntOF+VaoxA0MoIVm1KSPFsDyWI3GB265WvL8kwLRfHZbrrf1arEgwOYkgxeSMCMcqjTSYOSGfU3ACIwCA7ErA2J+E8frGOoV3YWYMsW0iTI7mwGIP1FW0hklREq0MptYREC838hxiQzq6FmmKeonwbHc7CLzH08r4nTlHjKP7D2u2ivM1Asahp7GTBO9pJAwI+eUtpkqZEcXvPraBiQrUwitBYE/E3rawEEzt2wPQyNMvqJBJMr3mDMfLvO2OqCjGNP6M6+gmjWMCVIZiFmDInseb9+MVV8zNQ0GgnvEMLTO31wRnGRAxULH/VPa/7OKavUVCliAGaBYSSdoMC3pOJrImuSQjkUatI2iBz+kiT9zvgSuZmQB2HPc7fr/nFOYzDmdZWY2EyLmAY3O1x/tUtFyZggdi35EW/xjqjClbFoppirEg3B4j8TggzUhSwBN/E0CReJvvtiGZoOSSGUDgXv9P1xJUIAZgGg+IAx9JF/ob4qq7DxoLoZpo2je2/BHftiGSzQDKtMwQwIMTBmxFjscLq+pgWUEJ3C+EercG3O+Lsk1IFSS9RgLmLX+375xSOJXV6B9aNo3t5To0jTRXqPEFjo0atjAZDCkeI6YuTHc6WnnFbL+9XZqYIIkRqgW0KWXfhY5gY+SZz3TOvul32G1zssGZHz54xuqGbIydCnUIQu0LJcjQizJam6ssAqZkjyk2fhxlRRTbWxvl8vWdQwLkHkVpn5tQn647Cz/wDxVJcVlGok/wDqSnNzpYagTvfHuL2vZP8A2MBlqyrMtPex9RbjFlDqbFjAMCxME28iMLWqJMk77mb+dv09cMst7orIt2JJm/yI3xwyaXaDsnl6676QZ5YefmJnjHe6ABKwsmZEnFWcVf5HJME+LjTEwR69sVVnIXVqst2AFyJiRsCob074yk5LQbDqIEFWErJI8uw/O3li5unU2Cq1aqEgeHSOPOZ+wPnhGnUFLEAzG0iD/bB2V6mGBF5GNJTX8I0WumOct0Cjr1082oew01kYKAFj4hOLOo+wmaqImn3NRIWHSpYdwLSx84HoMDKU9zqu7HYBgI7yCJM/TEErOhlWKnuDH4xFzyLbHaixh1OgabhKszIMXE3iSDyL79sDPmFRTvpAuBIMXkyxmPTDSn7RPVT3OYMgkaapA1IfXtx+5wr9oulMIWpHuzfWqEaiDYSwEk2+GecSh8nTDx4q4g6ZtmllYGmoI/8ALEz2W++9zAAnBORyIVanvAGLkSAQNG87NM7WH98TzVdlVF8XbsANySQbbxfyxTQzLO3hIYDcCInzN/t98U5Pjrony3sMd2AAQQJ1avIbzNu32xVmM/JLEapjxLFyfObWvJjfEjqbS5LmZChVA4PB/MYopVoEn0vYk/b0nEqi11sogdnpFdLpBJMyW3MxeRvFh2jHtBqSLCoNIt4dRP8A3Hn5ziVSqziSwibCIE9z9oJ78ThYU1vAdqdxZRYkz5c33JmRisY2tmc0v8DCrmF1QAJIm5vbvsR9h64oqorXBI3i9reRjfC7KdPqCoWLM0A3hhB3iDxMHthn0ig6hyaYY7ip4jBjbSJvufOcPKKirTJJKbKM9lmCmQNtlddcD+kb/LnFdGvIhQdKj4d2McRgrNVqhb3eqms3PJI5JmTuCJxRnWSk6tMWCwPO832n6YEdqmaUV3EvpUCNg6yNtVjaNtxxti5DpKsSZSdQF1ImLgzbbaDv8qEqiJPi1bWMT2PcTtvieWqm5ewg2F+d+23GFd2BS1RT1nqTFAh3cfDMgCbEcASMPPY7ouZzNM6lVNN9dQFQfLV3tYEfPEOlVA9SnJUCSTU0ywESBe24G455GPoCZwVmLCpr2WA0gROwFgd9hePLCyceHGju/B/hVm23o+d9TyLUVFWvSYQbQfCDeJKnTubSfrjO1c4TzP7+2Pr2fpSpDCQRBHke/lj5V1PoRo1xAJoEi97d7zv223w+BR2H8V+B8C5Rdr9iGUJ3YGItY3+fbBKZgHwgkDuT+5wRm85TmEmAqgAgTAHfmd/oMKc3mUOw+Hcx+9sVj8ji6C6lZlANrmBH807Y58zDAEW2ttjqtUhDU+IEqFmLgiT9II88UWe+jiLf488GSrszYf0jNXZPEjbgxueb9gOb4v6rRajSDo5KSNSErIaZ2i6zf74U5dgrhgZ07A8fPDTMVVdG0prUC/8Ap7MLbifvi0JKUaFTBKWap1GVmBWCC9hO5JZFEGwvaLxhTmM6NZAZ3QTpLWtPC8cWvi5K2iDcRe+/3vi9CtSxIAO0Dv68Y0cvJcZIX7sBp5liLLI9TjsNqHsnVcallgZvqQc9iwIx2H8QDO1qjEkshZRsZgRxFo/vgqhW8IPhVfT68X7Y5n1k6WUWi+5vAgC/OI1akal0qxQwIWPX05xH66GVpWe5XqWnWLPzcDv28t/piFKoGmSQxG55F/QRMWxR7gOBAE3JI2AH27DB2XyzooJVXEjaDv6/pg6XQLFBGljwROH/AEKRT1HY/L/fFdbpCsA5OgkTABgW5MQP3fBfT20rGtW02mIgBj54byqrQ0otdnuazRMLTgE7AE7fzBuDb6YY5CkSpDK87lmAAvcRfa+9/PCqu/CgGFMWuO9t9icGV8yatNTB8MAr5CJv54hL5LZo+xg9CwPBxpOh+0YSl7ivdLAG0xxE2kfQgDaL5vptZQCjNqJNrcwLTETM4V53M+MAxAJvNp7nuIn6jHM8Nsssjj0bL2l6CADVXU1IDUCWLapkEMpsBINo/GMh0quBUdAsAlSNIMkRF9V7x6iTh50vrD5f+mosXVrgjy3jfmRfHuazlFsyrIP4fU2x+EGBJPbn08sLF1FxozjDtfoLXrQ0o3NvOwBB1HxDaBYb2wqlmdjUIfSCRBiJ5F+2NB1b2Td6pq0XWos6gVPZobc9jMje9sJF9k8wCBUD0wOWHnG0/jF4OCVtiShJdgozlQO9FBqUtqLG5HfuPl3nBGVLUm96zO1M6r6SLnY9j5C29u2GFL2ZNGT7zUexFjv9bYsz2qyrSJbYgNYesXbiRg+WEtRFa2U5bPB1JQExpOuTzqm0kAximsMwEikIlpBYepm0iYHOHlDp4CAsV1C7EDi/zm59cdl6wJaGJgQbRP8AkTh+K9B40ZbMtm0ljplrHT4iIlom552v5YJPQajn3jVEMQdjIG8AE9u/fjDbL09VSdQj+meY9DB8wcQzucKBiRFOYNr2i/fc4n5GnxSVipv7PVr6lIVxtIJEACY2iP8AbEgIW+ky0iADMc/W/wAhbADlSVYWkH+WRFpiPDNj+eMc2bAUFlDAzBEjSdrjbt6xvibg/oyYzorS0jQIAPkdzJvOJ/xoVXddlt4STtc2PN+PPCvKJrAuY7nv5kAc34+2Dq+RkeKFUA+MNvPcTf1P255ZpRfGUmDk0qTPMpnHaoUDXaxCzqBNoniL/vePVQwYLVkOJDA+U8C84J6VWTLOlSnBqJbVAMzZpmfl2474N9qs1l64WrRVqdZ1cVgSSdRYEMC3JBI44ta/TDJja+OikMj4uFmYUrB1Mp7yYEcC0xJBxBclS/pIJEyZOxixnucdRyi1UXdYvEQYi2rcT+cXUE/lYrMQGAvYwPi8o/YnF0wRAXe2k/ynTYesCN+fzgKtW0gDmbgXjmcPq1FCACm0wZH3PPp54XfwzKQBNSOf2bdsPzX2CWgP3BYagrBQbnSwt3BETvz+tzaOYZQqiCpMxAJkSBc3jewMeWCaVN9MsAP9Jv8AicQUtctYA+RgeUAGMJ5bZNlWZ6bULQniUCRLQTG4vH0wvqVnLaWRlI3Ebefph+CjDW72jxQIAP8AKR5nafO+PXyiU/8AmKPCRdzeDyJnYW+2OmbTipDMTbWOon/oJx2GwzR4hhwRHyx2Ic/5f1FsQdL0LLNyIHiOqJEn6cC8YhSyWuoSDCblwYFxxNzvt64pok6iswSIJ/ODej6qgKMV0paOWnYciwH6Yq7VsqTpZJKQa+oHYmNo5x6zU3p7nWupo4jwwfUk7eWLc2DBFpFzHeYIEC94OAsvXCsCRINiAAxPlBN5v+cIrexS/pTVK8wxQIOOSfLtzhnlaWgGfEzbmRA9cU5Znp03Gh6YBBPZpsApFxYXktFr84ro5nUXRiNYBMAmBAuCR8U/r2wk05fkBol09nquABEhhqB4EXbtPf8AxhjVoaFT3gCl7km7C3eflHcYU08+yhSSopx8Ki3E7cjkb22wTXqloFhpMKTf7je5xp319BTDczRKt4NNyLMSDsN4/f1wKVXUragYBI0yJmx7WNsWV80Cmu7EAEAi3Judt4ntOA6mbUBGu0sQZnwAEyPL9bdsBJ0ZB1PPaFZtAFhE7xsoA4vzzit6upCNZcq0kwYG/hG1/wB8YHyjSTqkwLQLR3kzfb+wwXmFlDawgmORJkcYHFIJdkajKAwt3hoPpbz88O8r7SMraXIZACIqXXuDpMWBG4g4zfSszBdTuCGj5gHvbbtiA6gWUBQJU3LExBJIAvbtP9sI8alaGUpLaNM2fDeJ9Gok/CbDyHoO+KBUA8QBJO5MWC2MQfTjfacIejkupa/xQUE8i23w3MzhrQz9VBpSWA3VGvvPNoAnbnEvGoP4i3vZNsy0lQTzKgGdrWIneN8VVBK+MspMQvCxElo429b4DyJYu51MFA1lblmMwEJgXkmdzAxelEuFqXVnaGUNsom0H+a0/K+Lym0Z3RXQSoWlAWU7FbKf5fkZOqMSNYj4QRpU+ESZMixm4BuflzOGLZsgAapAuPIx29ODgBnFoiObAT3jvxiak29oXkD6oAIkFj4jvc9rwBE/TFFapqUEFGBEgMQJ2Ig8R+YxZnaTMp0G/E25Bi2+EtaTC7BWIi8WgTtbnbyx0wSltALaOZqhioMgXOkxvvH4nBdKuyqZYBTPPHcmYu1p9MSRBpvvaSN/oPyb4XNkHqsNRAgwNIPw8bCFAH5OA4p9gq2PMuS0NqJB2mPrafzxj1qgJsST6/5t+uF9JdKrTqShUR4lsRFtJMc/jEWzgZiqsC3AH/y4AEyfTtjn8VsFBJYGQJUm5iL+ve2CFrKo0gCYEyfEALyexmMDDMBRFjJvpJ38pv8Af5YHGd0ibk8ecyAPSRPzxWMWx4hIUEmWm/B+nH4xc9R4Gi8bzNxHcDecC5egFUgwxJkyTE9hAn5YsOYjffy2xOfyetgsIpVzFzJ5v5bXv23xxQbjfzP6YglVmEj5Wi3G/OKnc7H9/vyxNR3owzyecVKRolFFNmDFtI124DbxN4nftfAWa6s6kpoFRWAJEGQOHEc/574rRybXA+pH1/ODP48gpqRIVdFlAJHJJG58zfHXhz8fjIKYpgiwUwNpQH7xfHYfN00fyPU07rMEwbgEjeNsdjq8cXsNIwL15bw8fs/bFTvDyp2IM+fe/niqmYIxOuBqgemNQTY9fy60q1MnWysYKhwwNgN9z4p7CIi24XSaTfxIRQCDPlwSR+94w3bxrlSZY1KcsWgSwF9IHAKiT3A+aCSjgqYOloiAYP1xyw3Hj9/5C+xx1HqApuy6jIUEAqdjO8XB22Fxzc4Dy2aUIXpwHYnW3l2vtxt94nFXVc21RZNWQwG+9v5tiSYMfS+B8hUZaUbhv7W/fnjcFxBo9zT+8ZgAFUGbKBJveOZPf07Ysq5tmQSANIAgReF4jaTgZqpm/Jt5TP649UFtQUTC6vK15jaLDD0Aur9QsqoI/qIvG0kCQJnaeecWZHqFOlSCvTDVJ/m2MwZ7dvlGAFTwsRAII1GSJB3WOQT9MT/g2qMqCCAB8MnSCotOx3n54bjGqNRo0fLKoFB2cQdR0BRqtZQCYHb5YgM0SjIDpDcAc3gkxJicL+l5PQIOpp7Kbb2t+MG1qfu3CzBE2H2G+ISpOigFl6YbXw0gXJ5mItEW74b9M9nWrVJXwLuXaybA2PMdhO/GBfZ5wmaUnxEkmIEEgSQwIvx9O+N11KslcD3jinB8KtZN5sdueSMRz5XB0vseEYtb79Hzfq2XqUXdaRkaySytYlSQCBvHrvbBObaqYqBYhoKTBjxAAkX2gz3Pla3q2ULVAKcu8kQLzv4hxHoceZ7LvTZUqASwuqn6CRsdzbyxaM069kXey7Mt7oNTVmZZLai41eXpb5eWLMnVUFUnU4DNK7KNRUi5FxPnz3xUvQczUSBSOomQSbRtwSxGnvvJ+ZXTuhtSY1Do+GNKiYvcCe4574nKcK2xVfErqtLA2kX0bGSDv6foPLFVYxYmN9pt87R/virqec0katMyRESxiLR34+mBFUqhI1AkWDet7TcWk9p84DxhqxAirVFoPc7i47/M4itNmIDLLbxI724+h5x2YylTwD4meADAHziQRAvNow8o9Jo076yWUjT7yoBBEwQwUfUE9rHfWktBSsU1uiZhrFBTLAmHdRMXG5tb08ztNWVotTILnQ44kNq5GxuPneeMPqmdenaq7kHw6gGEi8zewvNrkgnAuaoRUCs0+GykkyJNzIEHyEbTg8pNUikVT0Q6h0p8zTB1hgpvTXcDkqTuAODceeM9UyjZZXbQwFgHqL+OBjXZR9BBUQR2w26gorZZtpieAJH4tODOTh+R0+JTTf2YDKMxIJZSxEqIjzvzt+cRrVNJhmEkCDFrbeQ74LJILEwBH6829MLKcyXIlD+BsP3zgxkpbOR9BocsCROlbQOTeR9Yvi2SI24kT6fvbnA+TRoEGRySO9472wWtMDm94/viU2k6FJFuL2+w/H0xykGY2HcTiv3xBOkCfW3qf8Y8SmSdTDmYMx69p/c4VpGCPeHiCMDOwFoi/Y28/wDa/liZq3IYR89/L9cczTyQPt9sBKjD/J5evoXQupYEEfvvjsJVzbiwJAx5jvjmgkh7MWsTcT+/LDDJaJl1JB4xXSzTDaAP9KjBaK1S76gBs2x9APrxjTfsDo0NDMCEULogn+W+mLiZ2B8VowtzNNRSRlbVAvA0wSbgkC87zJJ5xLKBV0BZ1fzSb9732Hpxib5MhaimogDbILX2DEb28745lSYyZ2SpqUNiSY8J3uNxEk9vlgXO0yi6YAgiwX99sEezjs1QJSVNYBJdm0pHJYk3v2vht1boz0z4v+YWN2VSEkbwTuoNtR8+2DKXGWxnF8bSMoyEkkwAft/f0gYL6QrhwygW2LRG3nY9sdnKDKxUiLyALfK9xtzgjoeeXUF0qSSNOobAwJny2+u2KSbcdCDDpXSaT1DUzOtkIJ0gCdU3vYROJV/aPLU3NOjlAQLAu5E+cIovHnipem5iqfESlOSewudRt6k4vymWpUixuTtrYgA/9JvN7R+Mc3NN73/IeMn0kazKpVbKLVKKtKAVoX5tyZ55xmc4xCE+7ALQdTAG8yI3gwCLzY+eNvka/vMiigMWc6QNJJHiuY3/AGMZvOUnFOChVdgzKRPmJFt8RV8uVHRlV1Xoy+Vz/uKiVrHRMAgQZteQQB/iIOHWXzDZl1Ij3cTLUwT6C3bnz5jCCgyoxBkgGwPYnc7eeNp0+KmlKCyzARbyAkwYF554OK53xVrv2QS/mRo5jMUWYUURg2yaKZJ7XPiXjb74I9vOnn+Dol0pU6wPi0SJMCAB3m59MOOmvSyQYVaq1s1vpUWWeAdv1wk6p1E12PvSDNo4H9o7b451Nxkr2UdRjTdv9jzpXXMtUpUhUNSk5ITUIZJ2vfUPvhp1HozopOkOpuXS8/rjB1sl7hqkFWuQjX2/09rzjQ9JzFfLWSoSY1Mhut/3vhMuKF3EinF6l+orzfST733iAGBed/KO+B0rMSNcRzII+Vh4vpzjYL1HLZkqrD3VVjGoHwk+fr+zjOZuiFchWDQw8XHxEgCeLH1vi0MkupGljS32CUM5UVvEQjeLxMpMQQwgi/HocUdXzaBAXl9iH1glj4TqWZ0i822xXnyXOqCutduwaZWe0EYIo0yaY95uottIA2x0JqNC0rDa1QNGsLIIIdGgWAEIXkOtx8U3M4R1c2ysstqK8neP9rfXB9SnopWIUgSQAIJ5Efj5YyuazLu5Y+n0/P8Avh4JT6C9G16fXLjVaPLBOfrlKJtzYztMg+R+eFPQag0FDzvve0fjDXMAOjswEKswSPwd99sPkTrZ0RfxM8G2N7cFrHztviBbawPlN4mI/S+BXrkEwB6fT9PycXZXMLu7AE2t3PbE+FKzldHuazy04AsBwByZ7/v8Y9HUqbDwwdvCx0x9oP8AjFGYoq02B2jgzv8Ak8d8L+o0tEBU0i0mbmwnfa8/XDxxwegUhyKgczTJsRMfg2gwPni4N5gAbnjAfTmRKagbtJkiPv5SBOLHp+eox8JAtwdj64nJboDJ1n3BP38/36Yl7xYiYO2/P1ubYHqMQhKsTYnxXmOBefte+FebzwdR4e/OGjj5GSsbmse4+o/vjsKVOrxQl747DeFBov6fkw0lyUUcc9/xg18xTCwW1DgTyNpwuqanIVVJJ5J/Ywyo9Jp0YOaaD/QCCfscGSvbHUW+irp+tmJRYn6D54eZQIWJaHeLRsD58kd/0wEM3SewJCDgSB5SecFU6qCygD0GIzl6RTHC/wCH9RKmXqLmGWGIWbLyDcWkWk840vTcxWpMKjt4QDNKxWDBIMi5m8iMCVVJIZbNEG5uONt4PpvjynlXMtVaWAOkSYAIiyjdiCd8Cc+VWZpw2mB+0ubWvWapo06gJANu6nylTt5D0xT0LKRmEpgiWtwdzAg7T2M/WcA5qqSTvAix589t4jHjU2D7XF5v2ubf5jHQo/GhLt2z6DkfY/MOC2YrupBhKahdrXZg0ixIgcgYar0qnQqJpZLypZwCQNyyhpkwCL4V+zVeoaaa3aQPgm0Dc+E2A/p3288aPMEPAKA1G8KyLgGSb8WBsJxCSpnZCEWtG+6b0ukoUIoKACCogRxtyfW2EOZyVGjRZiPCQS6uxYuTc/ESXnt54zIFcU6hy+Zem4OsAOYAgWgnSBM3IniMYHrAzlXW9cVomdTTBm/AAN+MdsMsWjnniaYF1zLguWUGAxkLtGxK/wCkHaePOcaP2F6r7ovTKsC27FhcEQLxAUb27TtvnKdMgFGEEgT8wDfFnRa2ishKyF2DGB5T5/OcQnFVQF8ZJml677NQ2ukSKAExIaoqxJGuNpna8RzhaKlOVQErA+EmT5ksfLB6dXqVKnxsyGU20yLWUwRuY1EevfCzIZIEVPEqQzLqfutm1RzbYY5mr7BKMb+KKKTFNaqNTK2oX4JJvP0xNeq6q7FROpQAOeBFvOcQraEDu0h9I0xuSADHpNvOcC5HrdBK0inO3iPcXuO0z9vmyxqVuhFFfYdm2ckE/EDEAfT54YdHz1Smj0qyh00sRIupElSD5dp8xgbNdaZ2paAAARA+YJb/AKiRHzwNmWbW2pqhJloXbxd7bb28zgJJKmMqi7Qw65kTRYXYLYC/2OFFVjq39Yxpuin3tNkrBi621NEkfynm4I5xmszl2VmBtEqDx+cZVY2SPTiuyK5SpUIFyD9seZnpCK2kLEfnnGh6J0/3NI1KnxGNI+6z9ASO1ucV1aQcktckyTYSebCw+WL4hlCogvTcsALCMNaFItRq0wBLqTqYiFgECQRcAmdxxikCBg6nlgEJYwNMlCLGCCJP/UNsHJJIpCJh6+QhijupjbRsbDmTOPDlwFHAna8eeLuokIZEuBt4YJPkN4wEutpGoTF6Z/vxhFbOOXZKE1yWJtF+O8DnAWapmpIBtNp59fxhg9BgAAqnmIwPRLa4YEAXA0/MeTDyw6dbBsqyVFQhDEMwMxFwP+7z+WCH6immQb7abAjz2vA7W88TrdFBbUHJBFxH0B43jFL+ztYNKrr3gG0+mHcE+xuID43nUQBvGwnk/PftOAWF4xosn06pUCl4Cm4M3I2vePmcTzvSlpg+HS0BhJ3kSDzEg/4xSOjKLqzPfwj9vuMdhgmXZhIRmHdVJB9CMeYXyMW2D/xeggqSCPsO30O+KhULGSSWPfHY7DVoZ9FgYixaPTDTIZ1VEXJOPMdiUopoMJyWkx3Srj+UE4tq1XeEVfEeJ4ETfbnHmOxyOCTsb7EmbyhAJkAlwI7mCd8L6m1pIAufzF+Jx7jsdmPozVD/ANjuo3KliqATIuYEmAPTz+uNjQ6yoIrCoyGm4IhdUn+mG+lyN98djsSyRSZaEmoMD6TWzJcfw8VGq1KdMF3IiQfoBBBsx7E7Yf8AtADls0KTtKCm7ybt4fd+ED4Rd94BtvjsdgxiqsWMpVVmIyQPvPeOJOrYwb8SNj4YvhJ1hv8Ams4HJEW+lrRjsdhYSbm7Eb1Q+yTFxTI3J+HjYE/jFvtrmjSVKekKzLrhYgF4afNiINyY8rjHY7DKKso+jMV80Wv/ADfi2AjT5jf03x2OxlonFJrY56fRIgtuDIv5Ya1HYcDbk47HY5Z7Y2ZVFIl0bNsK8TZgQfzz6Y0rdMp1GDtcyDHEjHY7BekW/DpONMGztbWZHwiw/v6nA2nHY7HXFVEz2yeTpF2AG5NvIcnE/bDPhE0CZ0zvwBAx5jsc89zSHlrG6MR0sg1Edy2vVKkHYrcfcTizrKO9T3pOpnnWbAsTdpI5/vjsdiz0zkX8J7TokaWQkDgHiRMemPrfs97CZPM5ahWqrVLMlwKkAHygC1px2OwcPyk7F6Q1b/hvkGACmshOxDz/AO4HCL2m/wCH9bL02dKgq01BkkaWUERcTDeoMzxjsdjpcUZMy/TugMaVRyQtCkxX3jGRCyG8KgsTzsBfDLKey9IhX92GFtNSv4gQeVoqYiOajEjtjsdhP+X/AEKpIbJWQCDVrAi0Bio+SpCgeQGOx2OxVQVA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2538" name="AutoShape 6" descr="data:image/jpeg;base64,/9j/4AAQSkZJRgABAQAAAQABAAD/2wCEAAkGBxMTEhUUExQWFhUXGRwaGRYYGB8gHxweIRwcHRocHB8fIiggGhslGx8cITEjJSwrLi4uICAzODMsNygtLisBCgoKDg0OGxAQGzQmICQsNDQ0LDY0LCwsLCwsLCwsLCwsLCw0NCwsLCwsLCwsLCwsLCwsLCwsLCwsLCwsLCwsLP/AABEIALcBEwMBIgACEQEDEQH/xAAbAAACAwEBAQAAAAAAAAAAAAAEBQIDBgABB//EAEEQAAIBAgUCAwcCBQIEBQUBAAECEQMhAAQSMUEFUSJhcQYTMoGRobHB8BRCUtHhYvEHI3KCFTM0stIWQ3OSwiT/xAAZAQADAQEBAAAAAAAAAAAAAAABAgMABAX/xAAuEQACAgICAgIABAUFAQAAAAAAAQIRAyESMRNRIkEEcZGxMmGhwfFSgdHh8CP/2gAMAwEAAhEDEQA/AG4XupHa2+L0pYXU+uZQn42HmQY/FsXVuv5VJh2e38q/rz+9seopNHE4xYxFHvbDLKZurThVYRjML7WU4gU6gG+y/wDywRl/arLn/wC3XDeSrH/uwJbW0aNJ6NXXzNWdJZPUNbE6OYrMNJ0tG18ZL/6oSf8Ayap7EwP1xKv7VKRFOl4uCXiPpviDikVUjZU6OYgywUG0G/42wtqZV1nUs+Y/OM3/APWdRRDU9XkKh/UYjS9s6kksgK+TGR9QRgxjIzaZo/c1AJggeWJVaTwJVgNpM3xnj7ZrBAotvv7y3zAX9ce5727zNQaKSIi+YLtt5238u2HuXoWl7NYmSAUHSSZ3IwBnOp5bWVeogqAXCzAvsSB8WMjX63mnXS9QBSLiAJ+mFNQKItvae/aNsBd7ZnXSR9GfqNB1C02Uk/6hP98Q92cfOKmYUqoDqTewa+GvRuqZiIWqjLtFRgb3gATq4Nhhk1FditNs2JXy+eIlMZ+r7QZgAgUlO494gaAe/ab7HBvSeskBRmFk76hyPNY/tg+RJA4NsZmkccKePH9osruoqKDbYNeYvBMDEW65k1maurTBgKb+UmAPrjLKZ46LPdHscRNPBR9tcnVXQy1EHfSIH0M/bFTdRy3FURwWBH5GBHN/qVGljS6ZSaWImni9+qUCCTWp2EAc/Ib4UZz2iUH/AJSavNgY+Q3+uGWUHj9B/u8QanhEOu1puy340i3phg3trW8IdaDR8Mow29GvjPM/pG8Xthnu8QNLAea9rs04+JAP6VpqQf8A9gfzgd+v5giNSRz/AMtBP0Ej5YC/EP7QXg9MYmnj2llSxj84T0+u1ZhqaEdxI/XFw67BvT+Yb9Iw7zIVYX6HP/hD82HfHP0jbxg94wnq+0TW0ofm8/aBiNL2lafFTH/af7jE/LL2U8UfQ4TobNMMI87frjw9DIuWEeRjAy+0dKLal9V/sTiWZ9oaJAl/lpb72wvmn7D4Yeht0npuhjsymAdUEeUYL69lW8KMoKHYDaeJwry2dlQUIg7EHBuUzTqwOpSs+LxT8784jJyb5FIpVQubpzA3UDyCLbHuH79Tpz/L8z/jHYHkYeCPjf8ABAEaZYcnTscX/wADIJFXbggAem/29cWZQxUqKDCtSDAGWgsjGQTBmRgrp2QK0ajzK0qgAvEyuokljAXYQLyR3jFOcktsDhFvoXIoJhXFhMwO8cH933wYlJgyoNT6jAKKf1ExGGWUfKCnQr1KYEKx1CdxU0iYMMDJucNDUy/uUq5diC9dKBfc6Ss6SDb47z5YWWS9IyjFbZlcx4W0Gm+okCSdUnaAFJkzPfF1VTZDSKPtGgg8X4kb998a7qGR0U2qkqxUT8AkkQd5MGQDbCKn7RM+YpU2VwXdVUykAMf/AMYJMzzFxbAU3V0NxinQqzmRZWVG1IxMENYjaeI5m+2G2V9m4HxAiQNRfVv2CqZ+39h06tWzNdVcamAY6gABzKnzMHc3jF+VzGYpsVREZCyjx3IQW0gDje5PMkHYK8rWm6H8ae0g4ZChRDEsHKgGpLBdALMA14sdJjf54s6plaXu0CeEFjLW3IQrqPa59MTNdcyzVgjL7wqHkbaCRAIkW8QBgcYA6pk200lVCYqCBqE/zDc87XPzxNSt9hlHXRUcgiNBUMd1aCZtudxvJ+Y7YPpZFQBU0jWoJ1QdJEXBg6T+zhT1JszQGsB1IqaagUiw1AICRYmDEje/BOCOjNrqZhgAAaTEAbC/GGa1dgUl0kG12upKoT7tnkKLQFMCfU3wLSzKVCJKB0afdneNiYFjbxQSIPyGD6xZKiFRLii2kd2hIna04QtTpnL1/dtpqPUVPGwAhW+LaQt5MyQOThYK1YZyaY9/8Uan4lVQo0hC6G20MxDHUTpiOBOKqy1a9FwiD3g0kQZkidMC5EgSQdyTG2CKFGlWz9Gg6SPeVSQDFtIZQYvA0em+NJlswEp03qwmoVSLQJLKU22OmYwjlXXY1L7MQmRqI9U1UIVELXtJkQo8ViRMytrWGDaWT1rqq0mRSVVWUBgRNjqWTJ57RvMxD/w+tVUkeKaXuydUkQ9yTPZhF++Nd0jMH3K0NIUpR731FTa21zis5VonBezAZ7oUGaddSjTpJE8EgEgRxFueMLX6bmkBZkdQu5It/nH0XKdOCa2TQdKlgifEfDAW8XJG+wEDbCL2k10CuXVQyoqtqOolRbwkmRJJmYsQIw8M7ehJ4Yma/hc3Me7bxRukem8R9sMuk+z2Yr+7uEVmh+6CYmO5gx6Y1eQy6VBqqJfQXCk72QidpMqT6nzwXncqPd0QqsGVklaZ3kEtMlZAluRvgea+kbwpdsxfXfZcUHIFZqjATp0AE786j27YielVHWmLknSBOgW48W5j4Te52nD40Sq1C0CtOhCwB0rq50mwItY2B3F8C5jqdKmHpL72GiHRY8SrpjeYll+owHmrseOG7rYmzHSNNUKhNMaTIV9Q1KBJgxEmbbC1xtieX6bUYHxJYwbx3NwwBEgG8cHjGo6bQRXdJDlFLMeRIGoMTcuVUyebeeFOb6KxJKgKBUEr4QICsVnid7Cdz2xvJemBY19BvRfZyk9MGt4XZ2UDXBgNpESAIJUkWuCMJ8v7P13LmmutVMHSDO0iA0SfT9ROgznV33V3Howj1uDiOWz7NR1ExqepqIA8QGhJafiuCPQDthXJx2GK5OkY6pRYMwCk6PiMQQdiINyfTzx77g6guhgx4KkG9hvGG1OgalKzKGqFY1LGgXJgRvp8tmIw0XJhaIanVGowS5IgG0EKYmGLeoAxnkV0nsyg+30ZOlDEjwz/AKmCj6sQME5fpNeoAyUHZSYDAeGdt9o89sNOl5alVoVM5WgqKakpMw2oqsSYAIizTgzO9UfL01oqzhQqkKwRfFPZRIT1P1wXd0BdWZGvlqlN9JpVFqAagCrKYmJFpInkY9rdezKjS6Ax/Wh1fM4+kU83Taopqf8AqTSVG0zH9cLp4BJuBfGezdBK+bqhlU6QAW8TGwVbx4hDGIvbA8qjsZ4ZP9LMcvVapE/ov9sdjQN7KqphnMjeDI+vu747DeZEvFIUda6VmUzDUcsiF1VddRmMKrSEuTAF2tpY774Cr+z3UyrLUanoIBOhmItzpVYZoHrtGNB7d1VpZ5GaQKlAKI7h2+vFsAdN64GfQHq0wN2Mgb3A0g8YFrpj8bE+X6FWNIg13CnxBGout/MMbHCzLoyVVDNCakLjYkBpgrJkxMATjc9XpZqppbKZhhAlg7VgSO+xUD1jm+MTmsw81RVqq1QsCagDHUwgABrcdxx54RtGlFGv63rp1tFJvDoB8CwNzJtPb/bAef6hVWkXDtqR1AI5BMEXjvGFPTczNLVUqKSGg+81eRny9TiWa6hTajUTUC5KsCZhgGBO99u+IyjHuvv+5WOR+/r+w5y3WcwTTlnAYrvF5aDzgzr+YalQaohOpWTbzYAj6Yy+VziDRJXwlTYEmxBjtxODOp9cp18pVTaqNB0wbj3guO9tx5HHPkxLyRpa/wCy+PN8Gm9jDK5+rUps3iAFNmBiPFHcHf8AvjzMdVqtRZmLABSZ42MG5ttvGEHRMyylpUkOjKYDbkW/2wzTKFcu2unp1KRJkbhvvi/ijGT0ReSTitio+0L6qZqO1QU1ICVJdbzGoNIYyeZ2HbE6XUqjMQGEkjw0wFFjYQABvwLY3HRemhqWioijRTVaghVGoECGeLLp0sRJmSTucQ9r+uUHoJSSqrOlSkwVKcAKpXUoNuAfnaI2eWtNnNVCejneo1qo0031opuUCwBBPxCJsMI83SdHK1UKNPikbXnj64+m0PaKooqZpjSqJqmmAYkEwsaQzC5O4nfaMJ8v1Sl1JmoVwMsWKshZpHhADAWHiIBInz35GurHcbFvscTRYZr+FzFSqFY03YnQf5Wgi7HSxEeK8bY1ntfnTUymWquvuzUhil/CSu1wDbzAxhq/srWNWoFzFE06OklxWKkgkSFn4Xif+6BhxnvbKo2ZUouqkFFNUYlvMudjuNz/ALKp8ZKXYYrVA/TvaKnlve6WT3rhABU95pgCqJlVImX2kE/TDPN+2terRQ0VSnULNqqa5QgHTYm5A3iLWwmHXKiAinFPfwyWUy2syrFhqk77xiOc6glVkqGPEE1poGmwhrKASD3kb7WwZZVLaCo+zSUOuFcnTYVcr7xQzGkHXw+GqIgEDdgL8nfCf/xzN1Q1RlqVC5CtUp0gy2MAAQUYyR6eeKuo9aoCnSXL0VpaTqKmmoBMztLW9cAZr2qzBoNQXQsOGBpgIACGDIbxcmbczjc0wNBb+0QerQWnUzFFKZGtwgLGGLEnSPACSFiCADJB2Oo6v7Tmi1OvUq0fd1HDCmGJOlRwVSS3iBhoBM7Y+UZfqFWhU1U2KVF/mUzY9u4OIZvPVKzF6j+8fu34HYX2xkLzPrWRzC5wu+WqLVnRKWVkgQAwYhr94g4pzPTKy/FRq+GS0LquXU2jeAmPmPTeqmg2pFW40tqAIIPf53+WND7HNnar10yqCp/y7q1SACxAkgmGJuIPngT+VF8WbivzNZlet5dMzWQ++FauRT0e6aATqXf4juARpEEWkXxo6imlRzOogmobRNgF03kDn5YwOe6R1oEH+F1QZP8A5T//ANGb3HIwFlU6lTctWyuZK+IwKBa5EQCFsoMWBjywVKTe0I2lodVqqx39MXZxymUEkgilUaI/qqVGE7HYrhPmeroY8QBB8SR4pG4I3BtfscUZn2mFeg9J51BaNMNJZ2GtEJJa7NeSfPDznG1EGNpOwr2X6xro1BUiaNNgQBuh93TJ/wBRhjPqO+NA+cCZanEnUoJJ5AFxv/UDj5pmQaauAdn0kWuokTv3g41VDqqV6CUtWl1pHWYsBbU0WmLmB8sbQYyfQ39lyx6QC93rV0UyYsDr3O1hvgPqhD5z3a/1IkLrJBhV3HGokz85GD+jUUVMpSBSAWMkEzsqxNzvacUdAonMZ6UWGLs5ZrgRLIxvaDHfcWxRS5NsVx4xSNfUNMvUbQAEq+7ZtCi6jUxBsSAIknfta+N6Q5avUDFCzVPFuR8RcxYQLc22+etqZCqrinWcMalTVGsNAYqDGsTEBrAbdsS9pqaUwpUQ3iIkngR+WGEy1Ipik0t/YhzPXqFNitQDVMmQAfF4hM8wRjsfLuuTXr1KiyFLQB5L4R9hjsH/AOf2PRVV9oazsmus7sFKANp+EwGXa2w87YBoZoaiFAWNotz2Ft/1xs8hVos8saBU6plQ0Eg3bU1oPbTtgD2syYSlTKtTvMEGVIhbwCYMzsI2ueFkvTOfj92LK/X2gQQCLEjnvPrhac8eFEec/wC+A6oFgrXHfngn64sXI8kmJ3YW/wAj0xN122I22XvnUbc6WneZHzm+3njyjlSxLFwQI0iT+NxH6YGfpbE20gcmYIA3MYJo/CFuwte1vptg8lXxYUi+jlgQSX1CxtP637YJpOFKsrEQZAFrjuce0Mm0aVYAmdp++JPk3jYkQZPkPTk4lJu9seMTTp7e5v35rB0BZNBGk6YBkEAsRq8+02xV1j2xzWaotSqOhpvAgIAdwwIMm4j7nvjHim9MEPN9gAbdpPpx5HDbI06T09qrFd4so/UdsZya+xU70OM31XRk1yvipqPG3+owRJkXneP98KzSQUwymSQIBI5jgixibceWK+pZeVdlElQoVYnzERsZO9xbjF2UpMEVG02HCzESYJ8tySBvziDy1tsIV07JNoOsqgglbXM7tAAiRAub/mmjlzSk1GtwALwDzfwzK7A4hXrqx8RZgpkamCwewF4FuR3xKlmkeVZdWmPiAOk9p+Y+3rhMjfaGaRLLgqq6ZkyAwN+eDO37749kAku6idjMT9BEXjuIwKMlSEKtVpB8IJ2mQFU8fOcG0MsdmIcRcAj5z3/GF50wxj7ZVWQsZplmB+LgfI77/g4uy6qFnSS0Rdto3m5API+WBc7nFpgRpUloBWAQfMfbcn0wRRyNZxZGcC+mCQDHBuN779sO5yq2ZrdJg1XMKLaZJi5N7d43E4lkqkmyyZEktsIgWFpi0+vliBXSxil4R8W4J8hEEjvx98Hh7iFknfTwT5EWby88LKTrX7i1sDzCINQddQY+EEkGfWR/kDEqNDL6D4BcnxHSdPFpmwPrvi9sulQNDEiR4pGkGxIBMkcSRP3x5mumsV92XkwLBStvI8+X4wYZY/ba/wDfoBIr6dnzlcyKtFSWAMeHVE22IjTG2NZ7OZrNUXdqTUQ1VNbNopAk64uVBYiSdxuTzOMvRyfu5B1vteAdpAE6R3Jx2VzlYeGiWCwBCmNjMajtcn5k4rDMu70E+kP7S5wE6WB+Iz7ox8UC5gczgHPf8QsylRY90yDVdWB1RETGoC87EYx9LqGa9wKVWoygSRTJn5krv9TjL9SatfSNW91P6TP07Yss3PSCx11xVamlYVQ2vUXpkQyMWjt4puZgbixmcZ7LVCIZW8JJm1/pNt/TFmS11BqF1tadvK+53wclAzcEHsTYes3P0xOU1FiXbKskVbxSWaREECPtfFgr1qDf8sFAxOoxqgTsSZj1N8dC01gCCWBMCZg7k2nn0wPXq1NZktvuTAAnsf7Y0crfQT6d7P5sNTaqjHwULWvOkmD/AE3A8zOCv+FOUBrvUI+BTBgckA73nfbzk4+WJUZGli0TJ3iPO9t/vj6l/wAJOvUYrUyxDQCJFjGsm/BjuYtaOejHkVUM3yZsupVwuZDsH0paVVmHwk/yqTu/JG2M/wC3KVaoIoFAQou8x4iSYI2OmN++LqPvm1U3dS0SWpsQZJ2hz8J/qk9hthdTolCQWbfU2oyRMW7qAoAg2wXON0iqi0rZjsl7M5hUCmmhImT72nvJndp3749wybqcmddK/wDryJ+7ICfU47F/EifmkfNB0+ppAkSNp4Pn88WigyKQwV5gyVBi/iPcE2E229cdWLTIgAiLE7yO94ntjqSMWYHUb2UQSQASbCZAtjgUn2JR7T6fQtADFdyzW+kxv6zg/WDCyt47z5m34wlq0GgMGNyJULt3nntxgmhnwEKr4uCFEn/qIixPn5YM4OVPsIwzaKdWltCi43ubRIklpuPxtgXLZSAFYBjO6j4QeYO8G1r7YpyeYRKc+NWLCZ53MX2sQTEfPB2RqQC0+IqLvYDeBz2vxhWuMWkClZP+IqFwq0pBBkjsZ+Im4m33xa9Igadb6yJhdNhaQTtz/viqlnDrNOdQcrckEABdWobETIF5wBm67Ur6QNVi8XgwAdVxABmMKsd17HtBopiq0F2aPE6adttyLCw9fLtW1ZjfSqqCQoC2nyFgObxzgzpC1ADqVURXPeSJMt5kkHtMYjmspTYk6Wfg6iVG+1jsb+nEYCkk6YHtaJZDqCujIRqceJ1gi8zAI+X1OLaTqaepIAczOx2ix5vG9hjulZFA7VGUhiQF1EyN/hmxHa3fBWZdDKwzEjYHYbWMj/GJyjG9IdQbjbFWYyVMMqU4AIDEg3MQNhZe3awxYcxUo0zoXwx8AA3MyWYE22k+Y88dnIpgEIQOwiIm0kCSJP1tzj2nVqBTUF94I+KPIGw9DB4jBbuKvaFVNk1zGlWd1IEiBINpiT2B7nFlHOlwwRC5mPCtogWk2G/4O24eVVqwJq+BZiGEavIrInfcRhw2eYWUq3FyRHykz/jCy+L0rYDzJVVSsVWkRUgttII2PxNFiQDMenGGWU6k9GooUkEg6pAIgCSfDdSDzPIGFGuqq69YdtYvN4IjxSBZTcD84trdaKRpdTAgoFsDY6gTdjxeO/liORSkqQeVdBXUcvXUNVDGrJLMIgib2G/oLntOF+VaoxA0MoIVm1KSPFsDyWI3GB265WvL8kwLRfHZbrrf1arEgwOYkgxeSMCMcqjTSYOSGfU3ACIwCA7ErA2J+E8frGOoV3YWYMsW0iTI7mwGIP1FW0hklREq0MptYREC838hxiQzq6FmmKeonwbHc7CLzH08r4nTlHjKP7D2u2ivM1Asahp7GTBO9pJAwI+eUtpkqZEcXvPraBiQrUwitBYE/E3rawEEzt2wPQyNMvqJBJMr3mDMfLvO2OqCjGNP6M6+gmjWMCVIZiFmDInseb9+MVV8zNQ0GgnvEMLTO31wRnGRAxULH/VPa/7OKavUVCliAGaBYSSdoMC3pOJrImuSQjkUatI2iBz+kiT9zvgSuZmQB2HPc7fr/nFOYzDmdZWY2EyLmAY3O1x/tUtFyZggdi35EW/xjqjClbFoppirEg3B4j8TggzUhSwBN/E0CReJvvtiGZoOSSGUDgXv9P1xJUIAZgGg+IAx9JF/ob4qq7DxoLoZpo2je2/BHftiGSzQDKtMwQwIMTBmxFjscLq+pgWUEJ3C+EercG3O+Lsk1IFSS9RgLmLX+375xSOJXV6B9aNo3t5To0jTRXqPEFjo0atjAZDCkeI6YuTHc6WnnFbL+9XZqYIIkRqgW0KWXfhY5gY+SZz3TOvul32G1zssGZHz54xuqGbIydCnUIQu0LJcjQizJam6ssAqZkjyk2fhxlRRTbWxvl8vWdQwLkHkVpn5tQn647Cz/wDxVJcVlGok/wDqSnNzpYagTvfHuL2vZP8A2MBlqyrMtPex9RbjFlDqbFjAMCxME28iMLWqJMk77mb+dv09cMst7orIt2JJm/yI3xwyaXaDsnl6676QZ5YefmJnjHe6ABKwsmZEnFWcVf5HJME+LjTEwR69sVVnIXVqst2AFyJiRsCob074yk5LQbDqIEFWErJI8uw/O3li5unU2Cq1aqEgeHSOPOZ+wPnhGnUFLEAzG0iD/bB2V6mGBF5GNJTX8I0WumOct0Cjr1082oew01kYKAFj4hOLOo+wmaqImn3NRIWHSpYdwLSx84HoMDKU9zqu7HYBgI7yCJM/TEErOhlWKnuDH4xFzyLbHaixh1OgabhKszIMXE3iSDyL79sDPmFRTvpAuBIMXkyxmPTDSn7RPVT3OYMgkaapA1IfXtx+5wr9oulMIWpHuzfWqEaiDYSwEk2+GecSh8nTDx4q4g6ZtmllYGmoI/8ALEz2W++9zAAnBORyIVanvAGLkSAQNG87NM7WH98TzVdlVF8XbsANySQbbxfyxTQzLO3hIYDcCInzN/t98U5Pjrony3sMd2AAQQJ1avIbzNu32xVmM/JLEapjxLFyfObWvJjfEjqbS5LmZChVA4PB/MYopVoEn0vYk/b0nEqi11sogdnpFdLpBJMyW3MxeRvFh2jHtBqSLCoNIt4dRP8A3Hn5ziVSqziSwibCIE9z9oJ78ThYU1vAdqdxZRYkz5c33JmRisY2tmc0v8DCrmF1QAJIm5vbvsR9h64oqorXBI3i9reRjfC7KdPqCoWLM0A3hhB3iDxMHthn0ig6hyaYY7ip4jBjbSJvufOcPKKirTJJKbKM9lmCmQNtlddcD+kb/LnFdGvIhQdKj4d2McRgrNVqhb3eqms3PJI5JmTuCJxRnWSk6tMWCwPO832n6YEdqmaUV3EvpUCNg6yNtVjaNtxxti5DpKsSZSdQF1ImLgzbbaDv8qEqiJPi1bWMT2PcTtvieWqm5ewg2F+d+23GFd2BS1RT1nqTFAh3cfDMgCbEcASMPPY7ouZzNM6lVNN9dQFQfLV3tYEfPEOlVA9SnJUCSTU0ywESBe24G455GPoCZwVmLCpr2WA0gROwFgd9hePLCyceHGju/B/hVm23o+d9TyLUVFWvSYQbQfCDeJKnTubSfrjO1c4TzP7+2Pr2fpSpDCQRBHke/lj5V1PoRo1xAJoEi97d7zv223w+BR2H8V+B8C5Rdr9iGUJ3YGItY3+fbBKZgHwgkDuT+5wRm85TmEmAqgAgTAHfmd/oMKc3mUOw+Hcx+9sVj8ji6C6lZlANrmBH807Y58zDAEW2ttjqtUhDU+IEqFmLgiT9II88UWe+jiLf488GSrszYf0jNXZPEjbgxueb9gOb4v6rRajSDo5KSNSErIaZ2i6zf74U5dgrhgZ07A8fPDTMVVdG0prUC/8Ap7MLbifvi0JKUaFTBKWap1GVmBWCC9hO5JZFEGwvaLxhTmM6NZAZ3QTpLWtPC8cWvi5K2iDcRe+/3vi9CtSxIAO0Dv68Y0cvJcZIX7sBp5liLLI9TjsNqHsnVcallgZvqQc9iwIx2H8QDO1qjEkshZRsZgRxFo/vgqhW8IPhVfT68X7Y5n1k6WUWi+5vAgC/OI1akal0qxQwIWPX05xH66GVpWe5XqWnWLPzcDv28t/piFKoGmSQxG55F/QRMWxR7gOBAE3JI2AH27DB2XyzooJVXEjaDv6/pg6XQLFBGljwROH/AEKRT1HY/L/fFdbpCsA5OgkTABgW5MQP3fBfT20rGtW02mIgBj54byqrQ0otdnuazRMLTgE7AE7fzBuDb6YY5CkSpDK87lmAAvcRfa+9/PCqu/CgGFMWuO9t9icGV8yatNTB8MAr5CJv54hL5LZo+xg9CwPBxpOh+0YSl7ivdLAG0xxE2kfQgDaL5vptZQCjNqJNrcwLTETM4V53M+MAxAJvNp7nuIn6jHM8Nsssjj0bL2l6CADVXU1IDUCWLapkEMpsBINo/GMh0quBUdAsAlSNIMkRF9V7x6iTh50vrD5f+mosXVrgjy3jfmRfHuazlFsyrIP4fU2x+EGBJPbn08sLF1FxozjDtfoLXrQ0o3NvOwBB1HxDaBYb2wqlmdjUIfSCRBiJ5F+2NB1b2Td6pq0XWos6gVPZobc9jMje9sJF9k8wCBUD0wOWHnG0/jF4OCVtiShJdgozlQO9FBqUtqLG5HfuPl3nBGVLUm96zO1M6r6SLnY9j5C29u2GFL2ZNGT7zUexFjv9bYsz2qyrSJbYgNYesXbiRg+WEtRFa2U5bPB1JQExpOuTzqm0kAximsMwEikIlpBYepm0iYHOHlDp4CAsV1C7EDi/zm59cdl6wJaGJgQbRP8AkTh+K9B40ZbMtm0ljplrHT4iIlom552v5YJPQajn3jVEMQdjIG8AE9u/fjDbL09VSdQj+meY9DB8wcQzucKBiRFOYNr2i/fc4n5GnxSVipv7PVr6lIVxtIJEACY2iP8AbEgIW+ky0iADMc/W/wAhbADlSVYWkH+WRFpiPDNj+eMc2bAUFlDAzBEjSdrjbt6xvibg/oyYzorS0jQIAPkdzJvOJ/xoVXddlt4STtc2PN+PPCvKJrAuY7nv5kAc34+2Dq+RkeKFUA+MNvPcTf1P255ZpRfGUmDk0qTPMpnHaoUDXaxCzqBNoniL/vePVQwYLVkOJDA+U8C84J6VWTLOlSnBqJbVAMzZpmfl2474N9qs1l64WrRVqdZ1cVgSSdRYEMC3JBI44ta/TDJja+OikMj4uFmYUrB1Mp7yYEcC0xJBxBclS/pIJEyZOxixnucdRyi1UXdYvEQYi2rcT+cXUE/lYrMQGAvYwPi8o/YnF0wRAXe2k/ynTYesCN+fzgKtW0gDmbgXjmcPq1FCACm0wZH3PPp54XfwzKQBNSOf2bdsPzX2CWgP3BYagrBQbnSwt3BETvz+tzaOYZQqiCpMxAJkSBc3jewMeWCaVN9MsAP9Jv8AicQUtctYA+RgeUAGMJ5bZNlWZ6bULQniUCRLQTG4vH0wvqVnLaWRlI3Ebefph+CjDW72jxQIAP8AKR5nafO+PXyiU/8AmKPCRdzeDyJnYW+2OmbTipDMTbWOon/oJx2GwzR4hhwRHyx2Ic/5f1FsQdL0LLNyIHiOqJEn6cC8YhSyWuoSDCblwYFxxNzvt64pok6iswSIJ/ODej6qgKMV0paOWnYciwH6Yq7VsqTpZJKQa+oHYmNo5x6zU3p7nWupo4jwwfUk7eWLc2DBFpFzHeYIEC94OAsvXCsCRINiAAxPlBN5v+cIrexS/pTVK8wxQIOOSfLtzhnlaWgGfEzbmRA9cU5Znp03Gh6YBBPZpsApFxYXktFr84ro5nUXRiNYBMAmBAuCR8U/r2wk05fkBol09nquABEhhqB4EXbtPf8AxhjVoaFT3gCl7km7C3eflHcYU08+yhSSopx8Ki3E7cjkb22wTXqloFhpMKTf7je5xp319BTDczRKt4NNyLMSDsN4/f1wKVXUragYBI0yJmx7WNsWV80Cmu7EAEAi3Judt4ntOA6mbUBGu0sQZnwAEyPL9bdsBJ0ZB1PPaFZtAFhE7xsoA4vzzit6upCNZcq0kwYG/hG1/wB8YHyjSTqkwLQLR3kzfb+wwXmFlDawgmORJkcYHFIJdkajKAwt3hoPpbz88O8r7SMraXIZACIqXXuDpMWBG4g4zfSszBdTuCGj5gHvbbtiA6gWUBQJU3LExBJIAvbtP9sI8alaGUpLaNM2fDeJ9Gok/CbDyHoO+KBUA8QBJO5MWC2MQfTjfacIejkupa/xQUE8i23w3MzhrQz9VBpSWA3VGvvPNoAnbnEvGoP4i3vZNsy0lQTzKgGdrWIneN8VVBK+MspMQvCxElo429b4DyJYu51MFA1lblmMwEJgXkmdzAxelEuFqXVnaGUNsom0H+a0/K+Lym0Z3RXQSoWlAWU7FbKf5fkZOqMSNYj4QRpU+ESZMixm4BuflzOGLZsgAapAuPIx29ODgBnFoiObAT3jvxiak29oXkD6oAIkFj4jvc9rwBE/TFFapqUEFGBEgMQJ2Ig8R+YxZnaTMp0G/E25Bi2+EtaTC7BWIi8WgTtbnbyx0wSltALaOZqhioMgXOkxvvH4nBdKuyqZYBTPPHcmYu1p9MSRBpvvaSN/oPyb4XNkHqsNRAgwNIPw8bCFAH5OA4p9gq2PMuS0NqJB2mPrafzxj1qgJsST6/5t+uF9JdKrTqShUR4lsRFtJMc/jEWzgZiqsC3AH/y4AEyfTtjn8VsFBJYGQJUm5iL+ve2CFrKo0gCYEyfEALyexmMDDMBRFjJvpJ38pv8Af5YHGd0ibk8ecyAPSRPzxWMWx4hIUEmWm/B+nH4xc9R4Gi8bzNxHcDecC5egFUgwxJkyTE9hAn5YsOYjffy2xOfyetgsIpVzFzJ5v5bXv23xxQbjfzP6YglVmEj5Wi3G/OKnc7H9/vyxNR3owzyecVKRolFFNmDFtI124DbxN4nftfAWa6s6kpoFRWAJEGQOHEc/574rRybXA+pH1/ODP48gpqRIVdFlAJHJJG58zfHXhz8fjIKYpgiwUwNpQH7xfHYfN00fyPU07rMEwbgEjeNsdjq8cXsNIwL15bw8fs/bFTvDyp2IM+fe/niqmYIxOuBqgemNQTY9fy60q1MnWysYKhwwNgN9z4p7CIi24XSaTfxIRQCDPlwSR+94w3bxrlSZY1KcsWgSwF9IHAKiT3A+aCSjgqYOloiAYP1xyw3Hj9/5C+xx1HqApuy6jIUEAqdjO8XB22Fxzc4Dy2aUIXpwHYnW3l2vtxt94nFXVc21RZNWQwG+9v5tiSYMfS+B8hUZaUbhv7W/fnjcFxBo9zT+8ZgAFUGbKBJveOZPf07Ysq5tmQSANIAgReF4jaTgZqpm/Jt5TP649UFtQUTC6vK15jaLDD0Aur9QsqoI/qIvG0kCQJnaeecWZHqFOlSCvTDVJ/m2MwZ7dvlGAFTwsRAII1GSJB3WOQT9MT/g2qMqCCAB8MnSCotOx3n54bjGqNRo0fLKoFB2cQdR0BRqtZQCYHb5YgM0SjIDpDcAc3gkxJicL+l5PQIOpp7Kbb2t+MG1qfu3CzBE2H2G+ISpOigFl6YbXw0gXJ5mItEW74b9M9nWrVJXwLuXaybA2PMdhO/GBfZ5wmaUnxEkmIEEgSQwIvx9O+N11KslcD3jinB8KtZN5sdueSMRz5XB0vseEYtb79Hzfq2XqUXdaRkaySytYlSQCBvHrvbBObaqYqBYhoKTBjxAAkX2gz3Pla3q2ULVAKcu8kQLzv4hxHoceZ7LvTZUqASwuqn6CRsdzbyxaM069kXey7Mt7oNTVmZZLai41eXpb5eWLMnVUFUnU4DNK7KNRUi5FxPnz3xUvQczUSBSOomQSbRtwSxGnvvJ+ZXTuhtSY1Do+GNKiYvcCe4574nKcK2xVfErqtLA2kX0bGSDv6foPLFVYxYmN9pt87R/virqec0katMyRESxiLR34+mBFUqhI1AkWDet7TcWk9p84DxhqxAirVFoPc7i47/M4itNmIDLLbxI724+h5x2YylTwD4meADAHziQRAvNow8o9Jo076yWUjT7yoBBEwQwUfUE9rHfWktBSsU1uiZhrFBTLAmHdRMXG5tb08ztNWVotTILnQ44kNq5GxuPneeMPqmdenaq7kHw6gGEi8zewvNrkgnAuaoRUCs0+GykkyJNzIEHyEbTg8pNUikVT0Q6h0p8zTB1hgpvTXcDkqTuAODceeM9UyjZZXbQwFgHqL+OBjXZR9BBUQR2w26gorZZtpieAJH4tODOTh+R0+JTTf2YDKMxIJZSxEqIjzvzt+cRrVNJhmEkCDFrbeQ74LJILEwBH6829MLKcyXIlD+BsP3zgxkpbOR9BocsCROlbQOTeR9Yvi2SI24kT6fvbnA+TRoEGRySO9472wWtMDm94/viU2k6FJFuL2+w/H0xykGY2HcTiv3xBOkCfW3qf8Y8SmSdTDmYMx69p/c4VpGCPeHiCMDOwFoi/Y28/wDa/liZq3IYR89/L9cczTyQPt9sBKjD/J5evoXQupYEEfvvjsJVzbiwJAx5jvjmgkh7MWsTcT+/LDDJaJl1JB4xXSzTDaAP9KjBaK1S76gBs2x9APrxjTfsDo0NDMCEULogn+W+mLiZ2B8VowtzNNRSRlbVAvA0wSbgkC87zJJ5xLKBV0BZ1fzSb9732Hpxib5MhaimogDbILX2DEb28745lSYyZ2SpqUNiSY8J3uNxEk9vlgXO0yi6YAgiwX99sEezjs1QJSVNYBJdm0pHJYk3v2vht1boz0z4v+YWN2VSEkbwTuoNtR8+2DKXGWxnF8bSMoyEkkwAft/f0gYL6QrhwygW2LRG3nY9sdnKDKxUiLyALfK9xtzgjoeeXUF0qSSNOobAwJny2+u2KSbcdCDDpXSaT1DUzOtkIJ0gCdU3vYROJV/aPLU3NOjlAQLAu5E+cIovHnipem5iqfESlOSewudRt6k4vymWpUixuTtrYgA/9JvN7R+Mc3NN73/IeMn0kazKpVbKLVKKtKAVoX5tyZ55xmc4xCE+7ALQdTAG8yI3gwCLzY+eNvka/vMiigMWc6QNJJHiuY3/AGMZvOUnFOChVdgzKRPmJFt8RV8uVHRlV1Xoy+Vz/uKiVrHRMAgQZteQQB/iIOHWXzDZl1Ij3cTLUwT6C3bnz5jCCgyoxBkgGwPYnc7eeNp0+KmlKCyzARbyAkwYF554OK53xVrv2QS/mRo5jMUWYUURg2yaKZJ7XPiXjb74I9vOnn+Dol0pU6wPi0SJMCAB3m59MOOmvSyQYVaq1s1vpUWWeAdv1wk6p1E12PvSDNo4H9o7b451Nxkr2UdRjTdv9jzpXXMtUpUhUNSk5ITUIZJ2vfUPvhp1HozopOkOpuXS8/rjB1sl7hqkFWuQjX2/09rzjQ9JzFfLWSoSY1Mhut/3vhMuKF3EinF6l+orzfST733iAGBed/KO+B0rMSNcRzII+Vh4vpzjYL1HLZkqrD3VVjGoHwk+fr+zjOZuiFchWDQw8XHxEgCeLH1vi0MkupGljS32CUM5UVvEQjeLxMpMQQwgi/HocUdXzaBAXl9iH1glj4TqWZ0i822xXnyXOqCutduwaZWe0EYIo0yaY95uottIA2x0JqNC0rDa1QNGsLIIIdGgWAEIXkOtx8U3M4R1c2ysstqK8neP9rfXB9SnopWIUgSQAIJ5Efj5YyuazLu5Y+n0/P8Avh4JT6C9G16fXLjVaPLBOfrlKJtzYztMg+R+eFPQag0FDzvve0fjDXMAOjswEKswSPwd99sPkTrZ0RfxM8G2N7cFrHztviBbawPlN4mI/S+BXrkEwB6fT9PycXZXMLu7AE2t3PbE+FKzldHuazy04AsBwByZ7/v8Y9HUqbDwwdvCx0x9oP8AjFGYoq02B2jgzv8Ak8d8L+o0tEBU0i0mbmwnfa8/XDxxwegUhyKgczTJsRMfg2gwPni4N5gAbnjAfTmRKagbtJkiPv5SBOLHp+eox8JAtwdj64nJboDJ1n3BP38/36Yl7xYiYO2/P1ubYHqMQhKsTYnxXmOBefte+FebzwdR4e/OGjj5GSsbmse4+o/vjsKVOrxQl747DeFBov6fkw0lyUUcc9/xg18xTCwW1DgTyNpwuqanIVVJJ5J/Ywyo9Jp0YOaaD/QCCfscGSvbHUW+irp+tmJRYn6D54eZQIWJaHeLRsD58kd/0wEM3SewJCDgSB5SecFU6qCygD0GIzl6RTHC/wCH9RKmXqLmGWGIWbLyDcWkWk840vTcxWpMKjt4QDNKxWDBIMi5m8iMCVVJIZbNEG5uONt4PpvjynlXMtVaWAOkSYAIiyjdiCd8Cc+VWZpw2mB+0ubWvWapo06gJANu6nylTt5D0xT0LKRmEpgiWtwdzAg7T2M/WcA5qqSTvAix589t4jHjU2D7XF5v2ubf5jHQo/GhLt2z6DkfY/MOC2YrupBhKahdrXZg0ixIgcgYar0qnQqJpZLypZwCQNyyhpkwCL4V+zVeoaaa3aQPgm0Dc+E2A/p3288aPMEPAKA1G8KyLgGSb8WBsJxCSpnZCEWtG+6b0ukoUIoKACCogRxtyfW2EOZyVGjRZiPCQS6uxYuTc/ESXnt54zIFcU6hy+Zem4OsAOYAgWgnSBM3IniMYHrAzlXW9cVomdTTBm/AAN+MdsMsWjnniaYF1zLguWUGAxkLtGxK/wCkHaePOcaP2F6r7ovTKsC27FhcEQLxAUb27TtvnKdMgFGEEgT8wDfFnRa2ishKyF2DGB5T5/OcQnFVQF8ZJml677NQ2ukSKAExIaoqxJGuNpna8RzhaKlOVQErA+EmT5ksfLB6dXqVKnxsyGU20yLWUwRuY1EevfCzIZIEVPEqQzLqfutm1RzbYY5mr7BKMb+KKKTFNaqNTK2oX4JJvP0xNeq6q7FROpQAOeBFvOcQraEDu0h9I0xuSADHpNvOcC5HrdBK0inO3iPcXuO0z9vmyxqVuhFFfYdm2ckE/EDEAfT54YdHz1Smj0qyh00sRIupElSD5dp8xgbNdaZ2paAAARA+YJb/AKiRHzwNmWbW2pqhJloXbxd7bb28zgJJKmMqi7Qw65kTRYXYLYC/2OFFVjq39Yxpuin3tNkrBi621NEkfynm4I5xmszl2VmBtEqDx+cZVY2SPTiuyK5SpUIFyD9seZnpCK2kLEfnnGh6J0/3NI1KnxGNI+6z9ASO1ucV1aQcktckyTYSebCw+WL4hlCogvTcsALCMNaFItRq0wBLqTqYiFgECQRcAmdxxikCBg6nlgEJYwNMlCLGCCJP/UNsHJJIpCJh6+QhijupjbRsbDmTOPDlwFHAna8eeLuokIZEuBt4YJPkN4wEutpGoTF6Z/vxhFbOOXZKE1yWJtF+O8DnAWapmpIBtNp59fxhg9BgAAqnmIwPRLa4YEAXA0/MeTDyw6dbBsqyVFQhDEMwMxFwP+7z+WCH6immQb7abAjz2vA7W88TrdFBbUHJBFxH0B43jFL+ztYNKrr3gG0+mHcE+xuID43nUQBvGwnk/PftOAWF4xosn06pUCl4Cm4M3I2vePmcTzvSlpg+HS0BhJ3kSDzEg/4xSOjKLqzPfwj9vuMdhgmXZhIRmHdVJB9CMeYXyMW2D/xeggqSCPsO30O+KhULGSSWPfHY7DVoZ9FgYixaPTDTIZ1VEXJOPMdiUopoMJyWkx3Srj+UE4tq1XeEVfEeJ4ETfbnHmOxyOCTsb7EmbyhAJkAlwI7mCd8L6m1pIAufzF+Jx7jsdmPozVD/ANjuo3KliqATIuYEmAPTz+uNjQ6yoIrCoyGm4IhdUn+mG+lyN98djsSyRSZaEmoMD6TWzJcfw8VGq1KdMF3IiQfoBBBsx7E7Yf8AtADls0KTtKCm7ybt4fd+ED4Rd94BtvjsdgxiqsWMpVVmIyQPvPeOJOrYwb8SNj4YvhJ1hv8Ams4HJEW+lrRjsdhYSbm7Eb1Q+yTFxTI3J+HjYE/jFvtrmjSVKekKzLrhYgF4afNiINyY8rjHY7DKKso+jMV80Wv/ADfi2AjT5jf03x2OxlonFJrY56fRIgtuDIv5Ya1HYcDbk47HY5Z7Y2ZVFIl0bNsK8TZgQfzz6Y0rdMp1GDtcyDHEjHY7BekW/DpONMGztbWZHwiw/v6nA2nHY7HXFVEz2yeTpF2AG5NvIcnE/bDPhE0CZ0zvwBAx5jsc89zSHlrG6MR0sg1Edy2vVKkHYrcfcTizrKO9T3pOpnnWbAsTdpI5/vjsdiz0zkX8J7TokaWQkDgHiRMemPrfs97CZPM5ahWqrVLMlwKkAHygC1px2OwcPyk7F6Q1b/hvkGACmshOxDz/AO4HCL2m/wCH9bL02dKgq01BkkaWUERcTDeoMzxjsdjpcUZMy/TugMaVRyQtCkxX3jGRCyG8KgsTzsBfDLKey9IhX92GFtNSv4gQeVoqYiOajEjtjsdhP+X/AEKpIbJWQCDVrAi0Bio+SpCgeQGOx2OxVQVA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2539" name="AutoShape 8" descr="data:image/jpeg;base64,/9j/4AAQSkZJRgABAQAAAQABAAD/2wCEAAkGBhQSERQUExQVFRUWGBoaGBgWGR0bIBgcGRgaHhwcHxsaHCYeIBojIBoaHy8iJScpLCwtHCAxNTAqNSYrLCkBCQoKDgwOGg8PGiwkHyQvKSwvLCwsLzQsKSwsLCwsLCwsLCwvLSwsLCwsLCwsLCwsLCwsLCwsLCwsLCwsLCwsLP/AABEIALgBEgMBIgACEQEDEQH/xAAcAAABBQEBAQAAAAAAAAAAAAAGAAMEBQcCAQj/xABMEAACAQIEAwUEBwQHBAkFAAABAhEDIQAEEjEFQVEGEyJhcQcygZEUI0KhsdHwUmLB4RUWM3KCkvFDU7LTCBcYJDRkg6K0JURjk8L/xAAaAQADAQEBAQAAAAAAAAAAAAABAgMABAUG/8QAMhEAAgECBAMGBQQDAQAAAAAAAAECAxEEEiExE0FRFCJhgZGhMkJxsfAFwdHhFVJTQ//aAAwDAQACEQMRAD8A1PivEO6NR3qOqJ3fu6d6jaR71t4xXv20pIRL1zP7ifnhztxTH0bMkifDRO0xpqzJHMDc+QOM0zfET9lWJMRYxBkzPQAz0xRRvG5lrKxo1H2iZcmPr/iiiN/3uUfh1xOp9s6RRn01YUxst9hbxXvbrIxlKZubruJ36Rs0HcxYgG5FuWLfhvioJM6Ao1KRsRM6uQ8U2HS8zGEn3YORpaNJGhr2vo6dTB1WAQSFM2kxpY7c/wCOG8v25yzlgCwCjcxG02vNh5R8xgBzvFF0KJbQCdhAJ1cwfMje9z5YqqzyxEswIMTYASJiNjyGxHWYjyo16sm+XkFamnP2+oRKJVqCJlAp5TzcXi/xGOH9odAD+zr8z7q8iBvrjz3wG18otHLqvfIYXSUXw62NhBEKWmx5m19sVHFKmvLErqJIJtsLk8x52A8umGhipPmjS0Dz/raypKhaeYbVEaUUzPSHv8MWGY7fUEQMyVhI1AaVBIidiw89+mMe7DZr66pVqNqNJGeG/akKsDYtLT+WLfO9rnZ1VnlXuRpG6kWIkybEDltbBqV6sZZVyET0uw2f2v5ULq7nMkTHu0+cjnVHMH5HHTe1/JgAla4m8FFkDrGuYtvgYLeF6tSmoIuFcLqU6lKgAmYAg+EA+LyxT1MumbXXUOliSpi66VBAIm4sBynlvONHFt6taDWZo1f2oZdANVLMAtMDSkkDcx3kxt6zjrKe03L1J006wI2DCms+hNSOfXGKZtKStpWtU1KTD/YMLaAIZRYLIJ2MTthZLPnUR3pVyH8QLNrIE6QQLkm/Q8+uOhVJNXX2FubKfavlokUcywAYyqKbKSCZ7yIlYn0xb5ntelOiKtSlVpgkeF+7DAHmfrIHmCZHTljEsll6jlqkqrMy6gxXQwY9CItclt/Fa5nGkZvjdKpTVTFVj49bKAEYE6SJm4ImN4G8DDVK0YrezDG7CbN9r6VNDUK1CoBNgs2E7FgdpO3LEZPaFliCTrUCNWoKNJa4B8W5F7SII6iczzfaOoCxr+6bqPe7zw2Nxp6Hra/LDFLilEsXSQ6kMZtJBBJI23EAeQ5bcrxFVK9vMbQ1ziXbCjREkM4tOjSdOraQWB+U4lcS48tCi1apTqgKoZlCgkAkCJnQWE7Bp9cYtT4+DLeINJAlpmQQSx31CZG0R6zdVu01StSWg9SnBguSgFgJgrJFzHn12teFWSTc/YH0LXN+37JUm0vQzgMA+5SuDsf7bY4a/wC0Rw//AHOb/wAlL/nYFOJcHotQRq01GiJcaiVXYoF2kC1trkwcClLsF31KpWpkoFJ8H9oUXkXAAMealvTFI1ovcxqw/wCkRw//AHWb/wAlL/nY6/7QvD/91m/8lP8A52MJ432dqZVwrlSSoa085tcbggqY5gjkcV+gxMGJiYt8+uKKV9UE+hf+0Nw//dZv/JT/AOdifkfbjw+o2maqTEGoEAv5ioQPjGPmk4SHBMfU1X2o5cVNApZhhE61VCun9qe8us2kA4n5XtzQqIrqtSG2kKLXk+9ECOuPlzhXH6lGwJanMmmxJU+ccm/eEHBRl+26moneT3YaxLF2pEXEdaYhRAuBO5xGfE5GNqzPtVy1Mw9HMg6dQGhDPOLVLHSQ14EH4Yif9cuVkjuM34SQxKUxBAJj+13gGOvpjMOJZKo+iulSg8EjXQcRDT9lgrgEz9mPvwQcD7PIKL16joapMq5qU2VSY92GI1HmTtB33xN1ZxjdrUzQWL7aMqSQKGc537uneOY+t2uPmMdZj2zZFaZeaxIIDIESVJOxJcLP+K0HGWZfhyfTKniI1FmaoAH1AAsRIJABhr3m20XpM1QYrPd1BMkBgVXTYALsIuAYuZHliiqMHI2Kv7asoolhmlkSBpomZ9KpA+JGLHs725TP0670DmU7kUye+WmobvCwGnQzSPCb25YwXiGTZ1V9c03Yw7xI0wCCqgwJkhVmBaTGNQ9jOaR8tnKad4dLUiS+kDxO/uqvu+7Jud/nRSuFmv0wYHoMe4cUWwsOAEPafxB8vw/MVaZhlFGD611B+4nGdUabV6C5nLUuUsl4JAMhFDaYJjwmI3BBmT/2v6f6KzOoEj6mYMH/AMQnMg/hjLuy3tHdcu1NlGqmjaGkySFJGrrAXf0nrhlNQ1av9BHe+hHyeb1FjfUs+EgzqvOpQD7sRe0+mLh3rLeAEcySCDpJsCBbfoDHOd5suGmnl6C6wrExrDX1NoBZzeSdWq/w5RisbPy5IprpEkKRMXvMXHS8WHxxz1ZxtZfYo1LdjeZr6SRVLqo+37wJG9xtPU2gjnvENV4UTBcnmQDtHIQJPXbpi6y0VVDBEQfa/egAtMsbee4nmMOcN4VSSt3LhG1U9dImRpJALrAIB0yrDaxP7ODToLJmv+fsSlOzsOcXylKmoetqmwMGASAIBJvMgXEYgU88K6pRRYLN4QRJDOTc292WJJHLni0znBFFNTUBYm7gFipIHiPinaSSbXn0xTjtAlG2XcggkvIvDTcG5Nue3LHlKF13dX7FWFmW7N5XLq6ur1dQlwT4WIkz4eYGpomRqMydq/hZyaU6tSmlNXZ9TACSPESqgW0oCk2uTpmcQH47NIi0ipKeJYsBO2liTsTcbjFVwDJO1V3ZQEMBWJAABZYgAMIJsBYDViUKcpXc2C/QJs7TnWULNTM2qEFdRYaoBg7TYjeCI50/E+Gag4y5p01mXDDSORsUWCQNoI363xM45mq1LUo8ZJGnSS0aTuOouJmSY5Scd9peD1qdOgwBJNLWxBIHeOSdP926gyL/ABx1xo/N0CAmlKiG4DKSwaCJGk20TFyYte+8WxJzNJKVMJUVWBEmCD4rSLARELtF52xDzy1KLtrNjI1Ly6XFlIki3ID1xHbiiMpSwBBhgZKkkchN7C/rvbHZkvZ8hCy4XrqOKK6QsaokWggmQLnfb1xYHi5VSQ5JaB9YQQt5sAIWNvjilrVVVtSEjUDFoB1G8QPVdhzsMWNfjtJ6QRqYV2G4Avb0Ate0HfE6kW3toZEannTXBWZNNWYX3sSbASTAFgdiNoMWtHgYcLqZ0PvFio90mQwWATYHn8TGKHhOQeoqUqfQvruAlyGO3pteYA3wY8SepTqSVqOxJK6idTa1IXxEHwqSComxcAGTOOfFSyWjT0G+Ui0ewjNU1B5JUu3fIVDCwADLrMmed9rHE7jHC0WnTSnM1ORCnwe5pAmZIGoG5J8zJpuKcaqvlwUOk0pcBXJgKVmZAMy5UILCG3ucRMt2hrAEDVTqLTENamVEiTqA93kBuS15gsZRdV2be35yBdF/wvsnTyqtWzLGs7mRTAZVmBMkiWN7gfM4IcpmqdBdS2Ds7kreNbE6TpN9PI8pkTOBnM9oRVyilmcOtjqCjwzYjTuCZsDHleDWNxJiCNWoC5Ph8QEsQRBPWLDfbafOqKtUbU3zK7bI47f0qNTLpUpghqbaWOkgQw8IHK2mbc2J54rOylHvMjmqJFMq7hjrJGkogggggzcxAO1+ht89n1qZF0bmAVErHh8Zi+r3VOw6TsMC3CabslUUtJZYaJEtsIUfaIgnT0nHsYTM6NpcmKx/PdiEWNNUiCQ5Pi0RFyNIOiT7wtEmTGKbN9mK9OPDqmw0GTytp3m4tGCbhzGpSNUQSuoMomSoUMARYcuskE4f4dxAnSKjTpAhokaVIMXjxeEC97cpxdTkr87E02Z9VplSQwII3BsR8MLGocUyVKu6zTVqZuxUAESB4VI2MSRJvYdYzRsk+tkCMWUwwCkkGYuBte2KU6uYo0cUc26GVJHpiTmm0Mv91SPWB/HHJ4VWBINKpIEkaGsPO1sMZmuWIkAWA+QxW9wFzQ7S+IFlk/bK21c5gEANtt0+abtE8g6iwWdIc6woO4AO04olcjbCwTBTS7ShlRatLLst4HdhSD1lII/jGNh9ldPJ6M19FUqT3GsamP2n0+8T+9j54YWGNk/6OpkZ+f8Ay3/FWwLBubnhYWFhhQI9sg/+kZr/ANH/AORTxgHZjLk1QSuoEgQdiAVJBEixlV9GOPob2sZN6vC8wlNWZ2NGAoJJ+vpnYCeU4xfhPAswKTt3VVgAArKjGQuvY6ebTEeXTG5BitSwzOe7w7QRykmw5czz68oOOqdZAt2gbAC7X53PMQZ8vkwnC8xS8TZeuV1c6T3HjH7P90/LEXiORKMBBDF/7MjSftHV6DqNvjGJzp5lYo2Ssl3prJTpOQGaSRaIG+/SbX9MGeXehS8KBJEos6STAKxLXuL2gcvLAV/V+sCJA/aliRNri/K2CTKZY06aFpugcuRLS97NBIW2n4+eObE0Xa6J8yVn84qiwYyCCbyxLb7/AC6eHAlx8I/uCDsq2G0yOsyB+XWzzjVTUK6Cx3IAIlZIBi0gsN9vOQQKc5QialRZ7uOYJUMVB18+cDwiS3phaUMj2FlcsuxGVU6nrd0V0lUaoR78jVEXJAkSI3HPBZRr1aZ/7vTWtPhsAdCj1JYiCbn78AvE+PQvdNTGkHVpA3J0ieTCR6co5YNOC8Lr0Mm1PvFSuxLNBG0wiGoAy2VeYImRyJJ4bcs4V0KqvxjMVaoVoQAEEIpJTxBR4LabECfwwR9sc33NCiXY6TpQkEgkFVMgReWB2nb0ij4rlky8tVqtXqmF8CWJUWBAAOkElum3nPnazg5zKoO+ZF00zceEHu1jlvuN7m32cdqgmhW7A1n6wqVn06tJNwzAchMkgiC1+UkkQMDOcyWgjVHiDRpgwV69PTDmaztWnqpsCsEKxg7oZBE3CnUDHmDj3ifDqwoJVKfVtGmoCOcxIBmTB3wsVlsmazY3kEkFQCbkgC9rTvsLCTh40GcsEkx7+kmNja1uvljzgOXq1HNJNQNVeVgUJ3Y/Zp8yYvHnclznBXpIia6IVqe6Ay5mFF2G5O9hEj1FSWVhytq6KTLVtECoO8UKQQpE+IQLgHYkWmZFsFvaHPatNMEo57tW0m6aQ0qW1G41FmudJ8xYIq02pvpcEEsJ35NcG94InEnI1zrZiNYXxldQEwRu0dYJGOWtRztNMW7tYUF8wiQwSfEzE8z4n8IsTYWE7DcmW+MZZq9bVSV6gsAQDeCFgBerQAoiLDeSZlHjzFNQQqzkpYSpBIIJtGokBYBkAGeptuLdmKuXoh6tdC7Lq00wSuljuXhVDfeT88TmnTa9BoxuNZaqNITMKsAbSTJ0jdpJ0C5IBAgrYicN8RzFFC709K+IEoCYVdA8IEjmJAmfEbDYQavFU00yqVEChQL6gSvhBkgAGLmJv88UFTMmowkTpiwJueZO5k226YWlhpSlee3sPmSLytxNZpBmVj3pY6ZPhKjmYBBlrbyDvOKLhbFah0zIEyNxpIuCCIP63w4MubGwvcGAQbmIJmLb+YnliPlKgFQydIMj+W3OI9Yx2wgoqyFbuicc2yuXQRr8LLMBp3BvJBBI5bnEin9YwUarzJUzqJ+0STBEzbp0OGmyoepFPUoJOnUJJ8VpgbhbkwNsFOQ4aoSYaQPd91SDad/eIBPXGnJRQYRzIh8MzzJ3cLp7plDhRGokm87aRYRANr+Zhl8ui5UrDKzsNLAka2WX8NoKzctFueB6jmJYI1JYn4ajMeQi56m14GLrNZ80wqJpVW8Ck6QAJkEiItc2EGfTHBWbdkl4jyg4lVl+N9zSrOgC1TqXWPtEVGGqI3hQPPnthurQbK5OnmKJDNWWa1JxqVixYo4kQtVVFzsQR648znBnWnUqMwCsxcKjISA8ksVuNI8MgeIyu1hiq4nmD9GoNr8CHwqFAEKbG95teSR8ow2ZZlZ7v9hIx3Y1QzNGpqL0VI0gwwE6pAjbVuev54Yp9naGYANNTTMkW1eKw2EtEHzg36Y8JFeqGnVrYq94Y2HiKgeFbdNhy2wqXCu5QOlSoja1mGiAVlAVG7c5JsORkY6tFswrYYrdi1JinVliAQhUncmZYREATtJ2jGpew3gDZb6XqqU31ihASbaWqi8qN+XofKQTg2aqh2CCk8BpqqpDBiCI8RKaTtAHlbGneyXiNWr9JFRKSKoo6RS5ktULE3Jk2+/DQcs2uwXsaVhYWFjoEBb2lMRw6uQY0923+WqpI+IEfHGKZbI1GTStZEtv3m1hba369cbT7T8s1ThmYRV1Ein4eoFZCfuBxltHJ0bmnw09G+uqGAwg2NTaDE2jriUqsIuzaTHjJLRjTZSsjoWqL4Y1AsRMDVbYgwZvMwNxbETiDPU0vrDd2Zb0kSNhfFxlaFR4LCsZmNVIFTrQUzs66fD4bEWvbbHOc4RFKrpUkspUShETtfWVILX5xHnOJyxVKK+JX+qHjkcrN2R7/aMj6NUEAT3gC7CPC+kt0tJw/meN91V0siTSsECuSNNpOqVsOc/Ac2MhwoVgpQ0nbvGLiFXSBTIgA1NNmhrEfHbEji/BaQFPSzqfETPgRnLADy0EyAZ2IviixMZpZrLzDWpUo34c7+Vv3/Ya4tmXNKlWpUXHdq6uFDoNGolidBBmTq97bWL4cyT0aQpVivfPq1rGs9zpII8QEEWB95gelpxecQp0MrQpvXUPp0oVQuzE8501zaZufIdBgc7IcTpVimV0MH1OFYq5UpHhk96sQp0xAmAcVVVW1IOKvuROIZHLK9Os/hWozwpqAWVRpdUQSEUnZrtA2nBCvFKVbLV1ap7wo+6YBhhFhceIz8cUHa/grDN0aKURHhUsWYAd5qAgu5AvBMGJ3xG7G0PqqrNThdZ8UidK32JkwxBkDn5YMVB2YG7B3xHLUxkRQVdTBRpd5JMlSxBad9W3QREYsuMOKQZ1JXVTQwtrqU0+hAAuOU2xR5GnmGrwyeA6typjwjaD+6AMXPa4HuHAk/VmwiAFRz//ACfu5YpoKZ/2qzDGhmHLGMw6kyOtJLQLzq7u4H2BbngO4fxutUypyKUjVLupp6QWZQCXZQoF5ImeQ1fAu4zxAU+6LLrSVJUkA/VmCB5nSonAGv1dUOnh0uSulrrewk7/ABHrvhJa8hk7Gj9luzrZCkalcaGdfHJXwCZAJDWgCTPP0xxw7OGuw0qsUxAYgQRIEWbVyNwRy+I7xvtZWrU+7amgDopYoIMOAYuTt8vuxXZBzltNSk5ZiYemAbAQRMgTeRaNje+OdU5VFmmrMfOo6RCHjtCK9JRBBdDGkQCXkgbysyYPWMLiuaphjVApojdyrhdLCe8YVLCRqCRfFVn+KVKoSoYpOh8O5nTN4uQ3iPQWFjh7IrTZIqUalVBclXFMBibeIqQLAiDHryw6otJMRzbemxOzPHO4KVadYVO5GhSTLGTUAYTqGreXtbUF0kzj3+siVUZ2pVNLFfdIaStg5uDPViOvUkwlyWXepSRKdRSIg1KqkEK8kNFMGbt8AIxE4Rwg1XY0UqgkAsFemvhJkgBiDGxFzYi+Elhoy70lqh1KzI2XPcVKk3jWLeUGfTDeWybpXUVJU1ESpMTC1DMkSJ3269cEPH+xtRq1QswAdyKdx4woIBAE+GI5ncc8WPE8mmZr66VdabLlqSL3jQXa3iEA6UhSeo6XxW6egGrPUqqHAaC06jq9So4AKjSVUkHna4IwD1k8X6640Gtnq2WqaK9QOC1HU6FoKowO5iVKjTBHLa2AvidACtUEQNRj0n/TCZcr3uFu/IuezKJUpvFFqhDKCBG5WCTJsI1D/Eeli6rkyyrcqRcqBEzJgg9Pz5TgZ7C0zQYkOjGul0DwVhhGoyIYEzHSb9bTivaJ6LhKikgxeZ1SSDcEAnfYQIMb4WpTctisKkfmHEpSSQRO92gCDA38judwQScLinESaa2OzBpEkpE61E7i9+e+GFVqoe6qsa4ZgD4dwNXLwm038+cLN8UKVFpaVCiQgBMQRINhtBBjcdDz53TvqWla4zrq09IpuSfFcn+zjTt02AHphlM8rUiNbO1MatN4ho1wfe1TPkAfeviXms1AAKrqZZ1BYBlR4ZFifesQTvvGIDZ+kgpqilYX6zxe9c3AIsp3g72PPFo0sy8bkqrinp0LXKKs6TAUhRqnWzMzAjeConnaDG5a1dxeiyVqireHQCDqlinKPe38zfEbMcSdTRl2AgECRDAPY7wBsLDcHEritYM1R0LIGrllJuBYEmeXx/hhuFldmQi7xPOAcSrMgo01ZmZoBUNN7kQGAv1jkca/7KuFtSOaLDST3I0iYGkv1JPP9bYx+rlkVKRXMlHq+7pMCJIBYgKQJm9vjjVfYrVZqeYZiWZu7JYmZIqVh8rWPPD2TeYZ7WNRwsLCw4gLe0ukG4bXUmJ7u/8A6qW+O2MhodmU372pP94jnJ2HW+Na9qdZl4ZXZFLNNKAu5mugtY/hjJuHU+KsgYVKdImRoemNSwTEyhEHceuElQnUd09DXityUOyFMR9ZU321843jlyvjtuy9GRL1eRWX21W3IH8MEvBswyUFGbbXVuWZVAG9o8EQBGBzt9xxqVFHoOynvACRAKqQ3lvqA8Qgj44V4dx3fsBOLY3wnsdlakFGJB/eEidrRb0sd8T8x2NpA6e8q/aB8R5+XywAZTtXVp0qiTUbWVgn7ImWuDMm3pfqZIMz2wqVs2lanQzHdqmlk0T7zAsYG52iTvHmDpwb2HyLmXnEezStoJqOSAACxkiAALx0AxVUeyomQ7gkzuN+W6nBmtDWittIBhiAVkTB8xz88eLweCC6My3kLExB6+eOJ53K1g2iwfqdjWqx32ZIX9nwsfhIAHLri1yNPK5aiU+uaQfFrQWa1vDGBXO8PSvVenT1AByoJib2BJWL/LYYo8z2YqBdfevAbTAJ6E9fLHfToNRVkSlUpptM0Sh2lyFOpr7utMk+E09ySTtB5+mCE9qcnm6bWcGDILqhuGFpYT7x2xhdTgrD/aVLTv8AH97ywz/RzD7b/r/Fi/CqLdC8am9madxHOcPqMqH6RTKlvFoQjxHexMgffgc412ZUlnoV6NUNNie7a/UMY++fLAoOGOwZu8bwxvPP/Fix4PwFnZgazrpCm373+LEpZY3clsHuvYKOG+y6vmF7zXTQroTS+qQUVQbj0wxW9lWaOti1IEGwLETvtY/wwZ9lKgo0O6BJCEiTaYi5xY5rOgob4V1I2vY2R3Mlr9ms1TCKaanSSQdQO5m/yw/lOD5kKF7gFdLAguYOozeDvO2CvOZi4wqGdjmfhjjWOqXtZFOGgSr8CqwFGXcL4j4XP2iJufQc8O0shXRV7uiw0gQTDEENIjxAdNxg0TMzzaQOQw+1YabhtuYG+Orjya5E7K4A/RM13i1ocvBHuiQDYidRsd/nh5aecMAMRBJugsTPRTvgpq1Itf4xhvKVLnHFPFzi7NIqoJgn2g4nmEpFHdySQHgKFZIsGhQZknecDGaq94zudyJ+9cGHbxYWQT49x5rzv8MA1Bt/NcdlKfEgpAemhoPAe0GXTJUadTQWCGQQWJMllEBDueU7kYv812HRx4qJIBmUkkftSFYLFzaOXzqOA1Zy9Ecu7X/hGLX6a4NmOPMlXnFuzf55FcqY3mOwDeKmjDvX0j3/AAlTyGtvCxHLcgHTgb7T9j8xku6ig6KSAx1K41EKCxImNmuRymcE44k5qK7w5VlYawGuosfENxibxPtNVLIVISBcqAJgzyGLQxSSdxlG2hnGS4fWeie5o6yKkqQdTDSItHKNMW5g4sOE8E4jSJfVmKbNJ0rNxbeZUjaxU8sW65pkg7wAs9Asxv6/wxJy/aAKVJRWidwDuSZuPPDSxj5IXIuoO8X4Nm6rA1VZ+7HhZ+6BAaRBtfYwPIkYF+K5RlqGmZGnQDJ2K0xqk7E2/Hrja6Xa+hoYtQsikkICTAkmApH8sRW4jw6pqLUSusyfMkTNwTO1/TDRxUuaA4X5mK5Og1YpT5jVpkqNyOZj8fTnjcvYrTqItenUkFKeXAnoauZIPnMzPpiJQ4dw+tVUKinU2olotEkCxBuekT5xg17LcG7qtmaveK/fGnZVA06WffwgknVzJ8oxSnic8lG1hHFoKsLCwsdYpRdtGYZOqUEt4IHX6xfI/hjN6GXr6IKHVvMG/P7RgnlYfDGn9ph/3d/8G398eY/HAVR1hfeMyeRFp8umOmlJKOpGadyrPDqxuKZvO0/KNvu64j5nhFYwDTLAX92f4C+L81nN5aBzgm/nefjhmq787fGIk73vgTqK2wMrKIdn6psaLESDZY/iMWC8HragRTi0SQpj4nEukYtMG/OR6YeSnDb2jcfmN8cVSrZbe5RRIzcGrmLKI66cWPDeDVrK9RFUEnfyjkMNRFwSPP8Aljpal4BnzvA+QwI17rVe5slmUvGey7AuMtmKXfatbBWWYO0i7bixI64BOIZDiVPUDTqMgvZVe8G/hxofHMlk6WZXuQe/q01LPNqggEHTtMEdNhY74oeIcSpDMUUGZ1Agp3ap4Q5Pva5BJJOmSOQ5YTizg2l9dzsWHdROVtlvYAKuZzP2hUHqh8/LzOItXN1f3vkRjW0y7kWMAb38/XEhsmw/2jgHY/6sMbtdV8vc5eFD8Ri/0+qAVkgNvbeMEXY3igSo4rk6XCgMIMEH12g4PRSe4LmRO5m/z9ccqxFyxHmJ5c7cvTCdozaSj7/0Nktsz3h/Eafih93bluCbfdGLNV7weGSPiPxxC4fmmCtDfbqc/wB9vPHObz7ftn5nDTnSS2fqKlK+4znOGuDMH7sMpQcG4P44dejU7tar1ERXaE11IL3IkL+zNpthNWQOyCojhDDFdUTfbUqz0kTiEKKk72Y0pNHdNh1M/D8/4YerZkC3l1+6J3xI4blRUiSsQSfENWnqFJmAeojfEyvkKEVAw06CiyWEEuRY9DBFv3hGNXxdOj3OZNa6gtmK3Mi0kc98N5bMeQwT5jKUW1K4soJXSDIvBMCTMkkeoFsccM4PQFMuTqQkAMRfxAGImbfrnHkPFqaba1LRkjPe3teaaep/h+WAfLVokjf/AFxr3tP4NSfJCrQ/2THVG+kkAggWGlmWfXGOU2sfXHs4CoqlFNeIJbmq9h8oKmTpktBAaJsIRiCSTa0iI88W1Lhru0IJBuCeYtfpz68jil9n3FqZyC0nVSy1ag89L6W6yZJ92DMHBBl+Lil3Y1d0EKi4BLQ8AsARsD0tvBgDHkYiU41JJdTKo07EZ8gwKgFWLjUApuRth6lwSrVfQEIMfa2Hx6/njzMdplDKqVLAMNKhDJYtEMDE7X/em4EHvLdqw785pmxJYSZWQRsSSSduZ64i5VbbDxnJ8hVeybmoEDiCWBMGwUnlzJEfMfCHX7LfWaFcncyQB4RMn3t5Bsfui79LtIadQKefhEsDFwQCNyTNiTMHHdTiGuBT8cMfCqux06mO6KWJBje+3LBUqz5DZaj5Fh2SK5JXq16tBadRCGLsBpi6p4jHjm8jkMU+cy1KqDXcjxFgqpZSslabSJuQhvtt0IPfFODVatBaTq2ksWuhBIp0ah+0s6VJBuBfTzwzwP2a5ykpUd1pZUjVUAggkmRB6/jj0VxJ0FDXNcMqcsu6TI+TyK06324VipaBvy2noRGNF7DEasxEn+zvM/acEbco+/FJwz2Z5gEd7XoReQis0gzzJXrYxa2+CbsnwX6K1enuAaWlo3WN/NtWonpMcsNQo1Y1Yuf5oTy2W4UYWFhY9gmVPaYn6PUix8PT9sftWwFgkjxTJ3JEfgD9wwVduuIdxkq1SAdPd2JI3qqNxfngWpZ2mQzEtvAgmTHlMzt6ScJPEQorvsDi29DyqsXDGPU3/AgYhVKoMgyIvO8DFl3SrJh2AH2mnVfaw2mDsd8V4Cmq0D3fegFbSTymZ288ccv1KjLSN+puGxpq4ABWSB0NjHUR+GElSbn4yDv6/wAMd1M7TcgroMyRq02kzp0SDt4ZB+Mxh2vXyq01cVkuZAZgIXnA/aDahbaMcs8SpJOz15FFBnP0ldJ3sJ+A+HxwsoQWsCf5kDnfnywhxeiFfTUDBlaIuNN4+yZJIPn5bYkcMqIXFSmtU3MJ3bR8ZEEXBt0NxGFdZ6pLbwCqcrgbxHtcKvElpGgKT0NSgh5UhEIE+EEBhptykb4qK/ZcnO0qQFUJpnWViCFYi5EWMfHFxRyb5riWa05VlqNSpsjNvo1BS+8QSoHUAMDzGCqjwqtqy5o+P3qQdjp1uAWdgYnSIdQTfw+mOuq5Zc0VrbbxOmjiJxjKnbTqQOH5eoxCnTqFgVJAYDnGwnpPodsWlTKOwKztzAA59Zn5b4m0Oz2cQ6ilLwgiTU38MSfB8Tf8sTqXZrNkqS+XQK2qwckwGABhgIE9OV5xC9VR0jyIOPO6A7i2SZWA1Fm2sb85HWOsjCTgVUkDQ0HYkbfMk6fTzwWf1MYVGepXokNNil11XJDF97nlz9I8/q6gI1Z1iZ8IVVsbTBEnYRjmk6sXq4r62/k2VdQQ4ZkKrhtKkjvawBGx01WBvtEjHeZ4MwptUYkGBC6TzZhB5zaR1GLfsvwpPoyrVq1/GXMKSLVHZrFWBuCCRFjOLYcEyMgk1XIB3JNoKnfeQTgSxCb+KK80ZRjzBLivCBpogkkU0Jh1hd9Wna41EyJ2B9MRuGcMWijANTqVatTSoZlhVQGWktcksOeDfOcOyTg6aH1hga2WTFtQJJJuoK/diVTq5cHw5WlbawsPlvjLERUVF1b+v8GagwV4nWpr7gIeQCVB2AiIQG/hBnocUfFM1VrBhSp1H1C8qfKPERBb3j6XtfGkV+KqviTK02bYXUG/mRj1u0DNGqjpjY69ibcj0OJRnh46ynfyZrQ6Gd5Ws1MU9atTYodSObLJkDSdmvJv1HLHbcWUlKYdGJ8IUNJ5mAA8yZPxOCynw6irMVoUC5ALFqasZudUke8Zv6dcO0csFJKBUkR4Aq/Dwi/pjPFYflG/kNeK2QD5J/pWUzNWQ1FqbU5uDqGhxAcSRe7ExtjLv6v1tZphSX1RpFyT5AcvM2HXbH0cimIgxtb52t6YreK9mqNcNqFRSy6ZVtJiZ223HTFcP+oQp6WshKjzLRamcezPssmaFalVzAy9Si2oAgHUrgDUG7wbEAEX3XrjQans24fTU1K2aeAZ1d4qqJI5wbT1POMD+Z9l9I02SmzK506XdQ2kKZMQRLNAueU9cQaPs1zCL9XnCG6A1EB+RPxtjoli8PJ3TXmmZSklYNU4BwalpJbvSNjrZzflCcvLbFktXh1NSUyysDuO7DE7cmMnl8sZZT9mubViS6ODMlWiZ5mUH88EXD+AZpBCPUX1NOpJi9mUfrpiNTEW+CUfQXPN7hhl+0+VGrussABfw0wJ84A8vuwh7RaRJVQJHJlZT/7gMB9TsVnGcN9JCnr3FMQfg04kt2LzTGHzjEHkae3yqficTdaf+/ov6Bdk3iftPqqYTQPWmTf17wfhis/6xc2wJFSgSbxpKkTyjvcWOU7O5unZKtIiLakIPnsThvO9ms5Vlaj5dR1UVAd9hpI/HC8Vy3l7v+AajdLtlmWgl8sP2hNUH0H1bDBV2J4m1Y1izUiB3YHdsWO7TMosC1t+eBDL9gqouaqt1iB8JKMTz3Plgv7EcD+jCredXd2taC3RF64vhJR4ys/zUN5W1C/CwsLHvClD214Ac7k62XVwhqBIZpgaaitsCDywIcA7CVE/tc3RZVZgPq2DagYO9WI35YLu2/GkymTq16gYomidIBPiqKtgSObYzTg3bmlmHISvSGpie7qs1NrkWBI0NzsDzx5WPnKP/nmQyaQa5js7SHv5oxeyqOvxO+OH4TkYINWo2+yjnzskzf78NqCbwPKBIw4tMsIAt/dHL4Y+eePjfuU16f2PmfU6ocM4eh1CnUJ6kt+Yw8oyAP8A4UEj9pA3/ETiM2SJ3/Ec/j5csd08jBPL09P4YeP6hXvokvJfyC7LKlxykn9nQC+gC/gMdN2ob9gD1J/IYq2pSbH8b/rp5You0nHFylIsw8R9wGfFBHTa5/XN1jsVN5Yy18LfwB6asuc1XSoS/dU9RBUsoizGSN+bEna5vfHve1ISJOj3Lk6SARY+lumM87Kdq6mazrprYL3ZPuBlsVERFh4vesSbDcY0TKZJwp7zSCCbrcMBEESZ8o9cLXhiIytOTvptL+gxk5DhzNRt2b7/AOGOe7J57dThynlNVwJB25fcR5YdOT8vn/P0xx8FvWV39Wx7ENsueqxE7/r9DHTUv3gB+vhiUcpbl53jp0OPPoUAb25xONwYL5QWIfcIAfERfkJ/CMcJRJ/a+AxY92u0cvj+HnjokdJjy3P8MNkg9WkCxCXKdSfkBy+/4YcXLKP1yx33vqY8vygY7neBGDmgtrGsMd2Bym3l93yxyoXkAfw/DD7N1F5HnFt/S044LiOflz8r4zml0BYZUkSJA+G2HqTm8xO/un8xbHaJN/x2NuYwjQ6fr7sCNRx2BY71ACFA35W+/r5zhk5gjlA8j+OO+6HNfv8ALHJoxfl0OHnXk0axwtbpqPXe3oZ3x79Jv5el/wAcdfR5tffmfljxMof9OeIupPZIax0uYmwmfnEfHD4rKJMGfKeXnhg0pEfmf1+t8c9z8f8ASTPnikatRcjWQ99MWf0cevmKYHMTtyE+pPPphhaExuCRBB3E/GPPGPe2WrUXMpTJmn3asB0MtO/WB+hjpwlOpiKmRtLyM9EbOuYUGwLc9wY+/Hq8VBNgdrgfjO2Ms9imdqVVzFJiSqaHWTOktqBA8jpFsakMobEmBta36+ONXp1qNR00726IK11OKeaqAvq0kWKESDHMERB62/ni24PXDa4AEaPxPUbYrTw797fFnwfLhNYBH2Z67nHTgOK8RG+2v2ZpLQuMLCwsfUkQK9sLRwjNWmRTHzrIP44+Xhkj1GPrH2h8HfNZCtRpgFn7uAxgeGqrb+gxitD2a5mnJqZei6jfVVZd52KsB88c9XEwpO0mazewFcLztfLsGo13pn90kfAjYj1wb5D2p5pSO801gOTKqzaJlADOxN9xyxLpdhUJXXl1pHnqzIIO20N/HF3l+wWQ7su7UVAB1FapflyipuPQz0xw1cTRn8Ub+hssivX2gZyrGihl0EbsZ/Fx05jHi9p+IO2nVTpm/vKqjzve3nhjhX9GMZ0hEUwXrlRqG/hprqYnb85th7PVuEzvVI28FNI+GoA45ZUYRdlT9r/uDXmwjyFfiT01JGWI5sh1EjqPHp8th+VV2uoVagSnUovVJJCAlVUECSWCsTAF552E88U9LP5Sis0q+cW8gBKX4hr74qM/xiizlj9JqteNbKo+Sz+IxOGGk55kvaxm9CXw7htbL5mnSQulTumMU3UXZxJv4QvhFj0PTBTlUzW9bMRH7WZppPOPDTnmOeM2o8RZapqqguCNLSRFue8+eL7K9paI0mtw8OYEsXIkgbxpi+Omthpya0v9/uKmEtYUVJetmA8e6Bm9flICqDPnjz+uFCkba2P71WqbDzYEk/DFdR7Y8PUE/wBHrPTwsN95It8sO0+3WTa30QL5yB5iIXrjleGnfWEmvqg3fJlm3tHoEAOrT5Sw+ZCnDo9pdBSNCuw5ju4n4mp/DFZS7WZJYVqFRh1V9QHoGAtv53xb0uI8OjVq0HoVmIH7qnC9nit6cvUN5PmiBmPakTZKCx1Yk7eQ/PHFDt1mq5inSUkAkQlrDzHPbDOcNFp05uoymPDTpWB/vAfq/liPkcwKcjRV251VQ/Jpgn4c8W7PTt8Prf8AoW8upY/0pxB9PhqAmx0lFj1Hdbfzx7/SPEU5X6M9NiB0iV/DDNDiVENLBlm8akc/q0X+WOG7UogZVeppPI0aZG/ra344mqDeigvQa3iW2X4tnWuxRJ2vTDGOss1jH88XWXqZkr/a0gSbeDWY+Y6YzfMccBkAmDz7qmpPqRPlyOIFbilWTpqMo8iLfIDDdglLZJeQc0Ua9QbMkGa6Rfamo/G/+hx0mZKf2ldW1WAbQOfQAYxKpmajbu59WOGHp7zvii/TZPeXsbiLob5l66DxGvTIn9pR8RfCr9oMsvvZigpH745eh/U4wMUZvE/r+eOe784/Xlikf01R+b2C6nRG3v2ryKnSc1SPpePjEfjyxEr9usmP/uaZjYfWdP7npjGmUDnPz/iBjjvLfljf4ql1Yuds1HN+0yks6CjjpoqD8hikr+1qsD4KVECeesyPPx4BGby+7FnkuyubqgFKLERIMgT6ScXjgKEFqr/UF2X7+1jN8u6UeSfmTjvPU6HFaLVKlcHNU10hUUIBclZkEvMxqEXtHUSzmQqUW0uADGwKt+BMH1jEFZo5tdBmChnadSqSPS5Hwx3YajQpyzqKA8zVrl32WpZvKFK1B9HfSjCNhNpkHp/Dni9ynbvPd6UapUZgSNKLT3G+6HpiZlcz4b+uBinUOZqGpTSFZufIjck7DrvF8PiqNFLNZXDGUghz3bbNVgdIrg9TeP8AKoHlgy9j3FK1Y5vvqjOV7iA3KTUm20mBMdMC/DOxtKqA/f0abg+65psGjnpNWSCfPB97POCrl2zOmpl3L91IoWiC8Ew7C8mIjY44qE6ee0V7FHdh1hYWFj0BQS9qHE6mX4bmKtFyjr3UMNxNZAfuJGMFHtEz5EfSqseR8vTG4e2ETwnNAf8A4f8A5CY+fcnkagaJA2jc7gRt6456qhe8khW2iVme1+bqCHzFQiw3HI2vE4rhmWnVqv15/ngjy/YfN1gGREg/vL/Fvu8vji+4T7KKlT3yRIuUdCBcfu7b/LHK8TQp9PIFmwB70sZJJ9T+eFrxqNP2QKp8TBrzDEgRyFhv1k8/jh4ey+jMs9JRzgk7A8id/PE/8hQvZGyvoZYr8xhx6rHck/HGh/1K4fqhs4qgWtAvaN7XviOnAOF03h8yX3utxbz2j4fLD9tg1dRb8jWYCKSJwixbdj88aO2a4GBLKzEWAh5sALwQDb8MR6XHuDBifolS/OP4d5At0xu1N7U5egbeJnxTHQGNBfjPBf8AcVI22PSJjV5zho9pOEbjJEkfI/8Au3xu1S/5yNlXUBgs/wA8dfHB23arhayPoDQwFzB28i+HV7Y8PX3MuFtv3FPrv1mMF4iX/Nmyx6gRlsozkBQWJ5D9Ri+odgswd1Asd/L9fjiXX7ar/sndPLSoEHzj+GIeY7QV9hmFccp3G3UfDA4lWWyS+o3cRHzPBalP3wFiw8Y3/R9N8cUqjhSvhAi5gNY+ePTxSqYLMvxVT90H8MNV+KVXsXG8wABfrYYtHM/isI3HkcpRBbymNsXlDstTZZ75pAkgU9vixAwPkkmDv6T+GFSaoDKlrcxMjDTUn8LsZSS3Re53sbUABpozT53+5RPWxOIdLsbmmn6ipYSLCDcefQk2nb5e8KWq1UazU07kkkmCb7zExjQaecy1GmNKgtFwxK/d9+OSdepS7uj9SiyvUz5OwWcIBFEnVyBEjfccv5jEqh7MM2zRoVLTLsB0kWBMjbli4re0esrlRTphYgSSNucdT09B1wzW9qVcA2Xy0seXKDe+8+nnOVTFNbI3cKut7Mc6AYRTY7ML25D7sBWVzemdYFibsD8iBzGD/Ne06swsAL7ST+WAPjrPmKr1PAuq5AtJ5nzJ3JNzvjooOq7qslbwFeXkSPpyaSwFL/J5eZI6+fyw/k+2j5YRSbUGE926gqpI+yAwYXnc3F4xQ/QmFgAf15jDP0N94x3wcYaxFaT3CCp2gzOdcj6sFVZyVprOlBJ3libbTfELOZ1MznBURdCnR4emmmoP3g484Q9XLVErLokctQ2IggwSRY/DFhmuBrUqmpZUZdUSqBTbnt57c8dKjmXjcTRPTYJeDpSquKVWoFQq2sg3A0kWi8yRA64puzfDymaPD6wTRXYaKjKwvfSUuPfgCDzAHXEfhirRJ7rTLD3taE25Q9xPUDD/AB/vmKGqZKXRu8Qkc+QUgbH78ceJpTlJ6q3g9n1HjJGjZX2R5VSCz1SRcqQt/wDCaZm/wwa9l+DJl1qaDOopMqgNiYnQqzbqNsYnT9oucBU6zI6wenKNvLGgeyTtJWzX0vvnDaO402AjU1SdgOg+WPPpUaqqJzd7FMy2RqGFhYWPSAUHa7Id/l61Ivo1Cn4tIaPrJ2PpGM3PswAeWzT3ghSg38wG2ibee9jjSuPZ5KaVmqNpRVpyZjdyN+h2wBZ/2g5WmrMheo/JVUkTuADAA3688eH+oSrKqlT6BSXMfy/AVysMuZooSIU1EJ8JEHdzyk87gbb4Zr9rRT1TxCkSoG2XJBOx53GwkH8zVP7SaMAHK1ATuGAhST6ybTGKDOcfyjkE028U/ZMescz6Y5IUajffi/YzfQl8U9pdf7GZDi9jl1UevvG2/wAvmOV+3OadSO9IBP2VVfvAmL7bYZq8aoyAlHw7XM8uhkA+mI7cQomR9Hi5jxH+Mzj1KdGK1yfYm/qeVOL1XmXYjmNvuFsR3q89/jiVS4ZVqLNOi8EwDe5t4QYg7i18WWc7AZymTFB2UGJVS3KbgSZEXiw6nHTmhHS6QLFEGnDtNyJjYiNvSfjbfFtQ7CZ1iP8Au9QAiZYaY9dRF+cYkUfZ5nmOnuDN+a8vjGM69KLs5L1NZg/BOPY6/jgvT2U5wkzoUD7RNi3QAeKOcxy9MdU/ZbmpKs9MQdwSfla+/LE5YqjHeRsrA5Ew/Tos2yk9YG2DY+zJ0Qsa0mbaQYiYkmbAT5fHFNX7K1QSBJI5WJN7bMYEXk/fvgRxVKfwyM4tFO2XKtDAg88dU1JNtyfXEl8tochvF8Y2J5z5H54t63Fh3WlUy9OQBKmWOnYE3I9OcYdzYtiuo1aiRC7XIKyPvF9zbEqpxerUsVpSbk6EBPqYxBzFZ2Gotqg6bbWuNgMOcK4M9dgFBjyBn4TbAaSWaQD181UUg6gLfZaJ5R4TMRiG9cs02BEbGI9BvjQ8jwjKUSod9Zkr4woWQYk6lEHbn88T6OfyWpmVcuQsgsdEqSImDBgbc/KTvzdq5RjcooGa0FqxKl4N7TflyviPV1TLap+e38saPmuNqRKVEaDcDYzN9okbHYXjngTzPAKtd51DnAJjbe5t6DDwrt6yVgW6A8ahO822/U46sFMxM8jcfwj54m57gL07kifKRv5kfq/TFc2TYG4855f6Y6YzUtmLc91pyHrfn126Y878aiAFANidJMefXDNNiDYX/Dzt+r46VyL779Onn8cMBsT1CZJj7h93LDL73nHZoM0Msmd7dOnPDv8ARlY/7NzPODjNxQUMq46T8cPAgE29CJBPzO2LKj2OzfKkdpJJiBzn8T64jVuzmYRlVqbAnbz9DtOFVWm3ZSXqNZkQRJ8vOfxx5v6+X63xIqcGrLvSYbxP4T5c8RampYJUg+mGzp7MzTPHp9ZJicah7DX8Oej/AMv/AMVXABks3WUwtNWYzMqZvy5WI5euNR9mfEnqUs1roLR0ihcCNcvUkm3lgQqNztb3NE1XCx4pthY6ShRcVyIqmqlSk706gQeEge4xbckc4wP1PZllHA+ozCxNxUA33549wsI4Rbu0Y7p+yrJ28Fe2xNXad9sOv7KMkxlkqsRtNQmPQbefxPXCwsbhx6GJGX9l+QTT9TJU2LQT6bbeWE/sxyZYsFZZ3CkKDO4gLtbCwsbhx6GPafs1yysGRswhBkBKpAEmbDbF1S4EoJOuoZtBblz5frlhYWElh6Ut4oy02HX4ShmZM+f3+uI/9XaeotqqSejkbbbYWFhOyUN8i9DHKdmkBYipWGrcd40egHIYazPY+jU95qx/9VvT8LY8wsP2el/qjEQ+zjJm7Cqx5FqrmPmccr7MsiNqZmInUZPqeeFhYPBp9EawqXs1ya/Zc3m7TeI5jby2w+ewWVmdBjYCbAekRfn1wsLG4NPoY8T2e5MR9WbGY1GJ9MeVuwGWb/eLP7LR98ThYWNwafRAsiHX9lmUcaWfMMOhrHEc+xzIdK3/AO0/lhYWHUUtkayHMt7I8jTYMvfAgz/aH8IwQ5fs3RQQq2F+X5fHCwsLKlCfxK4Voe1OzdBgA1MMByN/nO/xxyezGXk/Vi8WgbDlttYYWFheBS/1RiJmOwuUexpwDuFgA/CMVb+yLh5M924ncCoQD8sLCw0aUI7IFiXlfZnkKYgUZ9STi4p8AoKLUxtG3LCwsK6FN7xQVpsejgVL9nDZ7N0CINOfUz5fhbCwsJ2WivkXoG7Gv6r0B9g/P9W8sRM/2Jy1UQ9JmgQPELemPMLBWGpLaKNdkEez3KKQRl6s+Ti46GTticvDlp06iUqFRS+mSdJ9022M4WFiipQTulqAv6bGBbkMe4WFih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22540" name="Picture 10" descr="http://faloutchau.com.br/wp-content/uploads/2012/04/parque-municip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3284538"/>
            <a:ext cx="352901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1" name="AutoShape 12" descr="data:image/jpeg;base64,/9j/4AAQSkZJRgABAQAAAQABAAD/2wCEAAkGBxQTEhUUExQWFRUXGBcaGBgYGRscGhYgHBwYFx0XHBgcHCgiGB4mHxwaITEhJikrLi4uHR8zODMsNygtLisBCgoKDg0OGhAQGywkHyQsLCwsLCwsLCwsLCwsLCwsLCwsLCwsLCwsLCwsLCwsLCwsLCwsLCwsLCwsLCwsLCwsLP/AABEIAKcBLgMBIgACEQEDEQH/xAAbAAABBQEBAAAAAAAAAAAAAAAFAAIDBAYBB//EAD4QAAIBAwMCBAUBBgUEAQUBAAECEQADIQQSMQVBEyJRYQYycYGRQhShscHR8BUjM1LhFmKS8aJDU4LS4gf/xAAZAQEBAQEBAQAAAAAAAAAAAAABAAIDBAX/xAAlEQACAgICAgIDAAMAAAAAAAAAAQIRAyESMRNBBFEiYXEyUoH/2gAMAwEAAhEDEQA/APVC9cNw1IzT2phA9a6cg4jPEPpXDdPpUP7bZ3bPFXd6BhP05p1+/bQS7hR6kxTyKh3jH0peMfSh93remEf5s/QMY9yYiqWq+JbCztD3D7LA/LRSmFB/xT6fvpHUD/af3VgdX8TX3HkCW++PMT3gk4H4n6UrfxNf7i2w74PH2NaojeNqB2Bpo1QrM6X4ptH/AFEZT/2ncP5EVN/1JptwG5oMy0GF+vf8CgqNL+1JH/umPrUoOepafteTP/cP4Vy7r7C83l+x3fwmjRbCv7cKlHUVjgUEGtsnIur98fxFVdb1iygkOXPZV/rwKdMtoPNr19qj/wARH2rHn4iaT5Fj6mfz3pt/rtwkBVVcxmT/ADptFUjaN1T3/dNRt1IegP2isQvWL3PkPtt/pTW+ILoWdtufo3/7VLiTUjcJ1BR+n99dbqaf7awtrrF8ifKf/wAcd/f+5rv+N3onw7fMd/ufmq/EqkbpOpJ2UVK/VlI4isTY62D89uPdTuH4xH76bd67bH6HP2A/nRUWNyRsB1ICY/hUo6ovpWJHW0/2P+76+tVbvxAJIFox7vHtxBppMraPQLmutsPf+81Ue9b9awz/ABBH/wBH/wCf/wDNWNH1m04G+UJ9eD9+33iikitmrW+Jw0VHdv8AvQVNQh4IP3+00wa+2WjdJ5xx+abKwpcuH1FQtc95qBby/wC4f3/6pxuDjcKeYUPN7/3XGvH/AHGmbh6j802RMSP7E/wp5oKJrV9hw5FXLWqujKtJ/v1oYbijlhjn2qG71JEjcWG4bhg5B4NDditBXxHJM9/xUiXyuZigL9bterH6A4/NTWuqWj+sj6g/0qGw42vY96jOrPrQv/E7I/X+4/0rv+JWf9x/8W/pVorH6jR3FwWYx2lu31x++qp0LswG1hPHqe2fSoL/AMZXF27dsIAYLc8CD6xAMTTrPxVZCTcYozTBUs07gI3ZET2+p7E141kOzRJb6aZ2qjT3wcdvT1po6XcYg+G0HjBM1XvfFcC34btcYr51JAXIiSI8/PaOJj1lf4qFtSRbJLqRCOVVJjHyGDgny+tPkCiw3SLhztAHruH8qZc6Q5XygfWRP47VS0nxc2zabe4lvJuuvI7Rgjd9ceven2/igCFuIR6hbgIHy5Wc7pB7kR75p8kipMKWfh8bRNwbj2IMfSRInnFV9boFsglnA5jjn0+af3VDbvuG3IEJIE+JqbMjM8qQT257gH1qG30ws7Oz2ldjgC8rKvt805P99qPKx4o7b0trAa9b3TkBhjnH/qurobbEA3EUc4M++Y+URJzzHsaIWukW1bxTft3nkDaCwDyNoyrzPJHr7U2UMtvKFo+RCRJYoPLuKsCRtJaZjETNDzMVjRDqOmqVQ4VSAQxIEAxz6c/x9DSsok+GTnIko0HE7ZYATj3qTRO+VFy0imAo8FgpBO2CFU5Jx9RHNRfsY8QZQgMXlbdzaZ3NkhN7GN3MjDY9LyFx2WdX0UKCZIIAJ2j14wY7Zjnn0rh6NvUeG3Al2IECSAMTIOG5H8KhZHs3S1kEqxO6ReeSRtmGt4gGOMyvsDW6c+pVx4sXLcwwVGUkHcMHwxyd34o8jRcUy3b6Adsu4mQANwGYkCCMmM4q0uwKNzoTwvkLmD9BAP27Gg91Lu53YKQo3S+/dCKcHCjsDPbGDQ2z1tFJ2B14IYwSGHcqu3y5xHHOanksuPE066xCu5AEYFRO3aB3Ik44MT61Xt9RsOx80kliNwBO3O0T3JI4ieDWZ0/WCMnawYFSFWCno0spz6c/SpbfxKAIKgyRgKvYkzlDzPb6cU2Fo1OptaeFC+YuSIQtI4MkEY9P6CaqW9PaLQQXyJ833EKOZwO38KD2eoLe3TcTeQCUVCrSoOV2p80ASAeMY4qg1+2hYwQSZ2suwiIKrt3zg54jH5FP1Y17Nhc0tqTE4nsYJHY5gCRkf8063pbZOQCsDjHPfmJHvjg+1YrWdV8TPi3A3AAMcHkngA5OP3dqVzVPtiLjAGZkgExOcxPeeab/AGFm6udJtMhYO0yRtgEnAMg+xn8E0xujWSBLFTtU5I7zzjy+sHiO9YN9SycE+pgzngAx2qTT9RubiyyGIIyWWI/7hyPY1c2Gj0Gz0fTgE5bEg+ID2MrIBA4OT61B1DS2Su5Se+B8uF9hty2AZz9axNnql4E7maRwQTmecTzzz71TbrDm5JYbu8jv2Aj+lSbbK0egWNAocrzwy+aVJjdBWfSOTwe+ajPTlIKswV1Enc4gcH5vfiTjGeRWN/6ivQqh8encegn1wMzM1aTr90MGYBomBnA7iAcdhj2qtjaNLpOircWVuiZMcRgMSC04wOcRxmmjQ2gwVrkNHmXcpbgxAxExxnke9Zu/1d7qgSUHcKzDdkn9TH8YoY98qeGH1M/j0/nWlJv2ZbRrH/13FpzdtgKVCqzFjPAUSTiSJHHerC3xtAIc7l8RYUbhzKbQT2JMkj91Yq11R1aVY4OO+OBz/OnP1K63lLtntuj1PH3P5pbYJo3l02Bbf/IZQSrAt5QgyIyckmpL1+3dFseVvCtopIeAAJlsiCBI4ke9edeM0zLYxMn+uP608MexYT9ffnOay/6Kkvo3tgaeJbbtPBBBLZiVJY7gYOIHB5nF/R3rLAytsp53gfMu5hMmRBjAGYk5PFeZq7jDE5+uewkccHFWAxwZnv8A+6G39imvo22p0tm0qlgNz7iBvBCqIiR5SSZjHBodqL9qAZ2iTG0mT9iJI94j91Zq1ZEzk5yJ9uKbdaYgbYGZ7+/FaTf2Wgxpui2zakJuYnCbkCjI8xO4Ge8e3arlr4dENKiTtkq6KIyP9wMHHNVum9JtOiElsEQfKd0FDORiSn7zTbvR0TxFILKbDICoXM3lfbBOGiOcYOa8kXCT4qR0qlbQQPw8BukKIIIAdSTPKncYXPoasaXpNgSrC4AJ/Vb+p4bGO+e30oD1m1p28ZNjzfFj/YP9MQIyTySJim9W0mm8e6GRv8zwXbzYlrUsQDJ5ZuwAgela8e6Lkvo0r9F0rAncQTGCbWMCMhxyZz3qpf8AhiwW3DVFe0bkj/xBPv8Aiho6lplYxaYorSS5WSzBYaAB6kgd8TFFtF1rSR/oQCVhpysmXPH6sDj+lNyQ/gyp/wBOww8PVWWnsSZnmDtmftzUGu0Z09wI9yWIDCA8DgyxIAHB9/NW10F2yoR1KKrt5W3HzeeMYxiB9qy3x7p2fVuDu27FJ2iSoUKdwJMGDMg+9HkbdFKKS0LTPbQydQAqFTuO+G2uxEQskwYyB2qxoOo2cL+1ARt+YXRgXDcH6PX6ZrJaLQXQN1ywTuiNyssGDxIj/wBUTXRXzbJFkjEAlNo5nng/TPeht3TBNmsS4uSNWm2VMnxMeZnmdn+4k/WrK7Ig6m3t2wD5p4ZAIMYhnz6/efLv2K87ObjsHBG0RCn92Pt7VZsaN8gXW3dts+0d5PFEqXsOZ6c920SZ1I+gmQTunE8ZH4FQubZP+ozAluAfqO/YkntzWFude1CqbYusfQb2U59THH39sV3pl+7clbrssAAMbjQADAMljAz96vQqVujcs1gjwyLtwXMEC2cgxgEN7ic96pXukaFV23Ea2ywdzkWzBmFiTP2E4FZvcFaZkgyIZiH7YnnH8qqdR1RLMGSYAgmGEn0EQaItmnVbDl7T9OLFUW847kOB+Dtk/u5of1FltMo0Vpg4hgTd3bhIjb5gFPrOaCWXJLHMDk8SDySpM/aui45mEKkx5lnzD2+vvWm2c+SLtzqV5yrsDbNv0UDYeIgDAEcfWrFzV3rpa54m5hMsO307Af0oXrdGoO+YmIPeRM/X/irD6DYqMH/UBkzIIJjI7wKORJHQ0t4knxCcuvPETjK8cH1qv1PVOo23AcMHBksGiV798/xFEdZ0tgu8LiTwMjByBE/aoLGmv7ZFuceVWUMoJ5IzKz2I70qYuLWhgsb9vggqoVVIHO4D5vuR++orunjG8eIreo7xndxiIPvWk6R0HyFmc78juVIPIMgEc+uPeodf8H3Hgh/KCSQYzOY3cn6R+KPIm+zXhlV0AdJb80sYbZkNwYBMj8f8+ta0T5iDkFf0zJzknHG3getajpfw/etFjcUXQBhWJAMiI3nCn6TUPXeuJvNlLNryquRtYK0ztEYMLIP19qVJ3pWYcK7Agsg2txZWbMqRtxJXBkzx94qtgr5VAIB7z78DJmtCU07eG10JZEAbgrEvnzQMjv7Z4Paqet6rpEuFDdv21U7V2OZiMtsKmB6Z9K2nYOKA9yztaGQgg8gmOf8Abwanv3EG2J8wGADiQG71La6mrG41hmKysm4EY5C8iMD15rlzqIRGL7CJ2oVSNpBBJUjBxj1z6VrsKRB+1qW2kw2JkDM8djPHFOF9SQPLicxn/wCPFVdXcRwr22Xcv6QOZxgz2HbMxStWwwMXFQtELtjPpyYMUWFFpLoJADBYPPY/Q9jx++mjXPbME7mbPzEDH5/FXk+GybCuWRYzknzDOPlmZiKoN8P3wheARiNjhhn2MEcj39qOX2NMqa3q11sYnvuAMDmcn2NFum6Z77pbEKGwzYG3Elsg49QPah17pFxGAaFLTyVDEryckAA8AzBjE1b1uj1FkW5kIw77CJ+aPKxGRJzHeabXoa+y9d6HdtxvNoiAykuoDGYwWK+1A9Tq3t4bykSPKdyjvhpgg+xrl3QsyltxZYibhyq7RABPIBMdu9XdB0/szNbJAMQeOBAA49xVzoGrCultXXJ2+IqmQEGYXkR3x9+IxFG9E6BCboG4ZJcXNjkNOMGRgYPMntVnoXQb1m7JS96hkKhTyCCWZsHjESD27F+ka7xC1m5pFYWitscw5APm3ECUgA7gIyMZiuKS79nRWuzOj9nNsEaRHV9o3Ekk8CFkyMcHHA9qGavrYtFiNFIiAbjMTn1Pbt37feinXdLctDyX/EV2O214iqB5hAyYIg8Y/nQTV9Me1BP+W7AMV3MF7yu6CGER3xia3HJXYMAWHW5uDLsgnj/tx3HHuTV3Qh9zbsqMSCPsecf81Lf6Z5jdksH3SiBRsJk/L7mRn+NBr+r2CALmSIJAyT2MGJJ/jWk3LowtGy0/UV2G21woRBnBI9IBjdPt7/a9c64iqVRjBO9muZJJ/T5YIGRHOexkVi9z3GkgptMbSO4k5JwuT35zE10dQg/NBzABB5x/GI9a5uL9Dzs0mn176hQRdIW24bmQDJWI78n8D0q/q2uuv+Zc3wN0BfljsCCMiGme3pisx0/qrW2BRTHDRtGOwIPrxVzV68XLhDp4cKFUITtg8TBO4+5PpWHyQqSoOv0y2FJ8VWmfKPK0wJVQTkzHB9KDai9bW4VG4NjxEJkDygcrzPcjgmKlGhuIoZXAJHkhiQT9GAM4nmMVB05gCTdAUMCGciV9cntxWFLuhlL9URarQrduAyAQRtB4MwI7yv8AzRa9pRsKLetmBhQXge4EZP3qhfbTgBWvgFSCCqkwCQJ+hGPTNOe/pVBCvdmBOwAemR6Gc4ranIY1+jqtbtrt/aFL8jcCfmMEQDMEYnn61R1XS7t9AFIDCWlWAOBiJGBJ9e1HNYNPdZm8C5cubACfMW4XbxAGPahup018/wCjpXVowTHHodx+1agpPZTaXbQE6VqLkQhmRuIdsEKswSw4gd+1Pt33VAFXjcMODHc7SDwOM8iPQkz6Dpuq3QunAMEneiR74kU7U6LUpt321BJMAW2k5mfK0Adu2K7PF+jhyX2GendPS7t8QqqAZDETujEAn/g+9UusXirhEO3bnyoMbvQnkiOBH5qiCy3ip8jQCFZmG2QM7ciZ7VGH2Mtv5jgu87iT5Zn0PfPP3rmo067N+TRpbGuAtm211ZCg72LAtPPnWdsR3MmjKdZ03h3V8Q3LiifKAUYgwAJ82QxMTwoNedLet7ybcRPBwMAEkED1+v3mlodUrRAPlwQY5+oOBj+tTil6FZG/Zt9P8SctcFstBELuGYwMmI7H+dQ9U+NUF3wbVrcY5aZ5nCgSeJwTis1pr5JHiOCRO0QASCFjAHcHnPfNQdU6NqNR4XgoWid0CYDEAHiCOeO/0pik3VGpSlWmSdc+IGuXJg2iFjem4K45BifKZPqZnMU3TaYXYMb39yAW7csRHrgkY+5Zqvhm6LC+OBZJafMyYMRGzdLYnIo18LdAW4wF17ZUDAVwCTkM4khWMRjMTWmkkYVt7Btvpl2yW3W96nc27fbkgZICgycSOAKjazaB2XFVwBB2qdzFgIyCOBif00V+Ium6SxhNTcV5ESyPuG4ggIIieMcfah+h0gvXz4G7zqxHibfEJglgCuOJPb3ziivZPTog0/R7W5kQ+CxEQ24g55VgGkhe0dzmai1XRbT/AOWLwi389yMZ9FJB/h94pa3QahMGFcKDDtJz5YGOCB/D3qiBcUMx2oqMA6hgeDGQZk8e2fWtbXbK19Ei9LVDCksibtz7IE/LMgmARwSe9MudPhC42swbyFXHcjBDd4DGi3R9NKkoysW3sdx2jIhBP+0Ewf7hvw/0a4D5f2dzPD+EVb0EXSCMzkfmsqTdklYQ+HNVai4dV5du1VRSbhctiIBAkH14MVP8R6+x4a2re8XA/wCiElD28rFW7GY7c1zqHw06p+0XFVbrOReRdrWxMkbYkYIjkjifWql+wlyw9zTo4ZWQM7LCKpgYIJkzA+k4pq/RtOlTIdJ1e3MXLZuCGySdwJBj1mIB9496iHWDeI33U9IuTn1jIj8dqranou9V3hrZAJ/ywHie2xWBXAmSP5UV0XwMbjM1y4UELAZAJPE+Zonjv3PpQoIE5Mh6np2tWlY3E88L4akknvvkHC8DkRmp26gbyAMbjRBIBZT3glkie+DRrWfAy7LaPqCoOVwD83BxcmDEyfWgvXfhS7YIFoC8jEmFtt5CO0S2IPPtWeKdK6ZpqXaD9j4muXQUcW1JDLuKxtx82BIAwcSauWrevQsgYm2wBtsm9YUSR5iqzAjGQKtar40Fm6y7Lw2kht07WA42CNq+xmDQ3rfxKrAbBcCknezEDYSWPyDnM57HFY8aimHK+wV+2sQyXEdY2rN0wWIOPMCZ52896u33Xfa8XUBlUEKNqOAAsbQwg8mcj8DiSx1EvctI48S2IG0KM7sEPnPynJH4oN13TWblw3LDBrWQADAWWJ27c8Eng5xWIxVWtG7jT+wm6O6LhHHiCDbUKdoxtaEEc8z3MzRZtVodPZBe2JVdwJvbnYjA2gtiC0wsxWW0urtKBMsFVw6g/O0LtCsMiWInGAp9Yqta6fvR7iruQGUIO/dLESpjLY/h610T4rZi76Ier/E9vUFkWzBc/OoG9oIYAgwsSPY0M6V05SAbqNMgeaDP0IOFH9KL6yyy2cWjJUbZUbjwNxYxAmO/r6VMU2o2BvABIXPtEgetZeTVI5yi72M0gG+bRG4EANjPA7/zq9rLzFWZ8MrAkxgEY4HHM/Sah0toXWtRK4JIAmY4gDHaBj1qtr/i1wx22VBUx/mEsZGBIECQI/FcknKRJpLbC2t6taWyhuk7gCVCruLYBGYAEZj6nigYU6pi1pVVSYS2XlizR6mY7k8D2on8K/Dh1UX7ssrMxjccROM8DsB6Ctl0f4dt2W3KonNezD8X2csma9Izmg+AjtHjXgIztQd/Qk0T6P8ABtm2G3lrhJweIH2rSnTGSfWktojtXrWKKOPJmft/CdtWYhmgqAATwfWavdL6a1oQbrOM4Oe/qc0UArtbUEuitlO5azPtVPU2JI7+k5j91EbzVWOqAwTitmTyX4u1jLqhcjJHkOwpCqxAGeSJyfpxxVbRXbd0+ZT5iZAmGmZ9Y70Z+MtCq3GO0taY7twUABmJJG5RIHHPrWe0d1VfG0IM8sQfYxJrxTi1t9neLRd0OkNljyUIbywSTkdvWB6cA1T6LqXe6xY4BPtJyAkfitC+qtsGfesbcGCskEGIkgDk/XmhnhW2YshzAkxAPbHcZI/4rkpWnZ0/g3rmqdHUZckAkD5VwIKjjMHPoaI9I6rqSqqSQTlUlRuMEQc7hPv6ChN5brK4LIwA27hnAJgMf09o55PpS0dm4FViTBweAUiAAs/NHcjmY96dVse2HX6Xdvo5e5a3kbVR2IIk8H/LgNkZHc/kfoUuac7RcPklGGCNwZllTwRuxVq9+0ndstFg0ADbuYbXAJ2wSBtI7d6LdIt3PFDX9LeNteQEPnw0wQD3jmf50SuS2jairMn1H4duu7OqlEaWtsWLbv1BRknOaoafU6i0CpubAQVy7DBJBHlH1BmTj8+r6zpSeS9a096y4O5YRGJJI2xuYegkcmPzmupaC8/jb9MXuMd4hrVs5mS43BpM8AR2rrFsJQSMgLl1PO0sPl3AjBPBDET6dsTRotI3LcR1MFmYKpBGcttG7gZg0Z6Z0Rnsi3fsqim8hncCUTY4YDaxYZC4meOc1d/6dsi2yC+ERyuFfkHYSp8kwRukHnb23YHHkZ6MvptqXS9tCNw3KRG0E7WLR3AbO08zGBR/p/xQZZVuobwO4XyNrLiNotlSGwOS3fjFZRdDdS7Eq6hiAoyBB4aeRBHvWj+G/h3T35uXE8NSxJXdAgtEJkHv6NhcD1HBpGlfo2eruuNJbuozPcLoZUhSxPib4JkcFhE4oF1rqz3gyjTKoKypP+bMMBguPKIDdgc0d11gLo/DtnaEKKCYLQu5o5jIETgnPFef9W+HdQj+KiggRGxCfzEgH1yanF1o0pterNBo+sMLwZ7ZJdVUwkbtgMjIg7ZjaB/Kn6v4lfcNt3akjaDbAIIEiCo4niOMelZteu6q3CsSQsgLJEgjIiZGAMTQ+9qFuAC5adYmSjEAg4B+XkfyGayvx7TLybto3f8Aj9626Wg10M43EBVMyWMgE7owQB2EVS1nxTfmGe5AJ+ewpIPpB4oW+ma9dS4hKm3tC8YAnzsTiMmTxjihXXNPcuXQZ8SUElIYAjt5Rjn3+tFwa/Fj5JNdItavqhvErcdyrSsM5BX9O4lmAJnE5EESBGSWj0KWxC+IZUzyYPmxLH5yYJjGREZqiNIHJ8e3bGzClfmIPeeR9DxU2kvgliryBg7IaDA9ANpgAZ/qK82SbfRi6F0O0pxcLggZnCAnlQpEwO4JmY967e0QsBfBPkuRgkypBDEgExE5H1HYVZ60Rs8QA+IoBIEy4xkEDJGMwRA7VFYum4oVSU3diIyATmQYwYmuKnJ/l6BW3RBdVktgKquWHmJIgAxnbGQIGQMc4zV3UXGFgOqAGQO+AZIPosk/vqXU9PDA20LJcAlSDgnus8EDODTrKAKdOUdHYAOTPAIYMGxJwM0+S1o6xUto7pWfau8ttPAIwDBE+kx/E1B0b4fKjzsxEsQFBLDMwCB6k8/irGt1mmsATckjO3kjEY9Ae4rP6z43uP5bClZ/UTk/YVY4Td8emFwh/kTfFHTbtl9qupDYVVMNHJn15zHtV3ofwcXVTcmCePYev76pfBQd9YHuqWEMJOcn39q9Oe5EACB9K+p8fDq5HiyT3ol6XohZtIigAD+dWvFI9PzQ9nJ5JrgX3r2VRysJC+fQfn/ineKfah0Gmb2oGwkzn2phY+gqjvakWeorLFxvaql4j0rjFqhe4aQKGt0wM45FYrVfDgJZkEN6fpPsRW9uuO9D2UTzU0mClR5brrLrFswsZiSAYzEnvUuiurMYBEDMEGcHkehPtWv+I+mi4vofUTWO1XTRbOQTIPrXkyYztGdmj0+ktPttOQgHmkgZyw82cSBOO3rVG7qG3p4isqDCkYVwJ7kR65/dg1N0zq+xQt+Lts/KW+ZM5hjnmMcHFW9b1VbD7rdvxPKCqvbDBl857SDlm4+sVxiqdM9OmuyDqLvANsp4fKqDIUGZ7/NC5aCJAzmle6tqtOVuNdPMBLil1MzLEtIIx/MZJofb6/41zZc06qcSbYdSo9SoaBHOR+Kn+KNCqoFVrgO6SrpggjlSHIfMce9dtGf4SH4lv32272aA0qPKecndMmBmMZ9avWtRePnGpYHMKHJEgxnPtBB71lNPdG6zK7W3LEYjzqSDwGmCYM8jmp9NqApUDd5nIPsBjE8g5MZrhKL9Cnoh1/VGLkvue4NysSZJM9yZMDiK7obrbGeFG4gRInPA2bYgkf8AFRJqFNxt2CWJnHf7TR28Fe2RdUPjysBBB9j7exonOqVGbO6XqUKN2zaTtKyCCcglfXt7j2rSdK1NpgGugu3iLPn8kYlmWCAREbhGZ4rA9R6c9oLcB8VRyYiOB5ln2HmB9JqLS9RuExbifRmJIgSSB6fzpja3Bjf2ey27iC1E23BKmAyyI2g4I836jVTT6OwqeSwbQRpL2Xtq6+XbDpbeduRGOQDjmvKR1gkmCVwzMFPlJHoCYOPzWj0fVnUqk+ZhgkGMAj6YkUyckjtGSZttTrlfZsv3yo+abMyBG7cZ28DJxzWYu6y3wUDOWkOVxBHGwNBEyZ7xQi71G5bbxNRbIEidu5M5M+SO9Sj4zuINhsowgRKEdsmeW7ZpgowVJGZztl7W9R2KuxLVqWy4V4EfN/lsxB54A7Gjvw1rQgItsu6M7kA7xyBHYQP7OK1vVfG8jLtDEkrJUAkzzBMZNMaw5JbdCH5VQk92PMT3MyO4E4gcvkYVlpRlRQnXZodddRUJT/UAgSTABYqREz9DAzVDYyIPBAyfPOAIJDsVAyO0j09K1C9FVzb8W23IlSIfyljx3QzBHpVu70eyEa0pKv58fq287YPYSf7FedyS9HV472Zzp9tgQzMSrEKTmIgZA4g+gA/qa0nTWI2hgLeSHkhuZG71B59f41W1iJaG+5cBKjyyYj2gYrG9Y+JLl8wGKoJ8oxPb+x7VhQeTroy3CHZvNfqrFpXvKDcCwHK/ICTAz65OMfSsR1X4lvXsLuVZ+VeT9+32oX4164XUMdjZIGFnmY+uaOfDfS4uAnMCvXi+NFdHnyZ279AnT9Ku3W4I7S3NX+n/AAswcEsImtqliDxU1uznivdHAkeR5Gy70HQ2rYGYP0o2LKng0M061dTURxXfoEWv2Y+tcOlPqPxUY1lcOsoNaE6sOwqMOfSkdTNN8eoB4ujuKdAPrTRdrvjmoh5Ajn+NUNSo7/zqwzTUTITUTBzqP7NVWs54olctEelQG+ynIFbRkGXtKfShuu0O4gRWlPUF/UpH0zTb2xhuWpqyR5Z1bReFdwTuB4xCg/bvJ/s0Qs65FB3XGJBMLtmTzAPY1TuFy53ZfcdxOczmjKfDdl7S+NeMmWEQDnuBPHGT/wAV86bV2e7HFtaAenuqzMWJ3Y+aMATzAExjMzijet6rNna9vx1jmYIOIzy33BP/AHDioNX8O2JATcDyRvXMDjIABnOTNEdNbW1ZDtKlRxKsJPAABBP3HY9qzzfJU/8Ahpwa7MeukV71nZKw6wrGf1zhvXtn2qrd093cdyyoJKgkgA+ojmvVfh74YGqVL9q6pAcbla2AylSCVMHBiIPuDVvQfCJNp7S7fEtPtdgCdwCqTtUmASTgYruyVHkOn0ckkgqY7GYomuo2Ku7dDAhsg8GAQCMd633xB8FOunuXUO4AAgwSrqRO4ACRjP1x71hz0NyAoUnZM7SDGZyJkc1zlj/2Kl6Kv+JoWNtg4RgwIkA/qAOGAPl7TH8al02gtJbVrZ3sY3LIDFTJbv6gCB70Obp3hvL4E4kif30auWtPCsjz/lXMFefn/UretXBLQqgJrNLDXSFI2mTtkbRAiex9/fijegtuWCkBSzLtZ5CtIEMDt788T2gzQq1bAJIUSQe5HcEGII/sVPc6jdUAgoSHJjBgwmYnHrVKNh1sN/FWqeygtC8jEllgABgDtJ+VfODPcmM1jne4ZyfcTH1Ga0KdaW8I1CAMODG78EA7ak1Out27LBbakgHLK08QTuI571txsy1ezMW7bKeJPcc457VpOnm5tEW14HlLCRHfJoR050c/L5pHBgE9sDgf3NaOxprd0QrbNvKmI9fczmvJmmkET2XT6+wzFEuI7ohbaXJbaSRIA+aWGQD6eooB1z4usWOQxG1/N5QV7BltsZY8iCBXkmu6veKBd8bgQYAEiePLH9k0P8B3ydx9zPqTJP1rfBmpZyx1nqrai8XMHMCEVMSYJVcbvXn61N8O9MN27BGAJIq90voR2hjz/f5rXfD/AEzZJgfevRjwnknkK+n6SA0AAUY6d08LNXbdqDn+H94qwletRSOV2VPApKpq8SO8U1ri0gRoxpxumu719qbtnigbOlz6VGZqwWpTURXDVKgJp+welOWB6UCdWyfWpFs0lu019THvQI4tHIFRtfqK5qQe1QNcFRElzU+1Vnv1xmFRM1IDbt76VDbbMQM1IxqBqbAyvXNN4V8EGFcl8nvMsPyQfvRHT3bty2tnxFYqsIpZRvXsB2JA7TMfeCHUtIl5Nrg+zLyp9R/eazOs6FftyUYXFGcyD+OJ9xFcJQalcT04sqqmaC2Wby+HL8EQCfrjkfSqWr0zOFW6GhNxJtgwGJwCMgQo7kZJoKPiHU2sPvPoHUOv/kQ0faKMaL45HdQGP/2z5j27kfiKzzr0d1xl7D3/APn/AFJdPea2hZzdEC2wVJZCxkPvI4DdhMitZp+u2bS6m/cYWvEc7N2fMLaCPKDORNYIfFdt+SwIzkk/f5cfaoLnW0AhihUGQCncjJx39f51lyctmlBLoLdL+JAZUs7ATB3bpzInJYfSM0/r/UtLdW4mA7jy7QZQ/pgkYz/Ogn+OpmCg+gP25YVjtGtw3gWEyfMeRk8nOKXlkk+jCxq0aZdJqETcLzsiEmSPEkepIUH8+9B+v9UDhfBCB/lZmGSD9UAjP981ozd/yz4RY7T2wWPoR2MGsp1nqCuQFEAT2Eknma4Qyyl2dJwrosWrlptoPhq5AG5ZEnvjdA/GaFdRvruZdvyGCTk5PIwCBAHvV7p/U7o/Uoxglo/JgTQ/qOjuPcL7Ubd/tZSCY9mkcc115Iw06CHRQt6Fi2Cpgf7jxB7EjtM0Y1HSWZGtlyDkBZ3bh7TkdhBM54oZ0TpjiPlnd5lggmeAGke3ryJrR29OwcMUIB+cLyYxMGcwInuAK8WSUoyuLOkINrow2hTa3H1zP8q0untySQV+pJHIBg95+9d1vTQWdvDdWcknkjJ4BJFWl0jKNws3XmB5QTxOT7555qm+WxWCSKvSegklSx4znH86PDpI7CR7cUSsLiIipo+v9frX1440kfKlNtkaaeAAFHFW9PgZio4p4aulGCU3opv7VULAVGV9KiLB1NNBBqFbZ7mpQB70CWbJUcVMLlURFPD1CXN9IvVQXK74lAlrfTWvewqsXprPQxJmvGm76hD1zfQRLurjNURem76CHO1Rs1NNymsagExqImulx60xm9KSEzVE9010mmNUBVuZ5ANC+s9Pt3F+QA+oowwqG8k0MU6MtpehjOT9jFWtL0MmfOZBxOaMWrUVJZxNcnE6rI6M9qOjMvBXHqD/ABmqliLbDEebMPjPIIIiPbtWl1mQax2tsEMazOCo3jzSTNv0t0VhlWE7t+71zERwcf0ql1bS2pJYp5iTCz3z3XH2rO6QvEDFE2slgJrlHDHs6T+RJlzT9GS7gIhx6wTGTwtDNd0uymSI9gVM5ngwTRa1ISJj3HNZrrTMW9q3LGkc1mZe6d1W3bAUBlgkqRAKnHm9CcDt2o/pOvKAs73x5iQ0nnPcZx+awW4zVq1fIEZrhLEn2d18mcej0e78a6faQwJ7AAcj3LGg2u+NVIAS135Yg/bisTcOa4K5r48Ubfy8j9nsbPFRNqc/zpO1QvBr7B8oe2tHualS7Iniq4McV3fURYL0t9Vt9IvVYljxKXiVUZ6r3CfWixCZu13xKErdNP8AGosgkbwpftNDG1NNF6ixCZvV0XaHC5Thcosi/wCLXPFqqHpbqLEsF6W+q++lNVkT7qYz1F4lNL1WBIz0wtTC9M3VEPJphb0pjNTWaohzGmO1NZqYz1EdZq4ppjNXJoIddE0I1Wmk0TY1A61MkVdLpwKuqkU22sU+aEibOnigfUNNJoyzVVvCamrFGfOkNO/ZqLeHXGtVjiPICXLNcS1RO5YriaejgPI9EuioGpUq9KZhojLU0vSpUmRFqbupUqBOFq5urtKoiJ1qIgilSoYjcn61zNKlWRJrdypwQfrXaVRDQTTg9KlQQprhrtKghu+ml6VKoRpamFqVKoBhamlqVKohpNM3V2lUAzdXA1KlUQ0vTZpUqSFupbqVKgjhao3pUqiGEU1hNKlQRGy11VrlKo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22542" name="Picture 14" descr="http://www.vitruvius.com.br/media/images/magazines/grid_12/09e826cac6d6_mineirao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8" y="404813"/>
            <a:ext cx="35290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6" descr="https://encrypted-tbn1.gstatic.com/images?q=tbn:ANd9GcRNyMQD7rsbCtq8-yWD3xIc4uk92K6T2bjlnW4U5HmLazxTmgBhp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65625" y="4076700"/>
            <a:ext cx="271303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4" descr="cidsaudave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9525"/>
            <a:ext cx="1260475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ector reto 3"/>
          <p:cNvCxnSpPr/>
          <p:nvPr/>
        </p:nvCxnSpPr>
        <p:spPr>
          <a:xfrm rot="16200000" flipH="1">
            <a:off x="-1344612" y="3924300"/>
            <a:ext cx="5257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1474788" y="1600200"/>
            <a:ext cx="4084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Coleta, Destinação e Tratamento</a:t>
            </a:r>
          </a:p>
          <a:p>
            <a:r>
              <a:rPr lang="en-US" sz="2400" b="1">
                <a:solidFill>
                  <a:srgbClr val="17375E"/>
                </a:solidFill>
                <a:latin typeface="Arial Narrow" pitchFamily="34" charset="0"/>
              </a:rPr>
              <a:t>d</a:t>
            </a:r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e Resíduos Sólidos</a:t>
            </a:r>
          </a:p>
        </p:txBody>
      </p:sp>
      <p:sp>
        <p:nvSpPr>
          <p:cNvPr id="15" name="CaixaDeTexto 1"/>
          <p:cNvSpPr txBox="1">
            <a:spLocks noChangeArrowheads="1"/>
          </p:cNvSpPr>
          <p:nvPr/>
        </p:nvSpPr>
        <p:spPr bwMode="auto">
          <a:xfrm>
            <a:off x="1474788" y="2614613"/>
            <a:ext cx="23225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Gestão Ambiental</a:t>
            </a:r>
          </a:p>
        </p:txBody>
      </p: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1474788" y="3271838"/>
            <a:ext cx="461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Planejamento e Estruturação Urbana</a:t>
            </a:r>
          </a:p>
        </p:txBody>
      </p:sp>
      <p:sp>
        <p:nvSpPr>
          <p:cNvPr id="17" name="CaixaDeTexto 1"/>
          <p:cNvSpPr txBox="1">
            <a:spLocks noChangeArrowheads="1"/>
          </p:cNvSpPr>
          <p:nvPr/>
        </p:nvSpPr>
        <p:spPr bwMode="auto">
          <a:xfrm>
            <a:off x="1474788" y="4560888"/>
            <a:ext cx="2933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Manutenção da Cidade</a:t>
            </a:r>
          </a:p>
        </p:txBody>
      </p:sp>
      <p:sp>
        <p:nvSpPr>
          <p:cNvPr id="18" name="CaixaDeTexto 1"/>
          <p:cNvSpPr txBox="1">
            <a:spLocks noChangeArrowheads="1"/>
          </p:cNvSpPr>
          <p:nvPr/>
        </p:nvSpPr>
        <p:spPr bwMode="auto">
          <a:xfrm>
            <a:off x="1474788" y="5189538"/>
            <a:ext cx="3060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Parques e Áreas Verdes </a:t>
            </a:r>
          </a:p>
        </p:txBody>
      </p:sp>
      <p:sp>
        <p:nvSpPr>
          <p:cNvPr id="20" name="CaixaDeTexto 1"/>
          <p:cNvSpPr txBox="1">
            <a:spLocks noChangeArrowheads="1"/>
          </p:cNvSpPr>
          <p:nvPr/>
        </p:nvSpPr>
        <p:spPr bwMode="auto">
          <a:xfrm>
            <a:off x="1474788" y="3951288"/>
            <a:ext cx="3563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Movimento Respeito por BH</a:t>
            </a:r>
          </a:p>
        </p:txBody>
      </p:sp>
      <p:sp>
        <p:nvSpPr>
          <p:cNvPr id="23" name="CaixaDeTexto 1"/>
          <p:cNvSpPr txBox="1">
            <a:spLocks noChangeArrowheads="1"/>
          </p:cNvSpPr>
          <p:nvPr/>
        </p:nvSpPr>
        <p:spPr bwMode="auto">
          <a:xfrm>
            <a:off x="1474788" y="5786438"/>
            <a:ext cx="1981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Pampulha Viva</a:t>
            </a:r>
          </a:p>
        </p:txBody>
      </p:sp>
      <p:pic>
        <p:nvPicPr>
          <p:cNvPr id="23563" name="Imagem 2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"/>
          <p:cNvSpPr txBox="1">
            <a:spLocks noChangeArrowheads="1"/>
          </p:cNvSpPr>
          <p:nvPr/>
        </p:nvSpPr>
        <p:spPr bwMode="auto">
          <a:xfrm>
            <a:off x="1144588" y="549275"/>
            <a:ext cx="6489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rgbClr val="17375E"/>
                </a:solidFill>
                <a:latin typeface="Arial Narrow" pitchFamily="34" charset="0"/>
              </a:rPr>
              <a:t>15 Programas, sendo 7 Sustentadores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19" grpId="0"/>
      <p:bldP spid="1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Imagem 7"/>
          <p:cNvPicPr>
            <a:picLocks noChangeAspect="1" noChangeArrowheads="1"/>
          </p:cNvPicPr>
          <p:nvPr/>
        </p:nvPicPr>
        <p:blipFill>
          <a:blip r:embed="rId3" cstate="print"/>
          <a:srcRect l="10548" t="2864" r="6750" b="10017"/>
          <a:stretch>
            <a:fillRect/>
          </a:stretch>
        </p:blipFill>
        <p:spPr bwMode="auto">
          <a:xfrm>
            <a:off x="4365625" y="0"/>
            <a:ext cx="47513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 explicativo retangular com cantos arredondados 13"/>
          <p:cNvSpPr/>
          <p:nvPr/>
        </p:nvSpPr>
        <p:spPr>
          <a:xfrm>
            <a:off x="1258888" y="3357563"/>
            <a:ext cx="2193925" cy="1511300"/>
          </a:xfrm>
          <a:prstGeom prst="wedgeRoundRectCallout">
            <a:avLst>
              <a:gd name="adj1" fmla="val 98911"/>
              <a:gd name="adj2" fmla="val 1435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Arial Narrow"/>
                <a:cs typeface="Arial Narrow"/>
              </a:rPr>
              <a:t>50 parques reformados</a:t>
            </a:r>
            <a:endParaRPr lang="pt-BR" sz="24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24581" name="Picture 10" descr="Sustentave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3" y="41275"/>
            <a:ext cx="420528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CaixaDeTexto 1"/>
          <p:cNvSpPr txBox="1">
            <a:spLocks noChangeArrowheads="1"/>
          </p:cNvSpPr>
          <p:nvPr/>
        </p:nvSpPr>
        <p:spPr bwMode="auto">
          <a:xfrm>
            <a:off x="0" y="687388"/>
            <a:ext cx="635783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Principais Metas/Resultados 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34" charset="0"/>
              </a:rPr>
              <a:t>Previstos</a:t>
            </a:r>
          </a:p>
          <a:p>
            <a:r>
              <a:rPr lang="pt-BR" sz="3200" b="1" dirty="0" smtClean="0">
                <a:solidFill>
                  <a:srgbClr val="17375E"/>
                </a:solidFill>
                <a:latin typeface="Arial Narrow" pitchFamily="34" charset="0"/>
              </a:rPr>
              <a:t>2016-2017</a:t>
            </a:r>
            <a:endParaRPr lang="pt-BR" sz="3200" b="1" dirty="0">
              <a:solidFill>
                <a:srgbClr val="17375E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0" y="1557338"/>
            <a:ext cx="91440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15 </a:t>
            </a: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mil cruzamentos da cidade com identificação de ruas/sinalização</a:t>
            </a: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Operações </a:t>
            </a: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Urbanas do Barreiro, Antônio Carlos/Pedro I e Via Leste-Oeste </a:t>
            </a: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iniciadas</a:t>
            </a: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Requalificação de espaços degradados (baixios de viadutos)</a:t>
            </a:r>
            <a:endParaRPr lang="pt-BR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</p:txBody>
      </p:sp>
      <p:pic>
        <p:nvPicPr>
          <p:cNvPr id="25604" name="Picture 5" descr="Sustentave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1275"/>
            <a:ext cx="420528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CaixaDeTexto 1"/>
          <p:cNvSpPr txBox="1">
            <a:spLocks noChangeArrowheads="1"/>
          </p:cNvSpPr>
          <p:nvPr/>
        </p:nvSpPr>
        <p:spPr bwMode="auto">
          <a:xfrm>
            <a:off x="0" y="687388"/>
            <a:ext cx="80634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Principais Metas/Resultados 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34" charset="0"/>
              </a:rPr>
              <a:t>Previstos 2016-2017</a:t>
            </a:r>
            <a:endParaRPr lang="pt-BR" sz="3200" b="1" dirty="0">
              <a:solidFill>
                <a:srgbClr val="17375E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16"/>
          <p:cNvSpPr txBox="1">
            <a:spLocks noChangeArrowheads="1"/>
          </p:cNvSpPr>
          <p:nvPr/>
        </p:nvSpPr>
        <p:spPr bwMode="auto">
          <a:xfrm>
            <a:off x="0" y="1503363"/>
            <a:ext cx="9144000" cy="644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2 parques </a:t>
            </a: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implantados </a:t>
            </a: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a partir de áreas verdes existentes</a:t>
            </a: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Implantação do Programa Pampulha Viva: desassoreamento e despoluição da Lagoa da </a:t>
            </a: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Pampulha</a:t>
            </a:r>
            <a:endParaRPr lang="pt-BR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Prevenção de enchentes/inundações: construção de 6 novas bacias/reservatórios de detenção</a:t>
            </a: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4.000 km de pavimento </a:t>
            </a:r>
            <a:r>
              <a:rPr lang="pt-BR" sz="2800" dirty="0" err="1">
                <a:latin typeface="Arial Narrow" pitchFamily="34" charset="0"/>
                <a:ea typeface="Arial Narrow" pitchFamily="34" charset="0"/>
                <a:cs typeface="Arial Narrow" pitchFamily="34" charset="0"/>
              </a:rPr>
              <a:t>asfáltico</a:t>
            </a: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 </a:t>
            </a: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recomposto/ano, em todas as regionais</a:t>
            </a:r>
            <a:endParaRPr lang="pt-BR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Operação Oxigênio: ampliação para 12 mil fiscalizações/ano</a:t>
            </a:r>
          </a:p>
          <a:p>
            <a:pPr marL="365125" indent="-365125">
              <a:spcAft>
                <a:spcPts val="1800"/>
              </a:spcAft>
            </a:pPr>
            <a:endParaRPr lang="pt-BR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endParaRPr lang="pt-BR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  <a:p>
            <a:pPr marL="365125" indent="-365125">
              <a:spcAft>
                <a:spcPts val="1800"/>
              </a:spcAft>
              <a:buFont typeface="Arial" charset="0"/>
              <a:buChar char="•"/>
            </a:pPr>
            <a:endParaRPr lang="pt-BR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</p:txBody>
      </p:sp>
      <p:pic>
        <p:nvPicPr>
          <p:cNvPr id="26628" name="Picture 6" descr="Sustentave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1275"/>
            <a:ext cx="420528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CaixaDeTexto 1"/>
          <p:cNvSpPr txBox="1">
            <a:spLocks noChangeArrowheads="1"/>
          </p:cNvSpPr>
          <p:nvPr/>
        </p:nvSpPr>
        <p:spPr bwMode="auto">
          <a:xfrm>
            <a:off x="0" y="687388"/>
            <a:ext cx="6356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rgbClr val="17375E"/>
                </a:solidFill>
                <a:latin typeface="Arial Narrow" pitchFamily="34" charset="0"/>
              </a:rPr>
              <a:t>Principais Metas/Resultados Previstos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Sustentave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1275"/>
            <a:ext cx="420528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CaixaDeTexto 1"/>
          <p:cNvSpPr txBox="1">
            <a:spLocks noChangeArrowheads="1"/>
          </p:cNvSpPr>
          <p:nvPr/>
        </p:nvSpPr>
        <p:spPr bwMode="auto">
          <a:xfrm>
            <a:off x="0" y="687388"/>
            <a:ext cx="6356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Principais Metas/Resultados Previstos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581593" y="1700808"/>
            <a:ext cx="799288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Elaboração do Plano Municipal de Gestão Integrada de Resíduos Sólidos – PMGIRS, </a:t>
            </a: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com participação popular, a </a:t>
            </a: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ser concluído em 2016.</a:t>
            </a: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Elaboração </a:t>
            </a:r>
            <a:r>
              <a:rPr lang="pt-BR" sz="2800" dirty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de Plano de Gerenciamento de Resíduos de Serviços de Saúde para as unidades municipais de atendimento à saúde. </a:t>
            </a:r>
          </a:p>
          <a:p>
            <a:pPr algn="just"/>
            <a:r>
              <a:rPr lang="pt-BR" sz="2800" dirty="0" smtClean="0">
                <a:latin typeface="Arial Narrow" panose="020B0606020202030204" pitchFamily="34" charset="0"/>
              </a:rPr>
              <a:t>Além de </a:t>
            </a:r>
            <a:r>
              <a:rPr lang="pt-BR" sz="2800" dirty="0">
                <a:latin typeface="Arial Narrow" panose="020B0606020202030204" pitchFamily="34" charset="0"/>
              </a:rPr>
              <a:t>atender a legislação, os planos irão estabelecer futuras diretrizes para a gestão dos resíduos sólidos no Município de Belo Horizonte</a:t>
            </a:r>
            <a:r>
              <a:rPr lang="pt-BR" sz="2800" dirty="0" smtClean="0">
                <a:latin typeface="Arial Narrow" panose="020B0606020202030204" pitchFamily="34" charset="0"/>
              </a:rPr>
              <a:t>.</a:t>
            </a:r>
            <a:endParaRPr lang="pt-BR" sz="28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Sustentave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1275"/>
            <a:ext cx="420528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CaixaDeTexto 1"/>
          <p:cNvSpPr txBox="1">
            <a:spLocks noChangeArrowheads="1"/>
          </p:cNvSpPr>
          <p:nvPr/>
        </p:nvSpPr>
        <p:spPr bwMode="auto">
          <a:xfrm>
            <a:off x="0" y="687388"/>
            <a:ext cx="6356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Principais Metas/Resultados Previstos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581593" y="1556792"/>
            <a:ext cx="799288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Implantação do projeto piloto de coleta seletiva com cooperativa de catadores.</a:t>
            </a:r>
            <a:endParaRPr lang="pt-BR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O projeto piloto irá criar parâmetros para ações futuras em parceria com cooperativas de catadores.</a:t>
            </a:r>
            <a:endParaRPr lang="pt-BR" sz="2800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68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CaixaDeTexto 1"/>
          <p:cNvSpPr txBox="1">
            <a:spLocks noChangeArrowheads="1"/>
          </p:cNvSpPr>
          <p:nvPr/>
        </p:nvSpPr>
        <p:spPr bwMode="auto">
          <a:xfrm>
            <a:off x="0" y="687388"/>
            <a:ext cx="47908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Valores Previstos 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34" charset="0"/>
              </a:rPr>
              <a:t>2016- </a:t>
            </a:r>
            <a:r>
              <a:rPr lang="pt-BR" sz="3200" b="1" dirty="0">
                <a:solidFill>
                  <a:srgbClr val="17375E"/>
                </a:solidFill>
                <a:latin typeface="Arial Narrow" pitchFamily="34" charset="0"/>
              </a:rPr>
              <a:t>2017</a:t>
            </a:r>
          </a:p>
        </p:txBody>
      </p:sp>
      <p:pic>
        <p:nvPicPr>
          <p:cNvPr id="29700" name="Picture 11" descr="Sustentave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1275"/>
            <a:ext cx="420528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899592" y="1700213"/>
          <a:ext cx="7056784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196"/>
                <a:gridCol w="1764196"/>
                <a:gridCol w="1764196"/>
                <a:gridCol w="17641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</a:t>
                      </a:r>
                      <a:r>
                        <a:rPr lang="pt-BR" b="1" baseline="0" dirty="0" smtClean="0"/>
                        <a:t> Sustentadores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998.093.300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840.845.447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889.675.527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309.254.413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283.443.486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329.444.866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688.838.887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557.401.961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560.230.661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 Associados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689.341.490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681.584.839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685.206.178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611.748.648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617.491.323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627.873.744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77.592.842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64.093.516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57.332.434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1.687.434.790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1.522.430.286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1.574.881.705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739" name="CaixaDeTexto 7"/>
          <p:cNvSpPr txBox="1">
            <a:spLocks noChangeArrowheads="1"/>
          </p:cNvSpPr>
          <p:nvPr/>
        </p:nvSpPr>
        <p:spPr bwMode="auto">
          <a:xfrm>
            <a:off x="7092950" y="1412875"/>
            <a:ext cx="885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i="1">
                <a:latin typeface="Calibri" pitchFamily="34" charset="0"/>
              </a:rPr>
              <a:t>Em R$ 1,00</a:t>
            </a:r>
          </a:p>
        </p:txBody>
      </p:sp>
      <p:sp>
        <p:nvSpPr>
          <p:cNvPr id="29740" name="CaixaDeTexto 8"/>
          <p:cNvSpPr txBox="1">
            <a:spLocks noChangeArrowheads="1"/>
          </p:cNvSpPr>
          <p:nvPr/>
        </p:nvSpPr>
        <p:spPr bwMode="auto">
          <a:xfrm>
            <a:off x="7380288" y="5589588"/>
            <a:ext cx="849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i="1">
                <a:latin typeface="Calibri" pitchFamily="34" charset="0"/>
              </a:rPr>
              <a:t>Fonte: SOF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51725" y="0"/>
            <a:ext cx="16922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 l="33740" t="23190" r="50583" b="56776"/>
          <a:stretch>
            <a:fillRect/>
          </a:stretch>
        </p:blipFill>
        <p:spPr bwMode="auto">
          <a:xfrm>
            <a:off x="7451725" y="4149725"/>
            <a:ext cx="16922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5876925"/>
            <a:ext cx="15017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CaixaDeTexto 4"/>
          <p:cNvSpPr txBox="1">
            <a:spLocks noChangeArrowheads="1"/>
          </p:cNvSpPr>
          <p:nvPr/>
        </p:nvSpPr>
        <p:spPr bwMode="auto">
          <a:xfrm>
            <a:off x="7524750" y="1196975"/>
            <a:ext cx="16192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400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Principais Metas/ Resultados</a:t>
            </a:r>
          </a:p>
          <a:p>
            <a:pPr>
              <a:buFont typeface="Arial" charset="0"/>
              <a:buChar char="•"/>
            </a:pPr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 Valores previstos  no PPAG </a:t>
            </a:r>
          </a:p>
          <a:p>
            <a:endParaRPr lang="pt-BR" sz="2400" b="1">
              <a:solidFill>
                <a:srgbClr val="17375E"/>
              </a:solidFill>
              <a:latin typeface="Arial Narrow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333375"/>
            <a:ext cx="50498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AutoShape 2" descr="Resultado de imagem para mapa RMB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1" name="AutoShape 5" descr="Resultado de imagem para mapa RMB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3" name="AutoShape 7" descr="Resultado de imagem para mapa RMB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5" cstate="print"/>
          <a:srcRect l="35728" t="16400" r="35922" b="20601"/>
          <a:stretch>
            <a:fillRect/>
          </a:stretch>
        </p:blipFill>
        <p:spPr bwMode="auto">
          <a:xfrm>
            <a:off x="1691680" y="1232756"/>
            <a:ext cx="403244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6350"/>
            <a:ext cx="125571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CaixaDeTexto 1"/>
          <p:cNvSpPr txBox="1">
            <a:spLocks noChangeArrowheads="1"/>
          </p:cNvSpPr>
          <p:nvPr/>
        </p:nvSpPr>
        <p:spPr bwMode="auto">
          <a:xfrm>
            <a:off x="0" y="687388"/>
            <a:ext cx="5538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rgbClr val="17375E"/>
                </a:solidFill>
                <a:latin typeface="Arial Narrow" pitchFamily="34" charset="0"/>
              </a:rPr>
              <a:t>Valores Previstos (R$) 2016- 2017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187624" y="2060848"/>
          <a:ext cx="6552332" cy="2493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083"/>
                <a:gridCol w="1638083"/>
                <a:gridCol w="1638083"/>
                <a:gridCol w="16380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</a:t>
                      </a:r>
                      <a:r>
                        <a:rPr lang="pt-BR" b="1" baseline="0" dirty="0" smtClean="0"/>
                        <a:t> Sustentador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600" b="1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2.288.630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2.411.000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2.629.725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60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2.288.630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2.411.000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2.629.725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1" i="0" u="none" strike="noStrike" kern="1200" dirty="0" smtClean="0">
                        <a:solidFill>
                          <a:schemeClr val="bg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kern="12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2.288.630</a:t>
                      </a:r>
                    </a:p>
                    <a:p>
                      <a:pPr algn="r" fontAlgn="b"/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2.411.000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2.629.725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786" name="CaixaDeTexto 7"/>
          <p:cNvSpPr txBox="1">
            <a:spLocks noChangeArrowheads="1"/>
          </p:cNvSpPr>
          <p:nvPr/>
        </p:nvSpPr>
        <p:spPr bwMode="auto">
          <a:xfrm>
            <a:off x="7092950" y="1412875"/>
            <a:ext cx="885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i="1">
                <a:latin typeface="Calibri" pitchFamily="34" charset="0"/>
              </a:rPr>
              <a:t>Em R$ 1,00</a:t>
            </a:r>
          </a:p>
        </p:txBody>
      </p:sp>
      <p:sp>
        <p:nvSpPr>
          <p:cNvPr id="31787" name="CaixaDeTexto 8"/>
          <p:cNvSpPr txBox="1">
            <a:spLocks noChangeArrowheads="1"/>
          </p:cNvSpPr>
          <p:nvPr/>
        </p:nvSpPr>
        <p:spPr bwMode="auto">
          <a:xfrm>
            <a:off x="7380288" y="5589588"/>
            <a:ext cx="849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i="1">
                <a:latin typeface="Calibri" pitchFamily="34" charset="0"/>
              </a:rPr>
              <a:t>Fonte: SOF</a:t>
            </a:r>
          </a:p>
        </p:txBody>
      </p:sp>
      <p:sp>
        <p:nvSpPr>
          <p:cNvPr id="31788" name="CaixaDeTexto 9"/>
          <p:cNvSpPr txBox="1">
            <a:spLocks noChangeArrowheads="1"/>
          </p:cNvSpPr>
          <p:nvPr/>
        </p:nvSpPr>
        <p:spPr bwMode="auto">
          <a:xfrm>
            <a:off x="539750" y="188913"/>
            <a:ext cx="3186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17375E"/>
                </a:solidFill>
                <a:latin typeface="Arial Narrow" pitchFamily="34" charset="0"/>
              </a:rPr>
              <a:t>Integração Metropolitana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42863"/>
            <a:ext cx="515778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Origem dos Recursos PPAG 2016-2017</a:t>
            </a:r>
            <a:endParaRPr lang="pt-BR" sz="3600" b="1" dirty="0"/>
          </a:p>
        </p:txBody>
      </p:sp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611560" y="980728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 bwMode="auto">
          <a:xfrm>
            <a:off x="7956376" y="980728"/>
            <a:ext cx="8306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Em R$ 1,00</a:t>
            </a:r>
          </a:p>
        </p:txBody>
      </p:sp>
      <p:sp>
        <p:nvSpPr>
          <p:cNvPr id="8" name="CaixaDeTexto 7"/>
          <p:cNvSpPr txBox="1"/>
          <p:nvPr/>
        </p:nvSpPr>
        <p:spPr bwMode="auto">
          <a:xfrm>
            <a:off x="7596336" y="6093296"/>
            <a:ext cx="7986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Fonte: SOF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8496984"/>
              </p:ext>
            </p:extLst>
          </p:nvPr>
        </p:nvGraphicFramePr>
        <p:xfrm>
          <a:off x="971600" y="1268760"/>
          <a:ext cx="7272808" cy="4634158"/>
        </p:xfrm>
        <a:graphic>
          <a:graphicData uri="http://schemas.openxmlformats.org/drawingml/2006/table">
            <a:tbl>
              <a:tblPr/>
              <a:tblGrid>
                <a:gridCol w="2933987"/>
                <a:gridCol w="1466994"/>
                <a:gridCol w="1466994"/>
                <a:gridCol w="1404833"/>
              </a:tblGrid>
              <a:tr h="3377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Fonte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2015-O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2016-R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2017-R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233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RECURSOS ORDINÁRIOS DO TESOURO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5.816.649.390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6.340.860.435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6.596.518.865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TRANSFERÊNCIAS CONSTITUCIONAIS EDUCAÇÃO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594.381.000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608.805.000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635.951.000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 PRÓPRIA DE ENTIDADES E ÓRGÃOS AUTÔNOMOS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307.212.113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328.672.985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318.321.785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 DAS ENTIDADES EMPRESARIAIS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37.400.845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26.250.453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26.412.325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CAPTAÇÃO DE RECURSOS VINCULADOS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731.561.921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592.093.339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553.868.598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CAPTAÇÃO DE RECURSOS VINCULADOS-ASSISTÊNCIA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43.489.335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48.132.900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48.555.340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CAPTAÇÃO DE RECURSOS VINCULADOS-SAÚDE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2.277.865.419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2.459.219.684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2.566.251.543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CAPTAÇÃO DE RECURSOS VINCULADOS-EDUCAÇÃO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158.010.881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131.763.697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131.023.624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CONTRIBUIÇÕES/RECEITAS PREVIDENCIÁRIAS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624.227.885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681.196.409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725.403.532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2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FINANCIAMENTOS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1.161.195.449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1.060.095.522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1.073.132.918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11.751.994.238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12.277.090.424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12.675.439.530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70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2015-O: </a:t>
                      </a: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Dados </a:t>
                      </a:r>
                      <a:r>
                        <a:rPr lang="pt-BR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Orçados </a:t>
                      </a: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 ano     2016-R: Dados revisados no ano    2017-R: Dados revisados no ano</a:t>
                      </a:r>
                    </a:p>
                  </a:txBody>
                  <a:tcPr marL="7570" marR="7570" marT="75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r101060\Downloads\_MFR3600.jpg"/>
          <p:cNvPicPr>
            <a:picLocks noChangeAspect="1" noChangeArrowheads="1"/>
          </p:cNvPicPr>
          <p:nvPr/>
        </p:nvPicPr>
        <p:blipFill>
          <a:blip r:embed="rId2" cstate="print"/>
          <a:srcRect l="27715" r="21381"/>
          <a:stretch>
            <a:fillRect/>
          </a:stretch>
        </p:blipFill>
        <p:spPr bwMode="auto">
          <a:xfrm>
            <a:off x="0" y="1385888"/>
            <a:ext cx="91440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0488" y="90488"/>
            <a:ext cx="3824287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Despesas PPAG 2016-2017</a:t>
            </a:r>
            <a:endParaRPr lang="pt-BR" sz="3200" b="1" dirty="0"/>
          </a:p>
        </p:txBody>
      </p:sp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611560" y="980728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 bwMode="auto">
          <a:xfrm>
            <a:off x="7884368" y="1268760"/>
            <a:ext cx="8306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Em R$ 1,00</a:t>
            </a:r>
          </a:p>
        </p:txBody>
      </p:sp>
      <p:sp>
        <p:nvSpPr>
          <p:cNvPr id="8" name="CaixaDeTexto 7"/>
          <p:cNvSpPr txBox="1"/>
          <p:nvPr/>
        </p:nvSpPr>
        <p:spPr bwMode="auto">
          <a:xfrm>
            <a:off x="7884368" y="5373216"/>
            <a:ext cx="7986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Fonte: SOF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5838097"/>
              </p:ext>
            </p:extLst>
          </p:nvPr>
        </p:nvGraphicFramePr>
        <p:xfrm>
          <a:off x="971600" y="1700808"/>
          <a:ext cx="7344816" cy="3312364"/>
        </p:xfrm>
        <a:graphic>
          <a:graphicData uri="http://schemas.openxmlformats.org/drawingml/2006/table">
            <a:tbl>
              <a:tblPr/>
              <a:tblGrid>
                <a:gridCol w="2992332"/>
                <a:gridCol w="1450828"/>
                <a:gridCol w="1450828"/>
                <a:gridCol w="1450828"/>
              </a:tblGrid>
              <a:tr h="27765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Consolidado da Despesa por Grupo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5821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Grupo Despesas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2015-O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2016-R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2017-R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76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PESSOAL E ENCARGOS SOCIAIS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4.103.104.711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4.452.381.080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4.654.681.863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JUROS E ENCARGOS DA DÍVIDA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177.000.000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213.711.300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191.609.985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OUTRAS DESPESAS CORRENTES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4.611.632.861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5.076.146.036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5.220.766.016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INVESTIMENTOS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2.625.413.564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2.119.226.009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2.189.026.214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INVERSÕES FINANCEIRAS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5.835.000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68.316.996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68.404.305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AMORTIZAÇÃO DA DÍVIDA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158.000.000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222.370.000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221.000.000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RESERVA DE CONTINGÊNCIA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71.008.102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124.939.003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129.951.147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11.751.994.238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12.277.090.424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12.675.439.530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0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2015-R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: Dados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orçados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 ano   2016-R: Dados revisados no ano    2017-R: Dados revisados no ano</a:t>
                      </a: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Despesas por Área de Resultado</a:t>
            </a:r>
            <a:endParaRPr lang="pt-BR" sz="3200" b="1" dirty="0"/>
          </a:p>
        </p:txBody>
      </p:sp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683568" y="836712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 bwMode="auto">
          <a:xfrm>
            <a:off x="8072462" y="1214422"/>
            <a:ext cx="8306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Em R$ 1,00</a:t>
            </a:r>
          </a:p>
        </p:txBody>
      </p:sp>
      <p:sp>
        <p:nvSpPr>
          <p:cNvPr id="8" name="CaixaDeTexto 7"/>
          <p:cNvSpPr txBox="1"/>
          <p:nvPr/>
        </p:nvSpPr>
        <p:spPr bwMode="auto">
          <a:xfrm>
            <a:off x="8100392" y="5157192"/>
            <a:ext cx="7986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Fonte: SOF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611560" y="1700808"/>
          <a:ext cx="7848873" cy="3350712"/>
        </p:xfrm>
        <a:graphic>
          <a:graphicData uri="http://schemas.openxmlformats.org/drawingml/2006/table">
            <a:tbl>
              <a:tblPr/>
              <a:tblGrid>
                <a:gridCol w="2299165"/>
                <a:gridCol w="1109941"/>
                <a:gridCol w="713534"/>
                <a:gridCol w="1189223"/>
                <a:gridCol w="731802"/>
                <a:gridCol w="1170954"/>
                <a:gridCol w="634254"/>
              </a:tblGrid>
              <a:tr h="374338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latin typeface="+mn-lt"/>
                        </a:rPr>
                        <a:t>Orçamento Total PBH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2015 - </a:t>
                      </a: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2016 - R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2017 - R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433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11.751.994.238</a:t>
                      </a:r>
                      <a:endParaRPr lang="pt-BR" sz="1400" b="1" dirty="0"/>
                    </a:p>
                  </a:txBody>
                  <a:tcPr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12.277.090.424</a:t>
                      </a:r>
                      <a:endParaRPr lang="pt-BR" sz="1400" b="1" dirty="0"/>
                    </a:p>
                  </a:txBody>
                  <a:tcPr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12.675.439.530</a:t>
                      </a:r>
                      <a:endParaRPr lang="pt-BR" sz="1400" b="1" dirty="0"/>
                    </a:p>
                  </a:txBody>
                  <a:tcPr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</a:tr>
              <a:tr h="3743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Áreas de Resultados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Valor total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Valor total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Valor total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7485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Cidade com Mobilidade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917.711.042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866.117.379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7,05%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895.729.409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7,07%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Cidade com Todas as Vilas Vivas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373.870.169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3,18%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384.056.246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3,13%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445.232.088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3,51%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Cidade Sustentável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1.687.434.790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14,36%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1.522.430.286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1.574.881.705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12,42%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Cidade Compartilhada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17.978.228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0,15%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16.879.272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17.597.844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Cidade Segura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217.605.345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1,85%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288.223.841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2,35%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297.407.243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2,35%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Integração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 Metropolitana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2.288.630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2.411.000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2.629.725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pt-BR" sz="3600" b="1" dirty="0" smtClean="0"/>
              <a:t>Áreas de Resultado </a:t>
            </a:r>
            <a:br>
              <a:rPr lang="pt-BR" sz="3600" b="1" dirty="0" smtClean="0"/>
            </a:br>
            <a:endParaRPr lang="pt-BR" sz="3600" b="1" dirty="0"/>
          </a:p>
        </p:txBody>
      </p:sp>
      <p:pic>
        <p:nvPicPr>
          <p:cNvPr id="4" name="Imagem 16" descr="cidademobili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1512168" cy="151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idavilasviva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700807"/>
            <a:ext cx="1584176" cy="15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14" descr="cidsaudavel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789040"/>
            <a:ext cx="1656184" cy="16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cxnSp>
        <p:nvCxnSpPr>
          <p:cNvPr id="13" name="Conector reto 12"/>
          <p:cNvCxnSpPr/>
          <p:nvPr/>
        </p:nvCxnSpPr>
        <p:spPr>
          <a:xfrm>
            <a:off x="683568" y="908720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14" descr="cidsaudavel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861048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7" descr="cidadesegur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628800"/>
            <a:ext cx="1584176" cy="158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4" descr="cidsaudavel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3789040"/>
            <a:ext cx="1656184" cy="16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9" y="188640"/>
            <a:ext cx="3661909" cy="5117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260648"/>
            <a:ext cx="4559833" cy="656996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6093296"/>
            <a:ext cx="1501670" cy="43204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7524328" y="1124744"/>
            <a:ext cx="1619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Principais Metas/ Resultados</a:t>
            </a:r>
          </a:p>
          <a:p>
            <a:pPr>
              <a:buFont typeface="Arial" pitchFamily="34" charset="0"/>
              <a:buChar char="•"/>
            </a:pPr>
            <a:endParaRPr lang="pt-BR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Valores previstos  no PPAG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33740" t="23191" r="50583" b="56777"/>
          <a:stretch>
            <a:fillRect/>
          </a:stretch>
        </p:blipFill>
        <p:spPr bwMode="auto">
          <a:xfrm>
            <a:off x="7452320" y="4365104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 bwMode="auto">
          <a:xfrm>
            <a:off x="3923928" y="2348880"/>
            <a:ext cx="3091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600" b="1" dirty="0" smtClean="0">
                <a:latin typeface="Arial Narrow" pitchFamily="-110" charset="0"/>
              </a:rPr>
              <a:t>Territórios de Gestão Compartilhada</a:t>
            </a:r>
          </a:p>
        </p:txBody>
      </p:sp>
    </p:spTree>
    <p:extLst>
      <p:ext uri="{BB962C8B-B14F-4D97-AF65-F5344CB8AC3E}">
        <p14:creationId xmlns:p14="http://schemas.microsoft.com/office/powerpoint/2010/main" xmlns="" val="3130702091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14" descr="cidsaudave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8800"/>
            <a:ext cx="1259999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to 3"/>
          <p:cNvCxnSpPr/>
          <p:nvPr/>
        </p:nvCxnSpPr>
        <p:spPr>
          <a:xfrm rot="5400000">
            <a:off x="377088" y="3421801"/>
            <a:ext cx="181440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1143000" y="2895600"/>
            <a:ext cx="3312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Orçamento Participativo e </a:t>
            </a:r>
          </a:p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Gestão Compartilhada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6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1144800" y="548680"/>
            <a:ext cx="57388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2 Programas, sendo 1 Sustentador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3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none">
        <a:prstTxWarp prst="textNoShape">
          <a:avLst/>
        </a:prstTxWarp>
        <a:spAutoFit/>
      </a:bodyPr>
      <a:lstStyle>
        <a:defPPr>
          <a:defRPr sz="2400" b="1" dirty="0" smtClean="0">
            <a:solidFill>
              <a:srgbClr val="17375E"/>
            </a:solidFill>
            <a:latin typeface="Arial Narrow" pitchFamily="-110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6432</TotalTime>
  <Words>1926</Words>
  <Application>Microsoft Office PowerPoint</Application>
  <PresentationFormat>Apresentação na tela (4:3)</PresentationFormat>
  <Paragraphs>666</Paragraphs>
  <Slides>40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5" baseType="lpstr">
      <vt:lpstr>Arial</vt:lpstr>
      <vt:lpstr>Calibri</vt:lpstr>
      <vt:lpstr>Arial Narrow</vt:lpstr>
      <vt:lpstr>Franklin Gothic Medium</vt:lpstr>
      <vt:lpstr>Tema do Office</vt:lpstr>
      <vt:lpstr>Slide 1</vt:lpstr>
      <vt:lpstr>Slide 2</vt:lpstr>
      <vt:lpstr>Receitas PPAG 2016-2017</vt:lpstr>
      <vt:lpstr>Origem dos Recursos PPAG 2016-2017</vt:lpstr>
      <vt:lpstr>Despesas PPAG 2016-2017</vt:lpstr>
      <vt:lpstr>Despesas por Área de Resultado</vt:lpstr>
      <vt:lpstr>Áreas de Resultado 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PRODABEL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Prefeitura de Belo Horizonte</dc:creator>
  <cp:lastModifiedBy>pr044682</cp:lastModifiedBy>
  <cp:revision>555</cp:revision>
  <dcterms:created xsi:type="dcterms:W3CDTF">2013-09-27T13:31:10Z</dcterms:created>
  <dcterms:modified xsi:type="dcterms:W3CDTF">2015-10-21T18:48:26Z</dcterms:modified>
</cp:coreProperties>
</file>