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453" r:id="rId2"/>
    <p:sldId id="477" r:id="rId3"/>
    <p:sldId id="451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478" r:id="rId12"/>
    <p:sldId id="504" r:id="rId13"/>
    <p:sldId id="505" r:id="rId14"/>
    <p:sldId id="506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9" r:id="rId24"/>
    <p:sldId id="532" r:id="rId25"/>
  </p:sldIdLst>
  <p:sldSz cx="9144000" cy="6858000" type="screen4x3"/>
  <p:notesSz cx="681990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36600"/>
    <a:srgbClr val="DF4A21"/>
    <a:srgbClr val="339966"/>
    <a:srgbClr val="309C42"/>
    <a:srgbClr val="7CBF33"/>
    <a:srgbClr val="77A7E1"/>
    <a:srgbClr val="006600"/>
    <a:srgbClr val="E87F62"/>
    <a:srgbClr val="E3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357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r">
              <a:defRPr sz="1300"/>
            </a:lvl1pPr>
          </a:lstStyle>
          <a:p>
            <a:fld id="{B81DA9EA-9D3A-4734-A17A-71C06FCC5B09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r">
              <a:defRPr sz="1300"/>
            </a:lvl1pPr>
          </a:lstStyle>
          <a:p>
            <a:fld id="{7C3FD9FD-6551-4C39-9604-8510622B99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r">
              <a:defRPr sz="1300"/>
            </a:lvl1pPr>
          </a:lstStyle>
          <a:p>
            <a:fld id="{B6FB1613-5CC2-44CA-82A4-790A20B0896F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0" tIns="47855" rIns="95710" bIns="4785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5710" tIns="47855" rIns="95710" bIns="4785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r">
              <a:defRPr sz="1300"/>
            </a:lvl1pPr>
          </a:lstStyle>
          <a:p>
            <a:fld id="{D6FF8D1F-56F5-480D-8417-2C56B9E464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1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673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43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7B4A1F-DD29-4541-B98F-9193D92190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0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172612-E519-4D39-8FF3-5030E5CC56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FA1E2-F995-41DE-A8D8-A21967567E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0C71A3-F83E-4209-BD61-5FE2FF874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0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227A53-3E57-476C-B2B3-E9EE633CCE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7AF7B7-1DA0-49F0-8960-B7E8E80A50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23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9C2827-A5CF-42F8-AFA8-1B49887F9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41AAC5-4F5F-48FE-A2F9-FED25E0F83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54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A5E28D-5E35-4E19-9BBB-83BA5E741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42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5D773B-05E5-435F-91C9-69323899C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9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F86E3-3AC9-4C3B-AA82-74A79A14D9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579B806-E337-4609-AC12-790EEE2D42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13239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Secretaria Municipal de Planejamento, Orçamento e informação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Secretaria Municipal Adjunta de Orçamento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410" name="AutoShape 2" descr="Exibindo SMPL_CAPA_ORÇAMENTOPROGRAMA_1_28082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5133" t="12594" r="16794" b="17676"/>
          <a:stretch/>
        </p:blipFill>
        <p:spPr>
          <a:xfrm>
            <a:off x="8219" y="188640"/>
            <a:ext cx="9135781" cy="59766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133" t="31392" r="74373" b="61717"/>
          <a:stretch/>
        </p:blipFill>
        <p:spPr>
          <a:xfrm>
            <a:off x="6084168" y="2348880"/>
            <a:ext cx="1365339" cy="5040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699792" y="6309320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1F497D"/>
                </a:solidFill>
              </a:rPr>
              <a:t>Audiência Pública – CMBH - 20/10/16</a:t>
            </a:r>
            <a:endParaRPr lang="pt-BR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2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251937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Renúncia </a:t>
            </a:r>
            <a:r>
              <a:rPr lang="pt-BR" sz="3200" b="1" dirty="0">
                <a:solidFill>
                  <a:schemeClr val="tx2"/>
                </a:solidFill>
              </a:rPr>
              <a:t>da Receita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160014" y="178410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592" y="1556792"/>
            <a:ext cx="238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Conforme LDO 2017:</a:t>
            </a:r>
            <a:endParaRPr lang="pt-BR" sz="2000" b="1" dirty="0"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53842"/>
              </p:ext>
            </p:extLst>
          </p:nvPr>
        </p:nvGraphicFramePr>
        <p:xfrm>
          <a:off x="1403648" y="2214554"/>
          <a:ext cx="6480720" cy="29194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66118"/>
                <a:gridCol w="1814602"/>
              </a:tblGrid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1 - Isenções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8.700.000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/>
                        <a:t>        IPTU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3.200.000</a:t>
                      </a: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/>
                        <a:t>        ITBI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</a:t>
                      </a: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2 - Remissões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/>
                        <a:t> </a:t>
                      </a:r>
                      <a:r>
                        <a:rPr lang="pt-BR" sz="1600" u="none" strike="noStrike" dirty="0" smtClean="0"/>
                        <a:t>       IPTU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1.700.000</a:t>
                      </a: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TRIBUTOS MOBILIÁRIOS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3 - Desconto Antecipado de Pagamento de IPTU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44.500.000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4 - Incentivo Cultural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12.000.000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63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/>
                        <a:t>TOTAL GERAL DA RENÚNCIA FISCAL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67.900.000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16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>
            <a:off x="2609850" y="2924175"/>
            <a:ext cx="6534150" cy="769"/>
          </a:xfrm>
          <a:prstGeom prst="line">
            <a:avLst/>
          </a:prstGeom>
          <a:ln w="22225">
            <a:solidFill>
              <a:srgbClr val="7CB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609850" y="2996953"/>
            <a:ext cx="6534150" cy="3422"/>
          </a:xfrm>
          <a:prstGeom prst="line">
            <a:avLst/>
          </a:prstGeom>
          <a:ln w="22225">
            <a:solidFill>
              <a:srgbClr val="30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"/>
          <p:cNvSpPr txBox="1">
            <a:spLocks noChangeArrowheads="1"/>
          </p:cNvSpPr>
          <p:nvPr/>
        </p:nvSpPr>
        <p:spPr bwMode="auto">
          <a:xfrm>
            <a:off x="944748" y="1916113"/>
            <a:ext cx="64087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600" b="1" dirty="0" smtClean="0">
                <a:solidFill>
                  <a:srgbClr val="309C42"/>
                </a:solidFill>
                <a:latin typeface="+mj-lt"/>
              </a:rPr>
              <a:t>DESPESAS /2017</a:t>
            </a:r>
            <a:endParaRPr lang="pt-BR" altLang="pt-BR" sz="3600" b="1" dirty="0">
              <a:solidFill>
                <a:srgbClr val="309C42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191542"/>
            <a:ext cx="78337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   Representação Sustentadores </a:t>
            </a:r>
          </a:p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   por Área de Resultados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27530" y="591088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36078" y="1208041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74704"/>
              </p:ext>
            </p:extLst>
          </p:nvPr>
        </p:nvGraphicFramePr>
        <p:xfrm>
          <a:off x="1043607" y="1643048"/>
          <a:ext cx="7200801" cy="414340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60241"/>
                <a:gridCol w="1800200"/>
                <a:gridCol w="1969630"/>
                <a:gridCol w="1270730"/>
              </a:tblGrid>
              <a:tr h="445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ÁREA DE RESULTADO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PLOA </a:t>
                      </a:r>
                      <a:r>
                        <a:rPr lang="pt-BR" sz="1200" b="1" u="none" strike="noStrike" dirty="0" smtClean="0"/>
                        <a:t>2017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PROJETOS SUSTENTADORES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% SUST/PLOA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Cidade Saudável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3.783.858.573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1.576.966.182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41,68%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Modernidade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2.837.523.826 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18.295.543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Educação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1.764.985.296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81.181.224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Sustentável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1.421.303.260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778.733.930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54,79%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com Mobilidade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710.861.631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404.303.935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56,88%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de Todos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397.620.673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80.153.523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20,16%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com Todas Vilas Vivas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</a:t>
                      </a:r>
                      <a:r>
                        <a:rPr lang="pt-BR" sz="1200" b="0" dirty="0" smtClean="0">
                          <a:effectLst/>
                        </a:rPr>
                        <a:t>242.427.409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224.964.037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92,80%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Segura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</a:t>
                      </a:r>
                      <a:r>
                        <a:rPr lang="pt-BR" sz="1200" b="0" dirty="0" smtClean="0">
                          <a:effectLst/>
                        </a:rPr>
                        <a:t> 261.249.208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6.202.961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100.082.007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26.313.861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26,29%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Prosperidade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  43.029.731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23.985.233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55,74%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Compartilhada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  15.085.420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1,44%</a:t>
                      </a:r>
                    </a:p>
                  </a:txBody>
                  <a:tcPr marL="9525" marR="9525" marT="952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Integração Metropolitana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                    2.329.210 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2.329.210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94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          11.580.356.244 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3.223.647.239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143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-108520" y="47365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chemeClr val="tx2"/>
                </a:solidFill>
              </a:rPr>
              <a:t>     </a:t>
            </a:r>
            <a:r>
              <a:rPr lang="pt-BR" sz="2800" b="1" dirty="0" smtClean="0">
                <a:solidFill>
                  <a:srgbClr val="339966"/>
                </a:solidFill>
              </a:rPr>
              <a:t>Demonstrativo Despesas </a:t>
            </a:r>
            <a:r>
              <a:rPr lang="pt-BR" sz="2800" b="1" dirty="0">
                <a:solidFill>
                  <a:srgbClr val="339966"/>
                </a:solidFill>
              </a:rPr>
              <a:t>por Função de Governo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13950" y="516195"/>
            <a:ext cx="928459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31125" y="6211993"/>
            <a:ext cx="912429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37858"/>
              </p:ext>
            </p:extLst>
          </p:nvPr>
        </p:nvGraphicFramePr>
        <p:xfrm>
          <a:off x="683568" y="836712"/>
          <a:ext cx="7814672" cy="52864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31514"/>
                <a:gridCol w="1679523"/>
                <a:gridCol w="962056"/>
                <a:gridCol w="1679523"/>
                <a:gridCol w="962056"/>
              </a:tblGrid>
              <a:tr h="229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FUNÇÃO GOVERNO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LOA </a:t>
                      </a:r>
                      <a:r>
                        <a:rPr lang="pt-BR" sz="1200" b="1" u="none" strike="noStrike" dirty="0" smtClean="0"/>
                        <a:t>2016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AV %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PLOA </a:t>
                      </a:r>
                      <a:r>
                        <a:rPr lang="pt-BR" sz="1200" b="1" u="none" strike="noStrike" dirty="0" smtClean="0"/>
                        <a:t>2017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AV %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Legislativa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228.175.100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216.720.000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Administração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601.548.265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539.519.758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Segurança Pública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147.299.204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150.284.552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Assistência Social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300.799.104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294.481.184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Previdência Social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865.243.517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966.147.520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Saúde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3.964.869.905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3.781.928.190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32,66%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Trabalho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140.894.334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43.293.676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Educação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1.886.180.312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1.789.972.631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15,46%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96.605.729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98.902.007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20.683.244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19.833.872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712.820.788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615.069.790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450.283.582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304.589.876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1.011.178.109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926.665.797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191.599.333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162.121.990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126.958.237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143.684.069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1.484.100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62.252.092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50.496.098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569.733.618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496.244.714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67.414.587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58.401.245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Encargos Especiais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708.307.778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736.859.000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6,36%</a:t>
                      </a:r>
                    </a:p>
                  </a:txBody>
                  <a:tcPr marL="9525" marR="9525" marT="9525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Reserva de Contingência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122.759.486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183.724.825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1,59%</a:t>
                      </a:r>
                    </a:p>
                  </a:txBody>
                  <a:tcPr marL="9525" marR="9525" marT="9525" marB="0" anchor="ctr"/>
                </a:tc>
              </a:tr>
              <a:tr h="238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12.277.090.424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11.580.356.244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619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251937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Fontes </a:t>
            </a:r>
            <a:r>
              <a:rPr lang="pt-BR" sz="3200" b="1" dirty="0">
                <a:solidFill>
                  <a:srgbClr val="339966"/>
                </a:solidFill>
              </a:rPr>
              <a:t>de </a:t>
            </a:r>
            <a:r>
              <a:rPr lang="pt-BR" sz="3200" b="1" dirty="0" smtClean="0">
                <a:solidFill>
                  <a:srgbClr val="339966"/>
                </a:solidFill>
              </a:rPr>
              <a:t>Recursos/2017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8765" y="1340768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1081" y="5218167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39230"/>
              </p:ext>
            </p:extLst>
          </p:nvPr>
        </p:nvGraphicFramePr>
        <p:xfrm>
          <a:off x="1331640" y="1714488"/>
          <a:ext cx="6809411" cy="34290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320480"/>
                <a:gridCol w="1512168"/>
                <a:gridCol w="976763"/>
              </a:tblGrid>
              <a:tr h="291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/>
                        <a:t>FONTE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/>
                        <a:t>VALOR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/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Recursos Ordinários do Tesouro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6.062.509.800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52,35%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Transferências Constitucionais Educação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649.404.000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5,61%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Receita Própria de Entidades e Órgãos Autônomos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331.054.583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Receita das Entidades Empresariais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Captação de Recursos Vinculados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538.277.008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Captação de Recursos Vinculados – Assistência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63.911.728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Captação de Recursos </a:t>
                      </a:r>
                      <a:r>
                        <a:rPr lang="pt-BR" sz="1400" u="none" strike="noStrike" dirty="0" smtClean="0"/>
                        <a:t>Vinculados – </a:t>
                      </a:r>
                      <a:r>
                        <a:rPr lang="pt-BR" sz="1400" u="none" strike="noStrike" dirty="0"/>
                        <a:t>Saúde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2.229.710.799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19,25%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Captação de Recursos Vinculados – Educação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92.472.524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Contribuições / Receitas Previdenciárias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742.833.172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Financiamentos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847.628.381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7,32%</a:t>
                      </a:r>
                    </a:p>
                  </a:txBody>
                  <a:tcPr marL="9525" marR="9525" marT="9525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11.580.356.244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3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214120"/>
            <a:ext cx="78337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Despesa </a:t>
            </a:r>
            <a:r>
              <a:rPr lang="pt-BR" sz="3200" b="1" dirty="0">
                <a:solidFill>
                  <a:srgbClr val="339966"/>
                </a:solidFill>
              </a:rPr>
              <a:t>por Categoria </a:t>
            </a:r>
            <a:r>
              <a:rPr lang="pt-BR" sz="3200" b="1" dirty="0" smtClean="0">
                <a:solidFill>
                  <a:srgbClr val="339966"/>
                </a:solidFill>
              </a:rPr>
              <a:t>Econômica e </a:t>
            </a:r>
          </a:p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   Grupo </a:t>
            </a:r>
            <a:r>
              <a:rPr lang="pt-BR" sz="3200" b="1" dirty="0">
                <a:solidFill>
                  <a:srgbClr val="339966"/>
                </a:solidFill>
              </a:rPr>
              <a:t>de Despesa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747367" y="128004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40352" y="576712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58210"/>
              </p:ext>
            </p:extLst>
          </p:nvPr>
        </p:nvGraphicFramePr>
        <p:xfrm>
          <a:off x="899593" y="1571608"/>
          <a:ext cx="7704856" cy="41434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02432"/>
                <a:gridCol w="1674031"/>
                <a:gridCol w="1008112"/>
                <a:gridCol w="1532478"/>
                <a:gridCol w="987803"/>
              </a:tblGrid>
              <a:tr h="375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ESPECIFICAÇÃO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VALOR FIXADO </a:t>
                      </a:r>
                      <a:r>
                        <a:rPr lang="pt-BR" sz="1300" b="1" u="none" strike="noStrike" dirty="0" smtClean="0"/>
                        <a:t>2016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AV%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PLOA </a:t>
                      </a:r>
                      <a:r>
                        <a:rPr lang="pt-BR" sz="1300" b="1" u="none" strike="noStrike" dirty="0" smtClean="0"/>
                        <a:t>2017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AV%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u="none" strike="noStrike" dirty="0"/>
                        <a:t> Despesas Correntes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9.732.404.625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9.486.673.809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Pessoal e Encargos Sociais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4.462.161.080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4.568.947.514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39,45%</a:t>
                      </a:r>
                    </a:p>
                  </a:txBody>
                  <a:tcPr marL="9525" marR="9525" marT="952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Juros e Encargos da Dívida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213.711.300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1,84%</a:t>
                      </a:r>
                    </a:p>
                  </a:txBody>
                  <a:tcPr marL="9525" marR="9525" marT="952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Outras Despesas Correntes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5.056.532.245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4.704.726.295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40,63%</a:t>
                      </a:r>
                    </a:p>
                  </a:txBody>
                  <a:tcPr marL="9525" marR="9525" marT="952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u="none" strike="noStrike" dirty="0"/>
                        <a:t> Despesas de Capital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2.421.926.313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1.909.957.610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Investimentos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2.131.389.317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1.657.952.610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14,32%</a:t>
                      </a:r>
                    </a:p>
                  </a:txBody>
                  <a:tcPr marL="9525" marR="9525" marT="952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Inversões Financeiras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68.166.996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0,06%</a:t>
                      </a:r>
                    </a:p>
                  </a:txBody>
                  <a:tcPr marL="9525" marR="9525" marT="952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/>
                        <a:t> Amortização da Dívida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222.370.000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2,12%</a:t>
                      </a:r>
                    </a:p>
                  </a:txBody>
                  <a:tcPr marL="9525" marR="9525" marT="952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u="none" strike="noStrike" dirty="0"/>
                        <a:t> Reserva de Contingência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122.759.486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183.724.825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TOTAL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12.277.090.424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11.580.356.244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338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95953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Obras 2017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72123" y="1416794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97838" y="5035498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82377"/>
              </p:ext>
            </p:extLst>
          </p:nvPr>
        </p:nvGraphicFramePr>
        <p:xfrm>
          <a:off x="1115616" y="1772816"/>
          <a:ext cx="7280406" cy="30718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52117"/>
                <a:gridCol w="1756304"/>
                <a:gridCol w="1245925"/>
                <a:gridCol w="1426060"/>
              </a:tblGrid>
              <a:tr h="297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FUNÇÃO DE GOVERNO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 OUTRAS OBRAS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OP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Saneamento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478.096.778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481.325.958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Urbanismo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296.451.243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14.090.115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310.541.358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Habitação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127.476.944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28.975.008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156.451.952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</a:t>
                      </a:r>
                      <a:r>
                        <a:rPr lang="pt-BR" sz="1400" u="none" strike="noStrike" dirty="0" smtClean="0"/>
                        <a:t>Saúde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21.112.300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6.152.000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27.264.300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</a:t>
                      </a:r>
                      <a:r>
                        <a:rPr lang="pt-BR" sz="1400" u="none" strike="noStrike" dirty="0" smtClean="0"/>
                        <a:t>Transporte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45.047.690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45.047.690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Gestão Ambiental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56.647.484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5.665.179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62.312.663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</a:t>
                      </a:r>
                      <a:r>
                        <a:rPr lang="pt-BR" sz="1400" u="none" strike="noStrike" dirty="0" smtClean="0"/>
                        <a:t>Ensino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18.114.421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18.564.421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Outras Obras da Área Social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44.298.477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16.934.765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61.233.242</a:t>
                      </a:r>
                    </a:p>
                  </a:txBody>
                  <a:tcPr marL="9525" marR="9525" marT="9525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Outras Obras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22.689.861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22.689.861</a:t>
                      </a:r>
                    </a:p>
                  </a:txBody>
                  <a:tcPr marL="9525" marR="9525" marT="9525" marB="0" anchor="ctr"/>
                </a:tc>
              </a:tr>
              <a:tr h="28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1.109.935.198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75.496.247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1.185.431.445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5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539552" y="395953"/>
            <a:ext cx="8064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Despesa Fixada para 2017 por Área de    Abrangência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5589240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12360" y="1340768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07676"/>
              </p:ext>
            </p:extLst>
          </p:nvPr>
        </p:nvGraphicFramePr>
        <p:xfrm>
          <a:off x="642910" y="1714487"/>
          <a:ext cx="8072494" cy="37147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54608"/>
                <a:gridCol w="1206330"/>
                <a:gridCol w="1152128"/>
                <a:gridCol w="1224136"/>
                <a:gridCol w="936104"/>
                <a:gridCol w="1082412"/>
                <a:gridCol w="1116776"/>
              </a:tblGrid>
              <a:tr h="573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ABRANGÊNCIA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PESSOAL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CUSTEIO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smtClean="0"/>
                        <a:t>INVESTIMENTO E</a:t>
                      </a:r>
                      <a:r>
                        <a:rPr lang="pt-BR" sz="1200" b="1" u="none" strike="noStrike" baseline="0" smtClean="0"/>
                        <a:t> INVERSÕES FINANCEIRAS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DÍVIDA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RESERVA CONTIGÊNCIA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Barreiro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278.506.180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117.159.403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22.323.034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417.988.617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Centro-Sul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201.857.787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148.854.390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79.512.053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430.224.230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Leste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184.390.448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86.647.652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34.908.047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305.946.147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Nordeste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261.587.084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110.963.820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48.009.376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420.560.280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Noroeste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222.473.491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86.445.627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45.689.326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354.608.444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Norte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207.190.110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86.758.705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88.764.492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382.713.307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Oeste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204.375.228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92.428.963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34.035.585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330.839.776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Pampulha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175.893.679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89.019.915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73.383.369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338.296.963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Venda Nova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262.366.705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101.658.567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19.956.397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383.981.669</a:t>
                      </a:r>
                    </a:p>
                  </a:txBody>
                  <a:tcPr marL="9525" marR="9525" marT="952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Municipal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2.570.306.802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3.784.789.253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1.218.375.931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183.724.825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8.215.196.811</a:t>
                      </a:r>
                    </a:p>
                  </a:txBody>
                  <a:tcPr marL="9525" marR="9525" marT="9525" marB="0" anchor="ctr"/>
                </a:tc>
              </a:tr>
              <a:tr h="275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4.568.947.514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4.704.726.295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1.664.957.610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458.000.000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183.724.825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11.580.356.244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03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2394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Aplicação </a:t>
            </a:r>
            <a:r>
              <a:rPr lang="pt-BR" sz="3200" b="1" dirty="0">
                <a:solidFill>
                  <a:srgbClr val="339966"/>
                </a:solidFill>
              </a:rPr>
              <a:t>de Recursos com </a:t>
            </a:r>
            <a:r>
              <a:rPr lang="pt-BR" sz="3200" b="1" dirty="0" smtClean="0">
                <a:solidFill>
                  <a:srgbClr val="339966"/>
                </a:solidFill>
              </a:rPr>
              <a:t>Pessoal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44349" y="116715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85838" y="4763422"/>
            <a:ext cx="8160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300" i="1" dirty="0"/>
          </a:p>
          <a:p>
            <a:pPr algn="just"/>
            <a:r>
              <a:rPr lang="pt-BR" sz="1300" i="1" dirty="0" smtClean="0"/>
              <a:t>* A </a:t>
            </a:r>
            <a:r>
              <a:rPr lang="pt-BR" sz="1300" i="1" dirty="0"/>
              <a:t>RCL inclui as </a:t>
            </a:r>
            <a:r>
              <a:rPr lang="pt-BR" sz="1300" i="1" dirty="0" smtClean="0"/>
              <a:t>receitas correntes </a:t>
            </a:r>
            <a:r>
              <a:rPr lang="pt-BR" sz="1300" i="1" dirty="0"/>
              <a:t>vinculadas, tais como SUS, merenda, </a:t>
            </a:r>
            <a:r>
              <a:rPr lang="pt-BR" sz="1300" i="1" dirty="0" smtClean="0"/>
              <a:t>FNAS.</a:t>
            </a:r>
            <a:endParaRPr lang="pt-BR" sz="13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60379" y="5347278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1205"/>
              </p:ext>
            </p:extLst>
          </p:nvPr>
        </p:nvGraphicFramePr>
        <p:xfrm>
          <a:off x="1403648" y="1556792"/>
          <a:ext cx="6480720" cy="31152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705601"/>
                <a:gridCol w="2775119"/>
              </a:tblGrid>
              <a:tr h="389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SETOR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VALORES FIXADOS </a:t>
                      </a:r>
                      <a:r>
                        <a:rPr lang="pt-BR" sz="1600" b="1" u="none" strike="noStrike" dirty="0" smtClean="0"/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Administração </a:t>
                      </a:r>
                      <a:r>
                        <a:rPr lang="pt-BR" sz="1400" u="none" strike="noStrike" dirty="0"/>
                        <a:t>Direta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3.060.211.581</a:t>
                      </a:r>
                    </a:p>
                  </a:txBody>
                  <a:tcPr marL="9525" marR="9525" marT="9525" marB="0" anchor="ctr"/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Administração </a:t>
                      </a:r>
                      <a:r>
                        <a:rPr lang="pt-BR" sz="1400" u="none" strike="noStrike" dirty="0"/>
                        <a:t>Indireta/Empresas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637.408.741</a:t>
                      </a:r>
                    </a:p>
                  </a:txBody>
                  <a:tcPr marL="9525" marR="9525" marT="9525" marB="0" anchor="ctr"/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Câmara </a:t>
                      </a:r>
                      <a:r>
                        <a:rPr lang="pt-BR" sz="1400" u="none" strike="noStrike" dirty="0"/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161.162.900</a:t>
                      </a:r>
                    </a:p>
                  </a:txBody>
                  <a:tcPr marL="9525" marR="9525" marT="9525" marB="0" anchor="ctr"/>
                </a:tc>
              </a:tr>
              <a:tr h="5416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Outras </a:t>
                      </a:r>
                      <a:r>
                        <a:rPr lang="pt-BR" sz="1400" u="none" strike="noStrike" dirty="0"/>
                        <a:t>Despesas de Pessoal – contrato de terceirização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214.693.851</a:t>
                      </a:r>
                    </a:p>
                  </a:txBody>
                  <a:tcPr marL="9525" marR="9525" marT="9525" marB="0" anchor="ctr"/>
                </a:tc>
              </a:tr>
              <a:tr h="361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 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4.073.477.073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Receita </a:t>
                      </a:r>
                      <a:r>
                        <a:rPr lang="pt-BR" sz="1400" u="none" strike="noStrike" dirty="0"/>
                        <a:t>Corrente </a:t>
                      </a:r>
                      <a:r>
                        <a:rPr lang="pt-BR" sz="1400" u="none" strike="noStrike" dirty="0" smtClean="0"/>
                        <a:t>Líquida*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9.122.493.480</a:t>
                      </a:r>
                    </a:p>
                  </a:txBody>
                  <a:tcPr marL="9525" marR="9525" marT="9525" marB="0" anchor="ctr"/>
                </a:tc>
              </a:tr>
              <a:tr h="375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 % da Receita Corrente Líquida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94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95953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Aplicação </a:t>
            </a:r>
            <a:r>
              <a:rPr lang="pt-BR" sz="3200" b="1" dirty="0">
                <a:solidFill>
                  <a:srgbClr val="339966"/>
                </a:solidFill>
              </a:rPr>
              <a:t>de Recursos na Educação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82029" y="1928121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147130" y="4437112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91924"/>
              </p:ext>
            </p:extLst>
          </p:nvPr>
        </p:nvGraphicFramePr>
        <p:xfrm>
          <a:off x="1285852" y="2285992"/>
          <a:ext cx="6715172" cy="185324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96046"/>
                <a:gridCol w="1819126"/>
              </a:tblGrid>
              <a:tr h="459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ENSINO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VALORES FIXADOS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92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/>
                        <a:t> Gastos com Ensino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1.474.116.422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  <a:tr h="4592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/>
                        <a:t> Receita de impostos e transferências constitucionais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5.295.729.000</a:t>
                      </a:r>
                    </a:p>
                  </a:txBody>
                  <a:tcPr marL="9446" marR="9446" marT="9446" marB="0" anchor="ctr"/>
                </a:tc>
              </a:tr>
              <a:tr h="4756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/>
                        <a:t> % da aplicação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</a:rPr>
                        <a:t>27,83%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4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/>
          <p:cNvSpPr txBox="1">
            <a:spLocks noChangeArrowheads="1"/>
          </p:cNvSpPr>
          <p:nvPr/>
        </p:nvSpPr>
        <p:spPr bwMode="auto">
          <a:xfrm>
            <a:off x="888303" y="1916113"/>
            <a:ext cx="64087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600" b="1" dirty="0">
                <a:solidFill>
                  <a:srgbClr val="1F497D"/>
                </a:solidFill>
                <a:latin typeface="+mj-lt"/>
              </a:rPr>
              <a:t>RECEITAS </a:t>
            </a:r>
            <a:r>
              <a:rPr lang="pt-BR" altLang="pt-BR" sz="3600" b="1" dirty="0" smtClean="0">
                <a:solidFill>
                  <a:srgbClr val="1F497D"/>
                </a:solidFill>
                <a:latin typeface="+mj-lt"/>
              </a:rPr>
              <a:t>/2017</a:t>
            </a:r>
            <a:endParaRPr lang="pt-BR" altLang="pt-BR" sz="3600" b="1" dirty="0">
              <a:solidFill>
                <a:srgbClr val="1F497D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609850" y="2924175"/>
            <a:ext cx="6534150" cy="769"/>
          </a:xfrm>
          <a:prstGeom prst="line">
            <a:avLst/>
          </a:prstGeom>
          <a:ln w="222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609850" y="2996953"/>
            <a:ext cx="6534150" cy="3422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95953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Aplicação </a:t>
            </a:r>
            <a:r>
              <a:rPr lang="pt-BR" sz="3200" b="1" dirty="0">
                <a:solidFill>
                  <a:srgbClr val="339966"/>
                </a:solidFill>
              </a:rPr>
              <a:t>de Recursos na </a:t>
            </a:r>
            <a:r>
              <a:rPr lang="pt-BR" sz="3200" b="1" dirty="0" smtClean="0">
                <a:solidFill>
                  <a:srgbClr val="339966"/>
                </a:solidFill>
              </a:rPr>
              <a:t>Saúde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82029" y="1916832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72043" y="4293096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81113"/>
              </p:ext>
            </p:extLst>
          </p:nvPr>
        </p:nvGraphicFramePr>
        <p:xfrm>
          <a:off x="1643042" y="2285993"/>
          <a:ext cx="6357982" cy="17859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35618"/>
                <a:gridCol w="1722364"/>
              </a:tblGrid>
              <a:tr h="442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VALORES FIXADOS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/>
                        <a:t> Gastos com Saúde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1.232.533.960</a:t>
                      </a:r>
                    </a:p>
                  </a:txBody>
                  <a:tcPr marL="9525" marR="9525" marT="9525" marB="0" anchor="ctr"/>
                </a:tc>
              </a:tr>
              <a:tr h="442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/>
                        <a:t> Receita de impostos e transferências constitucionais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5.261.609.000</a:t>
                      </a:r>
                    </a:p>
                  </a:txBody>
                  <a:tcPr marL="9525" marR="9525" marT="9525" marB="0" anchor="ctr"/>
                </a:tc>
              </a:tr>
              <a:tr h="4583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/>
                        <a:t> % da aplicação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4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23945"/>
            <a:ext cx="80648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 smtClean="0">
                <a:solidFill>
                  <a:schemeClr val="tx2"/>
                </a:solidFill>
              </a:rPr>
              <a:t>   </a:t>
            </a:r>
            <a:r>
              <a:rPr lang="pt-BR" sz="3100" b="1" dirty="0" smtClean="0">
                <a:solidFill>
                  <a:srgbClr val="339966"/>
                </a:solidFill>
              </a:rPr>
              <a:t>Orçamento </a:t>
            </a:r>
            <a:r>
              <a:rPr lang="pt-BR" sz="3100" b="1" dirty="0">
                <a:solidFill>
                  <a:srgbClr val="339966"/>
                </a:solidFill>
              </a:rPr>
              <a:t>Criança e Adolescente (OCA) </a:t>
            </a:r>
            <a:r>
              <a:rPr lang="pt-BR" sz="3100" b="1" dirty="0" smtClean="0">
                <a:solidFill>
                  <a:srgbClr val="339966"/>
                </a:solidFill>
              </a:rPr>
              <a:t>2017</a:t>
            </a:r>
            <a:endParaRPr lang="pt-BR" sz="31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69382" y="1050601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77922" y="6009027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8247"/>
              </p:ext>
            </p:extLst>
          </p:nvPr>
        </p:nvGraphicFramePr>
        <p:xfrm>
          <a:off x="1331640" y="1392690"/>
          <a:ext cx="7024864" cy="443464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4463"/>
                <a:gridCol w="1338069"/>
                <a:gridCol w="1271166"/>
                <a:gridCol w="1271166"/>
              </a:tblGrid>
              <a:tr h="326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EIXO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SUB-EIXO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LOA </a:t>
                      </a:r>
                      <a:r>
                        <a:rPr lang="pt-BR" sz="1100" b="1" u="none" strike="noStrike" dirty="0" smtClean="0"/>
                        <a:t>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PLOA </a:t>
                      </a:r>
                      <a:r>
                        <a:rPr lang="pt-BR" sz="1100" b="1" u="none" strike="noStrike" dirty="0" smtClean="0"/>
                        <a:t>2017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40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 smtClean="0"/>
                        <a:t> ACESSO À EDUCAÇÃO DE QUALIDADE</a:t>
                      </a:r>
                      <a:r>
                        <a:rPr lang="pt-BR" sz="1100" u="none" strike="noStrike" dirty="0" smtClean="0"/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1.869.890.320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1.846.977.346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Cultura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28.266.165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26.255.970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Desporto </a:t>
                      </a:r>
                      <a:r>
                        <a:rPr lang="pt-BR" sz="1200" u="none" strike="noStrike" dirty="0"/>
                        <a:t>e Lazer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25.576.317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22.320.191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Educação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1.816.047.838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1.798.401.185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PROMOÇÃO DE DIREITOS E PROTEÇÃO </a:t>
                      </a:r>
                      <a:r>
                        <a:rPr lang="pt-BR" sz="1100" b="1" u="none" strike="noStrike" dirty="0" smtClean="0"/>
                        <a:t>INTEGRAL</a:t>
                      </a:r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158.843.325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150.657.365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Assistência </a:t>
                      </a:r>
                      <a:r>
                        <a:rPr lang="pt-BR" sz="1200" u="none" strike="noStrike" dirty="0"/>
                        <a:t>Social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154.545.629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147.625.449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Direitos </a:t>
                      </a:r>
                      <a:r>
                        <a:rPr lang="pt-BR" sz="1200" u="none" strike="noStrike" dirty="0"/>
                        <a:t>da Cidadania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4.297.696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3.031.916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PROMOVENDO VIDAS </a:t>
                      </a:r>
                      <a:r>
                        <a:rPr lang="pt-BR" sz="1100" b="1" u="none" strike="noStrike" dirty="0" smtClean="0"/>
                        <a:t>SAUDÁVEIS</a:t>
                      </a:r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1.288.655.808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1.157.668.077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Habitação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95.203.803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61.687.418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Saneamento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248.625.412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230.033.612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Saúde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944.826.593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865.767.047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266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</a:t>
                      </a:r>
                      <a:r>
                        <a:rPr lang="pt-BR" sz="1100" b="1" u="none" strike="noStrike" dirty="0" smtClean="0"/>
                        <a:t>GERAL</a:t>
                      </a:r>
                      <a:r>
                        <a:rPr lang="pt-BR" sz="1200" u="none" strike="noStrike" dirty="0"/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3.317.389.453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3.155.302.788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66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OCA / Orçamento Total PBH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4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35496" y="411341"/>
            <a:ext cx="80648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 smtClean="0">
                <a:solidFill>
                  <a:schemeClr val="tx2"/>
                </a:solidFill>
              </a:rPr>
              <a:t>   </a:t>
            </a:r>
            <a:r>
              <a:rPr lang="pt-BR" sz="3100" b="1" dirty="0" smtClean="0">
                <a:solidFill>
                  <a:srgbClr val="339966"/>
                </a:solidFill>
              </a:rPr>
              <a:t>Orçamento </a:t>
            </a:r>
            <a:r>
              <a:rPr lang="pt-BR" sz="3100" b="1" dirty="0">
                <a:solidFill>
                  <a:srgbClr val="339966"/>
                </a:solidFill>
              </a:rPr>
              <a:t>Temático do </a:t>
            </a:r>
            <a:r>
              <a:rPr lang="pt-BR" sz="3100" b="1" dirty="0" smtClean="0">
                <a:solidFill>
                  <a:srgbClr val="339966"/>
                </a:solidFill>
              </a:rPr>
              <a:t>Idoso 2017</a:t>
            </a:r>
            <a:endParaRPr lang="pt-BR" sz="3100" b="1" dirty="0">
              <a:solidFill>
                <a:srgbClr val="339966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19491" y="1628800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00243" y="5357242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08672"/>
              </p:ext>
            </p:extLst>
          </p:nvPr>
        </p:nvGraphicFramePr>
        <p:xfrm>
          <a:off x="1285851" y="2000240"/>
          <a:ext cx="7072364" cy="29444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72033"/>
                <a:gridCol w="1214446"/>
                <a:gridCol w="1285885"/>
              </a:tblGrid>
              <a:tr h="526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EIXO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LOA </a:t>
                      </a:r>
                      <a:r>
                        <a:rPr lang="pt-BR" sz="1400" b="1" u="none" strike="noStrike" dirty="0" smtClean="0"/>
                        <a:t>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PLOA </a:t>
                      </a:r>
                      <a:r>
                        <a:rPr lang="pt-BR" sz="1400" b="1" u="none" strike="noStrike" dirty="0" smtClean="0"/>
                        <a:t>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Direitos Humanos, Cidadania, Segurança e Proteção Social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86.824.783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</a:rPr>
                        <a:t>96.197.177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Educação, Qualificação, Geração de Trabalho e Renda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16.056.722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</a:rPr>
                        <a:t>16.862.166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Promovendo Vidas Saudáveis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872.553.248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801.205.330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44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975.434.754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914.264.673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  <a:r>
                        <a:rPr lang="pt-BR" sz="14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Orç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Idoso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/ Orçamento Total PBH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35496" y="411341"/>
            <a:ext cx="80648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 smtClean="0">
                <a:solidFill>
                  <a:schemeClr val="tx2"/>
                </a:solidFill>
              </a:rPr>
              <a:t>   </a:t>
            </a:r>
            <a:r>
              <a:rPr lang="pt-BR" sz="3100" b="1" dirty="0" smtClean="0">
                <a:solidFill>
                  <a:srgbClr val="339966"/>
                </a:solidFill>
              </a:rPr>
              <a:t>Orçamento Pessoa com Deficiência 2017</a:t>
            </a:r>
            <a:endParaRPr lang="pt-BR" sz="3100" b="1" dirty="0">
              <a:solidFill>
                <a:srgbClr val="339966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35581" y="1632821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35581" y="5221378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48131"/>
              </p:ext>
            </p:extLst>
          </p:nvPr>
        </p:nvGraphicFramePr>
        <p:xfrm>
          <a:off x="1706122" y="2053948"/>
          <a:ext cx="5857918" cy="30079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72033"/>
                <a:gridCol w="1285885"/>
              </a:tblGrid>
              <a:tr h="526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EIXO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PLOA </a:t>
                      </a:r>
                      <a:r>
                        <a:rPr lang="pt-BR" sz="1400" b="1" u="none" strike="noStrike" dirty="0" smtClean="0"/>
                        <a:t>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Direitos Humanos, Cidadania, Segurança e Proteção Social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71.702.872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Educação, Qualificação, Geração de Trabalho e Renda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292.887.003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Promovendo Vidas Saudáveis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372.420.561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507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737.010.436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  <a:r>
                        <a:rPr lang="pt-BR" sz="14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Orç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Pessoa com Deficiência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/ Orçamento Total PBH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3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101060\Downloads\_MFR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r="21381"/>
          <a:stretch>
            <a:fillRect/>
          </a:stretch>
        </p:blipFill>
        <p:spPr bwMode="auto">
          <a:xfrm>
            <a:off x="14560" y="404664"/>
            <a:ext cx="914399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79929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Estimativa 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2017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475093" y="881868"/>
            <a:ext cx="8345379" cy="54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kern="0" dirty="0"/>
              <a:t>Baseada nos índices de crescimento econômico do país e nos índices inflacionários indicados na LDO/2017 (6% inflação e 1% PIB);</a:t>
            </a:r>
          </a:p>
          <a:p>
            <a:pPr lvl="0"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kern="0" dirty="0"/>
              <a:t> Considera esforços de combate a sonegação fiscal e a redução do estoque da dívida ativa;</a:t>
            </a:r>
          </a:p>
          <a:p>
            <a:pPr lvl="0"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kern="0" dirty="0"/>
              <a:t> Previsão no Orçamento da União de continuidade dos repasses aos Estados e Municípios, para novos investimentos e garantia de continuidade de projetos em andamento;</a:t>
            </a:r>
          </a:p>
          <a:p>
            <a:pPr lvl="0"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kern="0" dirty="0"/>
              <a:t> Previsão de recursos de operações de crédito para financiamento de investimentos.</a:t>
            </a:r>
          </a:p>
          <a:p>
            <a:pPr lvl="0"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9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25626" y="123484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Estimativa 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2017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39113" y="619796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20054" y="665844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38339"/>
              </p:ext>
            </p:extLst>
          </p:nvPr>
        </p:nvGraphicFramePr>
        <p:xfrm>
          <a:off x="1187625" y="1000108"/>
          <a:ext cx="7056784" cy="50931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99278"/>
                <a:gridCol w="1470163"/>
                <a:gridCol w="1539157"/>
                <a:gridCol w="1548186"/>
              </a:tblGrid>
              <a:tr h="494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RECEITA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RECURSOS ORDINÁRIOS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RECURSOS VINCULADOS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ESTIMADO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/>
                        <a:t> Receitas Correntes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7.035.606.000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2.742.560.336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9.778.166.336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Tributária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3.366.782.000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3.366.782.000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136.980.000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241.364.322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378.344.322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161.719.000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48.821.957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210.540.957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63.223.000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41.413.210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104.636.210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 Transferências </a:t>
                      </a:r>
                      <a:r>
                        <a:rPr lang="pt-BR" sz="1200" u="none" strike="noStrike" dirty="0"/>
                        <a:t>Correntes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2.822.802.000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2.391.751.741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5.214.553.741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 Outras </a:t>
                      </a:r>
                      <a:r>
                        <a:rPr lang="pt-BR" sz="1200" u="none" strike="noStrike" dirty="0"/>
                        <a:t>Receitas Correntes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484.100.000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19.209.106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503.309.106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/>
                        <a:t> Receitas de Capital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86.099.000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1.376.076.699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1.462.175.699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Operação de Crédito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847.628.381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847.628.381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Alienação de Bens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81.099.000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81.099.000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Transferência Capital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528.448.318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528.448.318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Outras Receitas de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5.000.000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5.000.000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/>
                        <a:t> </a:t>
                      </a:r>
                      <a:r>
                        <a:rPr lang="pt-BR" sz="1200" b="1" u="none" strike="noStrike" dirty="0" smtClean="0"/>
                        <a:t>Receitas </a:t>
                      </a:r>
                      <a:r>
                        <a:rPr lang="pt-BR" sz="1200" b="1" u="none" strike="noStrike" dirty="0" err="1" smtClean="0"/>
                        <a:t>Intraorçamentárias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                                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749.805.409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749.805.409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79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421.420.477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421.420.477</a:t>
                      </a: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297.065.933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297.065.933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 smtClean="0"/>
                        <a:t> Outras </a:t>
                      </a:r>
                      <a:r>
                        <a:rPr lang="pt-BR" sz="1200" u="none" strike="noStrike" dirty="0"/>
                        <a:t>Receitas Correntes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29.270.999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29.270.999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Aporte de Capital Empresas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2.048.000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2.048.000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/>
                        <a:t> Dedução Rec. Formação </a:t>
                      </a:r>
                      <a:r>
                        <a:rPr lang="pt-BR" sz="1200" b="1" u="none" strike="noStrike" dirty="0" err="1"/>
                        <a:t>Fundeb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-409.791.200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-409.791.200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/>
                </a:tc>
              </a:tr>
              <a:tr h="238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6.711.913.800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4.868.442.444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11.580.356.244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7" y="123484"/>
            <a:ext cx="8287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tx2"/>
                </a:solidFill>
              </a:rPr>
              <a:t>Estimativa das Receitas / </a:t>
            </a:r>
            <a:r>
              <a:rPr lang="pt-BR" sz="2800" b="1" dirty="0" smtClean="0">
                <a:solidFill>
                  <a:schemeClr val="tx2"/>
                </a:solidFill>
              </a:rPr>
              <a:t>LOA 2016 e PLOA 2017</a:t>
            </a:r>
            <a:endParaRPr lang="pt-B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84368" y="6581001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47650" y="665844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mil</a:t>
            </a:r>
            <a:endParaRPr lang="pt-BR" sz="11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23991"/>
              </p:ext>
            </p:extLst>
          </p:nvPr>
        </p:nvGraphicFramePr>
        <p:xfrm>
          <a:off x="1115617" y="980728"/>
          <a:ext cx="7272807" cy="55096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95179"/>
                <a:gridCol w="1681631"/>
                <a:gridCol w="1861006"/>
                <a:gridCol w="1434991"/>
              </a:tblGrid>
              <a:tr h="4126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RECEITA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LOA </a:t>
                      </a:r>
                      <a:r>
                        <a:rPr lang="pt-BR" sz="1200" b="1" u="none" strike="noStrike" dirty="0" smtClean="0"/>
                        <a:t>2016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PLOA </a:t>
                      </a:r>
                      <a:r>
                        <a:rPr lang="pt-BR" sz="1200" b="1" u="none" strike="noStrike" dirty="0" smtClean="0"/>
                        <a:t>2017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AH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u="none" strike="noStrike" dirty="0"/>
                        <a:t> Receitas Correntes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10.205.968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9.778.166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-4,19%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Tributária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3.371.363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3.366.782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-0,14%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26,39%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Agropecuária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-35,27%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 smtClean="0"/>
                        <a:t> Transferências </a:t>
                      </a:r>
                      <a:r>
                        <a:rPr lang="pt-BR" sz="1200" u="none" strike="noStrike" dirty="0"/>
                        <a:t>Correntes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5.332.573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-2,21%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 smtClean="0"/>
                        <a:t> Outras </a:t>
                      </a:r>
                      <a:r>
                        <a:rPr lang="pt-BR" sz="1200" u="none" strike="noStrike" dirty="0"/>
                        <a:t>Receitas Correntes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-38,79%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u="none" strike="noStrike" dirty="0"/>
                        <a:t> Receitas de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-16,96%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Operação de Crédito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847.628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-20,04%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Alienação de Bens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Transferência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-14,58%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Outras Receitas de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u="none" strike="noStrike" dirty="0"/>
                        <a:t> Receita Intraorçamentária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7,21%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-100,00%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 smtClean="0"/>
                        <a:t> Outras </a:t>
                      </a:r>
                      <a:r>
                        <a:rPr lang="pt-BR" sz="1200" u="none" strike="noStrike" dirty="0"/>
                        <a:t>Receitas Correntes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Aporte de Capital Empresas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31,06%</a:t>
                      </a:r>
                    </a:p>
                  </a:txBody>
                  <a:tcPr marL="9525" marR="9525" marT="9525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u="none" strike="noStrike" dirty="0"/>
                        <a:t> Dedução Rec. Formação </a:t>
                      </a:r>
                      <a:r>
                        <a:rPr lang="pt-BR" sz="1200" b="1" u="none" strike="noStrike" dirty="0" err="1"/>
                        <a:t>Fundeb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-409.791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2,57%</a:t>
                      </a:r>
                    </a:p>
                  </a:txBody>
                  <a:tcPr marL="9525" marR="9525" marT="9525" marB="0" anchor="ctr"/>
                </a:tc>
              </a:tr>
              <a:tr h="251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12.277.090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-5,68%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179929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Receita </a:t>
            </a:r>
            <a:r>
              <a:rPr lang="pt-BR" sz="3200" b="1" dirty="0">
                <a:solidFill>
                  <a:schemeClr val="tx2"/>
                </a:solidFill>
              </a:rPr>
              <a:t>Corrente Líquida*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12224" y="5924590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* Conforme LRF</a:t>
            </a:r>
            <a:endParaRPr lang="pt-BR" sz="12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736078" y="82114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52108" y="593972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31534"/>
              </p:ext>
            </p:extLst>
          </p:nvPr>
        </p:nvGraphicFramePr>
        <p:xfrm>
          <a:off x="1763688" y="1214425"/>
          <a:ext cx="6408712" cy="45767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58942"/>
                <a:gridCol w="2449770"/>
              </a:tblGrid>
              <a:tr h="30439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DETALHAMENTO DA RECEITA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 PLOA </a:t>
                      </a:r>
                      <a:r>
                        <a:rPr lang="pt-BR" sz="1400" b="1" u="none" strike="noStrike" dirty="0" smtClean="0"/>
                        <a:t>2017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Impostos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3.061.814.000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Taxas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299.968.000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Contribuição de Melhoria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5.000.000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Contribuições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378.344.322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Receita Patrimonial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210.540.957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Receita de Serviços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104.636.210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Transferências Intergovernamentais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5.132.338.840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</a:t>
                      </a:r>
                      <a:r>
                        <a:rPr lang="pt-BR" sz="1400" u="none" strike="noStrike" dirty="0" smtClean="0"/>
                        <a:t>Outras Transferências 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82.214.901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Outras Receitas 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503.309.106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Subtotal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</a:rPr>
                        <a:t>9.778.166.336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(-) Dedução da Contribuição dos Segurados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241.364.322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(-) Dedução da Comp. entre Regimes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4.517.334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(-) Dedução do Excedente do FUNDEB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409.791.200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26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9.122.493.480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5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23484"/>
            <a:ext cx="7545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Síntese do Orçamento Consolidado/ 2017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17623" y="5661248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19111" y="139645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06991"/>
              </p:ext>
            </p:extLst>
          </p:nvPr>
        </p:nvGraphicFramePr>
        <p:xfrm>
          <a:off x="1835695" y="1758006"/>
          <a:ext cx="5963287" cy="38033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41531"/>
                <a:gridCol w="3021756"/>
              </a:tblGrid>
              <a:tr h="457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RECEITAS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0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 err="1" smtClean="0"/>
                        <a:t>Adm</a:t>
                      </a:r>
                      <a:r>
                        <a:rPr lang="pt-BR" sz="1600" u="none" strike="noStrike" dirty="0" smtClean="0"/>
                        <a:t>. </a:t>
                      </a:r>
                      <a:r>
                        <a:rPr lang="pt-BR" sz="1600" u="none" strike="noStrike" dirty="0"/>
                        <a:t>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11.226.747.412</a:t>
                      </a:r>
                    </a:p>
                  </a:txBody>
                  <a:tcPr marL="9525" marR="9525" marT="9525" marB="0" anchor="ctr"/>
                </a:tc>
              </a:tr>
              <a:tr h="4570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/>
                        <a:t>Adm. Indireta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353.608.832</a:t>
                      </a:r>
                    </a:p>
                  </a:txBody>
                  <a:tcPr marL="9525" marR="9525" marT="9525" marB="0" anchor="ctr"/>
                </a:tc>
              </a:tr>
              <a:tr h="457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11.580.356.244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0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DESPESAS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60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 err="1" smtClean="0"/>
                        <a:t>Adm</a:t>
                      </a:r>
                      <a:r>
                        <a:rPr lang="pt-BR" sz="1600" u="none" strike="noStrike" dirty="0" smtClean="0"/>
                        <a:t>. </a:t>
                      </a:r>
                      <a:r>
                        <a:rPr lang="pt-BR" sz="1600" u="none" strike="noStrike" dirty="0"/>
                        <a:t>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10.082.985.420</a:t>
                      </a:r>
                    </a:p>
                  </a:txBody>
                  <a:tcPr marL="9525" marR="9525" marT="9525" marB="0" anchor="ctr"/>
                </a:tc>
              </a:tr>
              <a:tr h="5060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/>
                        <a:t>Adm. Indireta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1.497.370.824</a:t>
                      </a:r>
                    </a:p>
                  </a:txBody>
                  <a:tcPr marL="9525" marR="9525" marT="9525" marB="0" anchor="ctr"/>
                </a:tc>
              </a:tr>
              <a:tr h="506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11.580.356.244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23528" y="107921"/>
            <a:ext cx="748883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Síntese dos Orçamentos das </a:t>
            </a:r>
            <a:r>
              <a:rPr lang="pt-BR" sz="3200" b="1" dirty="0" smtClean="0">
                <a:solidFill>
                  <a:schemeClr val="tx2"/>
                </a:solidFill>
              </a:rPr>
              <a:t>Empresas</a:t>
            </a:r>
          </a:p>
          <a:p>
            <a:pPr eaLnBrk="1" hangingPunct="1"/>
            <a:r>
              <a:rPr lang="pt-BR" sz="2000" b="1" i="1" dirty="0" smtClean="0">
                <a:solidFill>
                  <a:schemeClr val="tx2"/>
                </a:solidFill>
              </a:rPr>
              <a:t>(Receitas e Despesas Próprias)</a:t>
            </a:r>
            <a:endParaRPr lang="pt-BR" sz="2000" b="1" i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47135" y="806580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402284" y="5989194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09262"/>
              </p:ext>
            </p:extLst>
          </p:nvPr>
        </p:nvGraphicFramePr>
        <p:xfrm>
          <a:off x="1003528" y="1123667"/>
          <a:ext cx="7311185" cy="4810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86171"/>
                <a:gridCol w="941488"/>
                <a:gridCol w="786157"/>
                <a:gridCol w="786157"/>
                <a:gridCol w="1055606"/>
                <a:gridCol w="1055606"/>
              </a:tblGrid>
              <a:tr h="50006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u="none" strike="noStrike" dirty="0"/>
                        <a:t> </a:t>
                      </a:r>
                      <a:r>
                        <a:rPr lang="pt-BR" sz="1400" b="1" u="none" strike="noStrike" dirty="0" smtClean="0"/>
                        <a:t>Item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Prodabel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Urbel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Belotur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BHTrans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/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Receitas </a:t>
                      </a:r>
                      <a:r>
                        <a:rPr lang="pt-BR" sz="1400" u="none" strike="noStrike" dirty="0"/>
                        <a:t>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20.396.249</a:t>
                      </a:r>
                    </a:p>
                  </a:txBody>
                  <a:tcPr marL="9525" marR="9525" marT="9525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Receitas  </a:t>
                      </a:r>
                      <a:r>
                        <a:rPr lang="pt-BR" sz="1400" u="none" strike="noStrike" dirty="0" err="1" smtClean="0"/>
                        <a:t>Intraorçamentárias</a:t>
                      </a:r>
                      <a:r>
                        <a:rPr lang="pt-BR" sz="1400" u="none" strike="noStrike" dirty="0" smtClean="0"/>
                        <a:t> 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</a:t>
                      </a:r>
                    </a:p>
                  </a:txBody>
                  <a:tcPr marL="9525" marR="9525" marT="9525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Receitas  </a:t>
                      </a:r>
                      <a:r>
                        <a:rPr lang="pt-BR" sz="1400" u="none" strike="noStrike" dirty="0"/>
                        <a:t>Intraorçamentárias de Capital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1.808.000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2.048.000</a:t>
                      </a:r>
                    </a:p>
                  </a:txBody>
                  <a:tcPr marL="9525" marR="9525" marT="9525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Receitas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2.589.335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237.414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567.500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19.160.000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22.554.249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Despesas </a:t>
                      </a:r>
                      <a:r>
                        <a:rPr lang="pt-BR" sz="1400" u="none" strike="noStrike" dirty="0"/>
                        <a:t>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20.318.349</a:t>
                      </a:r>
                    </a:p>
                  </a:txBody>
                  <a:tcPr marL="9525" marR="9525" marT="9525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/>
                        <a:t>Despesas </a:t>
                      </a:r>
                      <a:r>
                        <a:rPr lang="pt-BR" sz="1400" u="none" strike="noStrike" dirty="0"/>
                        <a:t>de Capital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1.858.000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2.235.900</a:t>
                      </a:r>
                    </a:p>
                  </a:txBody>
                  <a:tcPr marL="9525" marR="9525" marT="9525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Despesas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2.589.335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237.414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567.500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19.160.000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22.554.249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36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191542"/>
            <a:ext cx="74888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Síntese </a:t>
            </a:r>
            <a:r>
              <a:rPr lang="pt-BR" sz="3200" b="1" dirty="0">
                <a:solidFill>
                  <a:schemeClr val="tx2"/>
                </a:solidFill>
              </a:rPr>
              <a:t>dos Orçamentos das </a:t>
            </a:r>
            <a:r>
              <a:rPr lang="pt-BR" sz="3200" b="1" dirty="0" smtClean="0">
                <a:solidFill>
                  <a:schemeClr val="tx2"/>
                </a:solidFill>
              </a:rPr>
              <a:t>Autarquias e   </a:t>
            </a:r>
          </a:p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Fundações</a:t>
            </a:r>
          </a:p>
          <a:p>
            <a:pPr eaLnBrk="1" hangingPunct="1"/>
            <a:r>
              <a:rPr lang="pt-BR" sz="3200" b="1" i="1" dirty="0">
                <a:solidFill>
                  <a:schemeClr val="tx2"/>
                </a:solidFill>
              </a:rPr>
              <a:t> </a:t>
            </a:r>
            <a:r>
              <a:rPr lang="pt-BR" sz="3200" b="1" i="1" dirty="0" smtClean="0">
                <a:solidFill>
                  <a:schemeClr val="tx2"/>
                </a:solidFill>
              </a:rPr>
              <a:t>  </a:t>
            </a:r>
            <a:r>
              <a:rPr lang="pt-BR" sz="2000" b="1" i="1" dirty="0" smtClean="0">
                <a:solidFill>
                  <a:schemeClr val="tx2"/>
                </a:solidFill>
              </a:rPr>
              <a:t>(</a:t>
            </a:r>
            <a:r>
              <a:rPr lang="pt-BR" sz="2000" b="1" i="1" dirty="0">
                <a:solidFill>
                  <a:schemeClr val="tx2"/>
                </a:solidFill>
              </a:rPr>
              <a:t>Receitas e Despesas Próprias)</a:t>
            </a:r>
          </a:p>
          <a:p>
            <a:pPr eaLnBrk="1" hangingPunct="1"/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63391" y="1408246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978954" y="5697600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89750"/>
              </p:ext>
            </p:extLst>
          </p:nvPr>
        </p:nvGraphicFramePr>
        <p:xfrm>
          <a:off x="714349" y="1857365"/>
          <a:ext cx="8034115" cy="36433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71783"/>
                <a:gridCol w="781407"/>
                <a:gridCol w="876998"/>
                <a:gridCol w="969965"/>
                <a:gridCol w="852444"/>
                <a:gridCol w="710370"/>
                <a:gridCol w="781407"/>
                <a:gridCol w="889741"/>
              </a:tblGrid>
              <a:tr h="63270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u="none" strike="noStrike" dirty="0"/>
                        <a:t> </a:t>
                      </a:r>
                      <a:r>
                        <a:rPr lang="pt-BR" sz="1200" b="1" u="none" strike="noStrike" dirty="0" smtClean="0"/>
                        <a:t>Item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FMC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HOB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FUNDAÇÃO ZOO-BOTÂNICA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FUNDAÇÃO PARQUES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SUDECAP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SLU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Receitas Correntes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8.139.882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7.139.384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9.655.544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33.988.650</a:t>
                      </a:r>
                    </a:p>
                  </a:txBody>
                  <a:tcPr marL="9525" marR="9525" marT="9525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Receita Intraorçamentária Corrente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295.356.849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1.709.084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297.065.933</a:t>
                      </a:r>
                    </a:p>
                  </a:txBody>
                  <a:tcPr marL="9525" marR="9525" marT="9525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Receitas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2.346.624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303.496.731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7.139.384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9.655.544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8.304.000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331.054.583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Despesas Correntes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303.311.731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6.884.384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8.004.000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329.747.183</a:t>
                      </a:r>
                    </a:p>
                  </a:txBody>
                  <a:tcPr marL="9525" marR="9525" marT="9525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Despesas de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1.307.400</a:t>
                      </a:r>
                    </a:p>
                  </a:txBody>
                  <a:tcPr marL="9525" marR="9525" marT="9525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Despesas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2.346.624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303.496.731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7.139.384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9.655.544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8.304.000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331.054.583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36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1917</Words>
  <Application>Microsoft Office PowerPoint</Application>
  <PresentationFormat>Apresentação na tela (4:3)</PresentationFormat>
  <Paragraphs>935</Paragraphs>
  <Slides>24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Times New Roman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DENISE REZENDE BARCELLOS BASTOS</cp:lastModifiedBy>
  <cp:revision>689</cp:revision>
  <cp:lastPrinted>2016-10-05T11:58:12Z</cp:lastPrinted>
  <dcterms:created xsi:type="dcterms:W3CDTF">2011-05-24T21:55:35Z</dcterms:created>
  <dcterms:modified xsi:type="dcterms:W3CDTF">2016-10-20T16:54:39Z</dcterms:modified>
</cp:coreProperties>
</file>