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68" r:id="rId2"/>
    <p:sldId id="478" r:id="rId3"/>
    <p:sldId id="469" r:id="rId4"/>
    <p:sldId id="471" r:id="rId5"/>
    <p:sldId id="470" r:id="rId6"/>
    <p:sldId id="479" r:id="rId7"/>
    <p:sldId id="472" r:id="rId8"/>
    <p:sldId id="473" r:id="rId9"/>
    <p:sldId id="404" r:id="rId10"/>
    <p:sldId id="419" r:id="rId11"/>
    <p:sldId id="435" r:id="rId12"/>
    <p:sldId id="434" r:id="rId13"/>
    <p:sldId id="420" r:id="rId14"/>
    <p:sldId id="421" r:id="rId15"/>
    <p:sldId id="366" r:id="rId16"/>
    <p:sldId id="475" r:id="rId17"/>
    <p:sldId id="405" r:id="rId18"/>
    <p:sldId id="384" r:id="rId19"/>
    <p:sldId id="387" r:id="rId20"/>
    <p:sldId id="388" r:id="rId21"/>
    <p:sldId id="422" r:id="rId22"/>
    <p:sldId id="367" r:id="rId23"/>
    <p:sldId id="476" r:id="rId24"/>
    <p:sldId id="413" r:id="rId25"/>
    <p:sldId id="364" r:id="rId26"/>
    <p:sldId id="441" r:id="rId27"/>
    <p:sldId id="399" r:id="rId28"/>
    <p:sldId id="424" r:id="rId29"/>
    <p:sldId id="423" r:id="rId30"/>
    <p:sldId id="375" r:id="rId31"/>
    <p:sldId id="477" r:id="rId32"/>
    <p:sldId id="414" r:id="rId33"/>
    <p:sldId id="350" r:id="rId34"/>
    <p:sldId id="365" r:id="rId35"/>
    <p:sldId id="376" r:id="rId36"/>
    <p:sldId id="474" r:id="rId37"/>
  </p:sldIdLst>
  <p:sldSz cx="9144000" cy="6858000" type="screen4x3"/>
  <p:notesSz cx="6819900" cy="99314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Arial Narrow" panose="020B0606020202030204" pitchFamily="34" charset="0"/>
      <p:regular r:id="rId44"/>
      <p:bold r:id="rId45"/>
      <p:italic r:id="rId46"/>
      <p:boldItalic r:id="rId4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05" autoAdjust="0"/>
  </p:normalViewPr>
  <p:slideViewPr>
    <p:cSldViewPr showGuides="1">
      <p:cViewPr>
        <p:scale>
          <a:sx n="60" d="100"/>
          <a:sy n="60" d="100"/>
        </p:scale>
        <p:origin x="-1722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EE6C7-273D-4FDE-9E8A-1C7BF461256A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2388" y="9432925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A4F8-008B-4017-8D82-77F7E7A622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215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BD688-7CEC-4959-A971-5FBDDC757429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62EC-B591-4F1E-96B8-B4693653CD8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45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000" dirty="0">
              <a:latin typeface="Arial Narrow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61DF-BE18-394F-BD7F-48D10DEAB038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66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1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19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02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" y="-99391"/>
            <a:ext cx="9035768" cy="16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70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42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007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49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8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155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418F-0B46-44A1-8043-8618E6487AA3}" type="datetimeFigureOut">
              <a:rPr lang="pt-BR" smtClean="0"/>
              <a:pPr/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C408-439D-48C5-991B-72C871CF18F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17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12200" r="17613" b="4851"/>
          <a:stretch>
            <a:fillRect/>
          </a:stretch>
        </p:blipFill>
        <p:spPr bwMode="auto">
          <a:xfrm>
            <a:off x="0" y="0"/>
            <a:ext cx="92018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483768" y="5877272"/>
            <a:ext cx="33843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Políticas Sociais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30/10/14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16" name="Imagem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r="6753" b="10792"/>
          <a:stretch/>
        </p:blipFill>
        <p:spPr bwMode="auto">
          <a:xfrm>
            <a:off x="4616229" y="0"/>
            <a:ext cx="460397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 explicativo retangular com cantos arredondados 13"/>
          <p:cNvSpPr/>
          <p:nvPr/>
        </p:nvSpPr>
        <p:spPr>
          <a:xfrm>
            <a:off x="1043608" y="2204864"/>
            <a:ext cx="2635849" cy="3024336"/>
          </a:xfrm>
          <a:prstGeom prst="wedgeRoundRectCallout">
            <a:avLst>
              <a:gd name="adj1" fmla="val 110145"/>
              <a:gd name="adj2" fmla="val 109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Hoje, 147 CS.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Até 2017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serão 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construídos 19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novos Centros de Saúde e 61 serão 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substituídos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por novas unidades.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8" name="Picture 7" descr="CidadeSauda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r="8089" b="12570"/>
          <a:stretch/>
        </p:blipFill>
        <p:spPr bwMode="auto">
          <a:xfrm>
            <a:off x="4619183" y="0"/>
            <a:ext cx="4524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 explicativo retangular com cantos arredondados 13"/>
          <p:cNvSpPr/>
          <p:nvPr/>
        </p:nvSpPr>
        <p:spPr>
          <a:xfrm>
            <a:off x="1187624" y="2636912"/>
            <a:ext cx="2275809" cy="2160240"/>
          </a:xfrm>
          <a:prstGeom prst="wedgeRoundRectCallout">
            <a:avLst>
              <a:gd name="adj1" fmla="val 110145"/>
              <a:gd name="adj2" fmla="val 109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Hoje, 63 Academias da Cidade.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Até 2017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serão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100.</a:t>
            </a:r>
            <a:endParaRPr lang="pt-BR" sz="24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1" name="Picture 10" descr="CidadeSauda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700808"/>
            <a:ext cx="9144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 pitchFamily="34" charset="0"/>
                <a:cs typeface="Arial Narrow"/>
              </a:rPr>
              <a:t>Hospital Metropolitano Dr. Célio de Castro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 pitchFamily="34" charset="0"/>
                <a:cs typeface="Arial Narrow"/>
              </a:rPr>
              <a:t>Tratamento do Tabagismo expandido para todos os Centros de Saúde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 pitchFamily="34" charset="0"/>
                <a:cs typeface="Arial Narrow"/>
              </a:rPr>
              <a:t>Implantação de mais 1 CREAB – Centro de Referência em Reabilitação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 pitchFamily="34" charset="0"/>
                <a:cs typeface="Arial Narrow"/>
              </a:rPr>
              <a:t>Implantação do Disque Saúde Criança 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CidadeSaud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56792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7 novas </a:t>
            </a:r>
            <a:r>
              <a:rPr lang="pt-BR" sz="2800" dirty="0" err="1" smtClean="0">
                <a:latin typeface="Arial Narrow"/>
                <a:cs typeface="Arial Narrow"/>
              </a:rPr>
              <a:t>UPAs</a:t>
            </a:r>
            <a:r>
              <a:rPr lang="pt-BR" sz="2800" dirty="0" smtClean="0">
                <a:latin typeface="Arial Narrow"/>
                <a:cs typeface="Arial Narrow"/>
              </a:rPr>
              <a:t>, sendo 3 novas unidades e 4 substituições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Novas maternidades:  Maternidade Venda Nova e do Hospital Odilon </a:t>
            </a:r>
            <a:r>
              <a:rPr lang="pt-BR" sz="2800" dirty="0" err="1" smtClean="0">
                <a:latin typeface="Arial Narrow"/>
                <a:cs typeface="Arial Narrow"/>
              </a:rPr>
              <a:t>Behrens</a:t>
            </a:r>
            <a:endParaRPr lang="pt-BR" sz="2800" dirty="0" smtClean="0">
              <a:latin typeface="Arial Narrow"/>
              <a:cs typeface="Arial Narrow"/>
            </a:endParaRP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Ampliação do Serviço de Atenção Domiciliar (SAD) para 33 equipes de atendimento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1" name="Picture 10" descr="CidadeSaud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6288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4 novos </a:t>
            </a:r>
            <a:r>
              <a:rPr lang="pt-BR" sz="2800" dirty="0" err="1" smtClean="0">
                <a:latin typeface="Arial Narrow"/>
                <a:cs typeface="Arial Narrow"/>
              </a:rPr>
              <a:t>Cersam-AD</a:t>
            </a:r>
            <a:r>
              <a:rPr lang="pt-BR" sz="2800" dirty="0" smtClean="0">
                <a:latin typeface="Arial Narrow"/>
                <a:cs typeface="Arial Narrow"/>
              </a:rPr>
              <a:t> </a:t>
            </a:r>
            <a:r>
              <a:rPr lang="en-US" sz="2800" dirty="0" smtClean="0">
                <a:latin typeface="Arial Narrow"/>
                <a:cs typeface="Arial Narrow"/>
              </a:rPr>
              <a:t>–</a:t>
            </a:r>
            <a:r>
              <a:rPr lang="pt-BR" sz="2800" dirty="0" smtClean="0">
                <a:latin typeface="Arial Narrow"/>
                <a:cs typeface="Arial Narrow"/>
              </a:rPr>
              <a:t> </a:t>
            </a:r>
            <a:r>
              <a:rPr lang="pt-BR" sz="2400" dirty="0" smtClean="0">
                <a:latin typeface="Arial Narrow"/>
                <a:cs typeface="Arial Narrow"/>
              </a:rPr>
              <a:t>Centros de Referência em Saúde Mental – Álcool e Drogas </a:t>
            </a:r>
            <a:r>
              <a:rPr lang="pt-BR" sz="2800" dirty="0" smtClean="0">
                <a:latin typeface="Arial Narrow"/>
                <a:cs typeface="Arial Narrow"/>
              </a:rPr>
              <a:t>- 2 para adultos e 2 para adolescentes, totalizando 7 até 2017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Consultórios de Rua ampliados para 11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3 </a:t>
            </a:r>
            <a:r>
              <a:rPr lang="pt-BR" sz="2800" dirty="0" err="1" smtClean="0">
                <a:latin typeface="Arial Narrow"/>
                <a:cs typeface="Arial Narrow"/>
              </a:rPr>
              <a:t>Creas</a:t>
            </a:r>
            <a:r>
              <a:rPr lang="pt-BR" sz="2800" dirty="0" smtClean="0">
                <a:latin typeface="Arial Narrow"/>
                <a:cs typeface="Arial Narrow"/>
              </a:rPr>
              <a:t> Móveis – </a:t>
            </a:r>
            <a:r>
              <a:rPr lang="pt-BR" sz="2400" dirty="0" smtClean="0">
                <a:latin typeface="Arial Narrow"/>
                <a:cs typeface="Arial Narrow"/>
              </a:rPr>
              <a:t>Centros Móveis de Referência em Assistência Social - </a:t>
            </a:r>
            <a:r>
              <a:rPr lang="pt-BR" sz="2800" dirty="0" smtClean="0">
                <a:latin typeface="Arial Narrow"/>
                <a:cs typeface="Arial Narrow"/>
              </a:rPr>
              <a:t>em funcionamento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1" name="Picture 10" descr="CidadeSaud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6324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2015 - 2017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8" name="Picture 17" descr="CidadeSaud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639600" cy="641339"/>
          </a:xfrm>
          <a:prstGeom prst="rect">
            <a:avLst/>
          </a:prstGeom>
        </p:spPr>
      </p:pic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755576" y="1844824"/>
          <a:ext cx="7272808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</a:t>
                      </a:r>
                      <a:r>
                        <a:rPr lang="pt-BR" b="1" baseline="0" dirty="0" smtClean="0"/>
                        <a:t> Sustentadores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1.640.980.931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1.581.467.513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1.634.119.388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205.176.732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138.774.380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135.233.657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1.435.804.199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1.442.693.133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1.498.885.731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 Associados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2.019.241.719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2.136.572.299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2.379.348.298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866.990.477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991.602.508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1.030.254.996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1.152.251.242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1.144.969.791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1.349.093.302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Total Área Resultado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3.660.222.650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3.718.039.812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4.013.467.686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 bwMode="auto">
          <a:xfrm>
            <a:off x="7236296" y="1484784"/>
            <a:ext cx="88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7236296" y="5733256"/>
            <a:ext cx="849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Fonte: SOF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3296"/>
            <a:ext cx="1501670" cy="43204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Educac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8640"/>
            <a:ext cx="2520280" cy="644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51483" t="23898" r="20071" b="8190"/>
          <a:stretch>
            <a:fillRect/>
          </a:stretch>
        </p:blipFill>
        <p:spPr bwMode="auto">
          <a:xfrm>
            <a:off x="3851920" y="1988840"/>
            <a:ext cx="3456384" cy="461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1260" t="31319" r="52072" b="11433"/>
          <a:stretch>
            <a:fillRect/>
          </a:stretch>
        </p:blipFill>
        <p:spPr bwMode="auto">
          <a:xfrm>
            <a:off x="323528" y="1196752"/>
            <a:ext cx="32403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3"/>
          <p:cNvCxnSpPr/>
          <p:nvPr/>
        </p:nvCxnSpPr>
        <p:spPr>
          <a:xfrm rot="16200000" flipH="1">
            <a:off x="-155713" y="3436799"/>
            <a:ext cx="2880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143000" y="2393890"/>
            <a:ext cx="3564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Expansão do Ensino Infantil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143000" y="2995553"/>
            <a:ext cx="3831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Expansão da Escola Integrada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143000" y="3638490"/>
            <a:ext cx="4505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Melhoria da Qualidade da Educação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9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611317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4 Programas, sendo 3 Sustentadores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19" name="Imagem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t="3116" r="8267" b="10790"/>
          <a:stretch/>
        </p:blipFill>
        <p:spPr bwMode="auto">
          <a:xfrm>
            <a:off x="4447610" y="0"/>
            <a:ext cx="4676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 explicativo retangular com cantos arredondados 13"/>
          <p:cNvSpPr/>
          <p:nvPr/>
        </p:nvSpPr>
        <p:spPr>
          <a:xfrm>
            <a:off x="971600" y="2348880"/>
            <a:ext cx="2491833" cy="2808312"/>
          </a:xfrm>
          <a:prstGeom prst="wedgeRoundRectCallout">
            <a:avLst>
              <a:gd name="adj1" fmla="val 110145"/>
              <a:gd name="adj2" fmla="val 109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82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novas </a:t>
            </a:r>
            <a:r>
              <a:rPr lang="pt-BR" sz="2400" b="1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UMEIs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,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universalizando o atendimento para crianças de 4 e 5 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anos</a:t>
            </a:r>
            <a:endParaRPr lang="pt-BR" sz="24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 descr="Educac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440000"/>
            <a:ext cx="889248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 pitchFamily="34" charset="0"/>
                <a:cs typeface="Arial Narrow"/>
              </a:rPr>
              <a:t>Educação Infantil:</a:t>
            </a: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800" dirty="0" smtClean="0">
                <a:latin typeface="Arial Narrow" pitchFamily="34" charset="0"/>
                <a:cs typeface="Arial Narrow"/>
              </a:rPr>
              <a:t>Universalização do atendimento para crianças </a:t>
            </a:r>
            <a:r>
              <a:rPr lang="pt-BR" sz="2800" b="1" dirty="0" smtClean="0">
                <a:latin typeface="Arial Narrow" pitchFamily="34" charset="0"/>
                <a:cs typeface="Arial Narrow"/>
              </a:rPr>
              <a:t>de 4 e 5 anos </a:t>
            </a:r>
            <a:r>
              <a:rPr lang="en-US" sz="2800" dirty="0" smtClean="0">
                <a:latin typeface="Arial Narrow" pitchFamily="34" charset="0"/>
                <a:cs typeface="Arial Narrow"/>
              </a:rPr>
              <a:t>–</a:t>
            </a:r>
            <a:r>
              <a:rPr lang="pt-BR" sz="2800" dirty="0" smtClean="0">
                <a:latin typeface="Arial Narrow" pitchFamily="34" charset="0"/>
                <a:cs typeface="Arial Narrow"/>
              </a:rPr>
              <a:t> ampliado para mais de 54.000 vagas (rede própria e conveniada)</a:t>
            </a: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800" dirty="0" smtClean="0">
                <a:latin typeface="Arial Narrow" pitchFamily="34" charset="0"/>
                <a:cs typeface="Arial Narrow"/>
              </a:rPr>
              <a:t>Horário integral – zero a 5 anos: ampliado para mais de 20.000 vagas (rede própria e conveniada)</a:t>
            </a:r>
          </a:p>
          <a:p>
            <a:pPr marL="822325" lvl="1" indent="-365125">
              <a:spcAft>
                <a:spcPts val="1800"/>
              </a:spcAft>
              <a:buFont typeface="Arial"/>
              <a:buChar char="•"/>
            </a:pPr>
            <a:endParaRPr lang="pt-BR" sz="2800" dirty="0" smtClean="0">
              <a:latin typeface="Arial Narrow"/>
              <a:cs typeface="Arial Narrow"/>
            </a:endParaRPr>
          </a:p>
        </p:txBody>
      </p:sp>
      <p:pic>
        <p:nvPicPr>
          <p:cNvPr id="8" name="Picture 7" descr="Educ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6"/>
          <p:cNvSpPr txBox="1">
            <a:spLocks noChangeArrowheads="1"/>
          </p:cNvSpPr>
          <p:nvPr/>
        </p:nvSpPr>
        <p:spPr bwMode="auto">
          <a:xfrm>
            <a:off x="7308850" y="836613"/>
            <a:ext cx="18351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   Indicadores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Taxas de Cobertura de Equipamentos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Principais Metas</a:t>
            </a:r>
          </a:p>
          <a:p>
            <a:pPr eaLnBrk="1" hangingPunct="1">
              <a:buFont typeface="Arial" charset="0"/>
              <a:buChar char="•"/>
            </a:pPr>
            <a:endParaRPr lang="pt-BR" b="1" smtClean="0">
              <a:solidFill>
                <a:prstClr val="white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pt-BR" b="1" smtClean="0">
                <a:solidFill>
                  <a:prstClr val="white"/>
                </a:solidFill>
              </a:rPr>
              <a:t> Valores previstos  no PPAG </a:t>
            </a:r>
          </a:p>
        </p:txBody>
      </p:sp>
      <p:sp>
        <p:nvSpPr>
          <p:cNvPr id="34819" name="AutoShape 2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4820" name="AutoShape 4" descr="data:image/jpeg;base64,/9j/4AAQSkZJRgABAQAAAQABAAD/2wCEAAkGBxQSEhIUEBMWFRQVFxUWFhgWFBQYFhgYFBUXGBQaFBcYHCggGBsmHhQVITEhJSktLi4uGB8zODMsNygtMCsBCgoKDg0OGxAQGy0kICYsLCwsLzQsLCwsLCwsLCwsLCw0LCwsLCwsLCwsLCwsLCwsLCwsLCwsLCwsLCwsLCwsLP/AABEIAQwAvAMBEQACEQEDEQH/xAAcAAEAAQUBAQAAAAAAAAAAAAAAAgEDBAUGBwj/xABEEAACAQIDBQUDCgQFAgcAAAABAgMAEQQSIQUGMUFREyJhcZEUgZIHFiMyQlJiscHhM3Kh0RWCotLwsvEkU1Rjc5TC/8QAGwEBAAIDAQEAAAAAAAAAAAAAAAEFAgMEBgf/xAA7EQACAQMCAwUGBQIFBQEAAAAAAQIDBBESIQUxQRMUUWFxIjKBkbHRBkKhwfBS4RUzU4LxI0OSorIW/9oADAMBAAIRAxEAPwD01EFhoOA5VvOIlkHQelAMg6D0oBkHQelAMg6D0oBkHQelAMg6D0oBkHQelAMg6D0oBkHQelAMg6D0oBkHQelAMg6D0oBkHQelAMg6D0oBkHQelAMg6D0oBkHQelAMg6D0oBkHQelAMg6D0oBkHQelAMg6D0oCSoOg9KkEU4DyFQDzzaeLn9qxzGTEdtAA2Dw6dqIXVVBLsE0l65SdTca8B0JLSv1MNzAl3t2ioiGZCzmfIUwzuJjGsZVQlgw7zlM1hw8LmezgQpPqb/ZW82JfaBhmiywkyR2Ecl43S5VpJCMpDhGIsSLMvPjg4JQyuZkm2zB2hvDjTipuzhK9hHiwkYWUl8pj7OSQWCvfimXXVhz1yUI4XwGW2X49s45tm4iUMpnSVFikSOwdC0WYhJF1tnkW+UfVPS9RphrS6EZek12yt58dGzy41H7MywZ1WIkxxtHOLIv2bskWp69TWThF7RIjJ9TOh23tJnRysaRAYNpEKHO3tbqmRDx0u2ulre6sdMPqZNswZN58ezYiRYxGUiVezyTMIb4nKWlUizPlzG6gjLY20tU9nBYRjlm8j2/i12fHN2aSzNKYy2SQRiPtHVZ2RRnyEKp0A0YG3KsNEdWDJt4NHgd6MbH7ErozJZWmvFK0jpJJJmfOVsqooTiQ17cr22OnF5ITZk70LiTitoNHJMqQ4TMipJMozPGRdFXusQQx8NOdrRDGlZ8Sd8moxE+MX2lu1xILzph1yGaRo1yiR2jiuBwVRcG+rcNb5JR2MdzfbQ2zim2ZBKUkWZZVjxFs8bgRs6sxKqSoLCMmw4MRa1YKMdbRLbwYkW8ePCAm/wBHh1YloGPav7SYGlNkDCLKRIQFDWHjepcIEp7ksPvXjMmDaRWuZnjnRICJpBo0TxK62yFWAOgN+Fr6OzjlojLM/c7FTtiWWftQrQSZQTMVumNnViC5NmylOfC1tLVjUSS2MlzOWxOMxDRYgQzY2OIYhR3vaZJUiVHAcyGzd+TICgPd56cdiUU1nBju9zNY7QWPFrfEZRHhZJWEjCUXwjNMIC97EyWzBNRYgAX0j2NgmzvNjYE2imlMglaNe0QykpmKIGOT6t7pe/ietaJPoZI21YkigFASWpBBOA8hUA1v+Ox55kAkPY5u0YITGCiB2XN1sR4Hhe9ZaGRnfBiPtqFuynaGbMCEiJiOZvaBeyC+oIjF/dU6HyDa5l75yxWTKsrl2kTIsbZ1aK3aK6NYqRmHrTQxqxuZOO2usSwllkJmYKiKl3zFGksVvoQqNfyqFHJO5ipvNE2Ts0mkLx9oMkZJC52TvAkEHMrD3VOhmOpGU+2IljmlZiqQu6OSD9ZDlIUC5a5IAtqb1Gl5wTkbN2skzOgWRJEClklQo+V75WAPFTlIuOYINqOLW4TyW49vwkRtmIWTt7EiwHs+btS33QMja00MakYw3qgyu7CVAsTTjPE6GSJACzR342uuhsdRpU6GTkvQ7xRMwQiRHLxx5HjKsDKrNGSD9kiN9R0NRoZGpFo70Qq0iyLNGYoxI+eIiys2RBpc5mbRV4mxtU6HzJyJt6oESRpe0i7Ix51kjZXVZmyo9uaE31F7WPSnZt8iMk8ZvLFH2htIwjdY2aNMwDOsbJqDwImQA9TRQbDlguR7eVpOzEU+a0Zb6PRO1+rn17vA38qjRtkaja3rEkpQFb0BSgFAKAUAoCS1IIJwHkKgGgxW7KyYhpzLYlZF7scavaSMx5XkUBpEFyQrcwNdK2KbSwRjJZwm6XZRqkcqIVkikVkw0SHNErLdwv1yc3E9PGjqZ3f1Iwxi9zkkC55A7CSWV2lhikEjyqikmMgKLCNQLDQAUVQyx1MzbWwFxMUEbuv0LBu9Cjo5EbR2aJu7bv3tyIFRGTTbGTX/ADKQGEiRWMSZF7XDxSBfpXkBjDaR2L5QBwCgcqy7QjDMybdwuJ0aduymkeXKEQMjs4dGV9T3WVSLjW1Y6+uBjcy9m7MMcjzTTGWVlWO5VUVUQswCqvUsxJPHwAqHLbCQS8zXQ7l4dct1Um2JErBFV5VxIcFXYa90PYeQrLtGRgrNusZEZJsS8n0EmHjJSNciygK7HL9d7KoubDThrRTxyRlgu4bdeONrxsQvbx4gAi5BjjKZc5NypvcA8De2h0hzI0lqHdY9nLHLiGcSt2jN2aLJ2odXjkz63KlFAW1rAC1hUupvlIJFx9285LzzNJIWw5zZEVQmGl7VUCDSxa9yb8fC1FUxyQx4kYN0444Z4Y3ZUlmjlAsD2fZmIqi/h+hAHQG3KnaPKYaLuK3cV8X7VmTN9Ho0EbsvZ/8AlyN3kvfiPCoU8R0jBvKwJFAKAUAoBQCgKE0BNakEE4DyFQDTvu4haZlklTtlKtkKKRmlaVijBcwJLEHXh61nrIcSC7uABAs8wCGQ/XGdu0KXUta2UKhXhfW9w2payNJGHdWNShWXEd0xm3bsQ3Zklc9+OrOT1zeAs1snSZm0tixzqFdnFixBDXILCxsXvbwHDwrFSwMFqXYIMryiaXO2ewLkxjOhQd3Q2FyQARxNZatsEaTGG6iak4jEliCubtQCBZgACq8AJGGt+N/ra1PaeQ0kMfubBNk7R5DkSNBqh/hq6hixQkse0NzfkOVFUY0m52bs9IFZY72Z2c5iSbvq2p8dfMk1i3klLBlViSKAUAoBQCgFAKAUBRmA40GSoNAWJZiD4VJi5YZL2gUGtEZXDKbdaEN5RCOcgVJhqZkpwHkKxNxWgFAKAUAoBQCgFAKAUAoBQCgFAW3mANjepMXLBbbEEHhQjU0yDyG9weOtCHJ5DyZhryP50Ibyi0DQxJycF8vyNDJkKGJcT6re6hkuTIrQxM1OA8hUG8rQCgFAKAUAoBQCgFAKAUAoBQCgMbFrwNSa5lp+R8Py0oYsqRcD3j9f1oOZUIbG45fkaE4YWEmg0sk0R7oPU0Ja5Jk/Zh1oToQaMBTY9KgYwi4sK/8ADUjSiScB5CoMytAULAcTQZLZnFDHWiPtI6GpI1lRiR0NBrRJZgedQZKSLgoSKAUAoBQCgFAKAt4hbr5a0MZci2/I5ba+HOpIZKW+h00IoGVNzxIoTuW04Dv28KELlzDgWHevqNelA8YGVOp/57qEYiVstmy9KgnbGwUp4/1qTHMS52gAF+gqDY2kWHxBPDSpMHJ9C1QwFAKAUAoCSMRwrGcowi5S5GUVJvCMlZTzFeeuPxFSi8UouXm9l9y0pWE377wO0NV3/wCiuf6Y/J/c6Vw+n4v+fAqJPCuih+I55/6sNvL7P7mufD1+Vkw169DbXtC5WaUs+XX5HBUozpv2kVrqNQNAQMo60I1Ig2IXxoRqRZzC3DWpMMokXWxsDQnKKiVfu0J1LwCEfdvx6daEZRJiLfVI4Hhx1oTzXIZh9w+lBnyK5tD3SNDyoTnyJq7fd/rQjL8DBU6DyFDWVoBQCgFARlkCgsxsACSTyA4k1DaSyzKEJTkoxWW9kVU34VPMhpp4ZWhBJWtVZecJt7ndrEvFfv4nXRvKlLbmvAuq168Ze2FW0npmtuj6P+/kXdC4hWWY/IlXGdArKM5QeqLwzFpPZkXJ616Cz/EE4ezXWpePX7Mrq/D1Lem8eXQssp516ShxC2rrMJr05Mq6ltVg/aRS1dMqsIrLkl8TUoSeyTFqwp3FGq8Qmn6NMmdKcPeTQrcYCgFAKAqG8aE5K9oepoMsFz1PrQZYBqSCCcB5CoBWgFAKAUBRlBBB1B0PkeNMZ2ZMW4tNc0cXhtpvgpXha7xKdBzCnVSpPgRpwv0qrjWlQm4PdHuK3D6PFbeNxD2ZtbvxfXK9evM63BYxJlzRsGH9QehHI1ZQnGazFnjrm1q209FVYf6P0fUyKyOcA1rrUadaDhUWUzOE5QeqL3Lqyda8ldfh6tGbdF5j5vDXl4fEuKXEqbX/AFNmVD1W1eG16O9bEV5tfRZb+R0xuoT9zL+BIGuWappey2/hhfXJui5N7orWkzIs1q7LKyqXdTRH4vwX86GivXjRjqZaLmvX23BLWjiWG5eOWvoU1S/qz25IjVwcQoBQCgFAKAUBJaAgnAeQoCtAKAUBGRrAm17Amw4nwFQ3hZMoR1SSbxktYLGJMgeM3U/08COR8KiE1NZRtubarbVHTqrDOX34w1mjkHMFD5rqv5n0qvvobqR6z8L3GYTovpuvjzNBgMa8Lh4zY8xyYdGHMVyU6koPMT0N1aUrqn2dRZX6r0PQtlbQWdA6+TLzU8watlLt6T0vD+jPnN5Zzsq+iayua81/OZsQgrxj4vf0ZOEpbrbdLoWKsreaUkuZyfyke2x4YTbPkKmMkyoERiyEfWGZSbrbgORPSrDhvGKlap2dd8+T5b+G3ia6tlTgswR4zNv5tFuOMlH8pC/9IFXErG3ctUoJvz3+prVSSWEy1DvttBTcYyc/zSMw9GuKh2Fq+dNfIdrPxOk3e+UjabOEBjnvx7SMABeZZo8th4m/v4VyVeC2k1smvR/cmd66UXKT2PTsHvZG9hMpQ9R3l/uK7rG3pWtPs4/F+JQ1OKKvPM9vA3sUgYAqQQeBBuKsMpm1NNZROhIoBQCgFAKAUBJaAgnAeQoCtAKAUAoDz84x8LiZez4B2uvJluSAehseP/aqbtJUaj0+PI+i91pcQsqfac9Kw+qeP5ldTpMayY3DN2WrCzBT9ZWXkfMXHvrvm43FL2TzNtGrwm+Xbe7yz0afX4eBwn/P+9VB73Zm03e2l2EoJPceyv5cm91/S9dFtV7Ofkyr4xYK7t2l7y3X7r4/XB6Mklc3E+CyuKrrUWsvmn4+p4q1vlTjomuRcEg61QVOE3kHvTb9MMsY3lGX5jznff5MosTmmweWGY6snCKQ89B/DbxGh6a3q74dXvoYp1qcmvHqvuc1WVB7xkjzbD7kTBrYm0VuK/Wf+nd99/Wr1vBT1+JUqeVHdnV7P2fHAuWJbDmftN4k86wbKKvcVLh5kbBsI4XMVIU8C2l/5b8fdTBrdKeM42LuztpSQm8bW6qdVPmP1rJSa5E060qbzFksbtSWY99zbkq6L7gOPvo5Nkzr1Kj3fwOt2FsdolBkkcsdSgYhB4W5mt0IY5lnQoSgsybZua2HSKAUAoBQEloCCcB5CgK0AoBQCgOW2vuu8jvIkiksScrAjjyzC9/Sq+rZylJyTPWcP/ENKjSjRqQaSWMrf9DmiJcPJbvRyL7j/Yj+lcXt05eDPTp297RztOL/AJ8H8mVxmOMurqmfm4Uqx/mscp87XpOo57tbi3tI2+1NvT4N5S9Oq+Zi1rOo6LZ28k4VUWIS5QBoHLWGgva/rau2ld1cYxk83ecCs3J1JT0Z81j9Tp49oXhaXs3UqrEowKtdRcgXGvnVnRl2mOh469od2k4qSkujTTyv2fkV2XtSPELmibhxU6MvmP14VuqUpU3hnHTqxmsxK7S2ZHOLSDUcGGjDyP6VolFS5ipSjUXtHL48wYUlYR2kw+05DBPdaxb8q0vTHZcyvqOnR2hvL6GjxE7OxZ2LMeZrB7nFKUpPMi3UEF7COFdCeAZSfIMCalGdN4kvU9OrrL8UAoBQCgFASWgIJwHkKArQCgFACaA0G0d7YIzZLykfdtl+I8fdeuqnZzksvY5ql3COy3OY3i34UQsz4VHtYKGe9ixtyUEczoeVYXlnGNPU936HZwriNSNdKDaXXD5/sczs7eOGdsoHZseCngf5TfX8689UoSjufRLLilCt7GWn59fidJsbZjYiTKNFGrt0Hh4nl+1RRourLC5G7iXEIWVLXLm9kvF/ZdT0HBYNIkCRiwHqT1J5mriEIwWInzq6uqtzUdSq8v6ehdkTMCOoI9Ratie5zvdHkmHlaNgUJV15g2Iq9aUluUabjLYz5vlKU/QMwWTgZh9Ty/C3jw8qorrQpYplv2VxKhlLf9i0NeGt+Fud+HnXEUkotPD5mfhNjTyfVjIHVu6P6/pWSi2bYW9WXJFzbeyfZxEC2YsGLHlcW0HrUzjpJr0OyxvzNZasDQdduNt9MVFIitdsOwjbxW3cYeGjL/k8a6abyi/p0p06UdfM6WszIUAoBQCgJLQEE4DyFAVoBQEZHCgliAALkngAOJNSll4Qbwef7x7xtOSkZKxehfxboPD18LW3tlDeW7Kuvcue0eRz9dZyGh3zf6FB1f8AJT/eq3iT9hLzLfhMfbk/I5GFCzKF1JIAtxueFqqUm9kXmcbvofQXydTD2fsmN5U1dub34H3Wy+4HnXXK07uljrz9Svq8SqXs8zfu7L0/udZWs1lC1tToBRg+fd8NvfTTxQGyiSQF+BIzHReg8f8Ah317xyjohyJtLKKfay3zujkb1wFmdp8l2LlbHYeG94yWYg6hcis91P2dVHhrUxWWclzb05rXJbo99recxqd5NmGePu/XS5Xx6r79PSsKkcrY57qj2kNuaPKt7NomCEgaO5KDkR98+BHDzIrnRz8Ot+0q5fKP1Nd8km0zDtCNL92dWiOul7ZkNuZzKB/mNbYvDL+uswPfK3HAKAUAoBQEloCCcB5CgK0AoDid9NtZiYIz3V/iEc2H2fIc/HyqytKGFrl8Cvu62+hHJ13nAKA0O+aXhQ9H/NT/AGqt4ivYT8y34TL25LyMXc/Z3GZhwuqef2j+nrWrh9HL7R9ORv4ncaY9muvM7fYm0DBMknK9n8VP1v7+4VZVqeuDiU1GpommepA3Fxr0qkexdHE7y7TldijK0aDgp0LW5k8D5DSuapJvYqbqtUbw1hHjW9KWxUw8QfiUH9ahcj0Nk828PQ1NSdJ6N8iGDzYyaTlHCR/mkdbf0VqzhzNFw8Rwe2VtOIUByG/O4SbQXPG/ZzqDYn+G97fXA1B0HeHvBqk4jxF2deKlHMWt/Hn/ADYsbGgpwk1zz+x40dnTbOxsIxKGNo5Y38GCuDmRuDLpxFd9CvTrRU6byjZODWUz6VIrsKopQCgFAKAktAQTgPIUBWgNRvNtX2eElT9I/dTw6t7vztXRb0u0n5I0XFXs4eZ5qTVyU7KUAoDE2rhO1idBxIFr9Qbj8re+tFxS7Sm4rmdNpWVKqpPl1L+Fw4jRUXgoA8+p95uffWdKGiCiuhrr1XVqOb6lythqPRNzcf2uHCk96LuH+X7B9NP8tVF3T01M+JbWtTVDHgbySMMLMAw6EAj0Ncp0NJ8zyff7dmA4piFKFlQ9w25ZeBuPs12ULOnUp55M55Xk7eShFLByM26I+xL7mX9Qf0pLhr/LI3Q4tH80T0b5HtiNh4sSz2LO6LdSSLRqTzA5yVySoypPEjdK5hXScD0RUvVPe8ZpWtXs5RbfPpj6nVQspVo6k1gGM1rt+P2tR4nmPry+ayZVOHVYrK3Kxca5vxFBTowrR3w8fM28Nk41JQZrt5t34MbCYsQtxxVhYOjfeQ8vLgedUHDKtaFxGNLm3jHRosrhR7NuXQz7E17mvfW9B4qTSfh1+XM8/ToVanuxBQ1ot+LWteWiEt/NNZM6lnWprMl+5SrE5hQCgJLQEE4DyFAVJoDzHeLaftEzMD3F7qfyjn7zc+nSrqhS7OGOvUp7iprn5GrreaBQCgFAKAUB0O5GLyYjIeEilfeveX8iPfXJeQzTz4HXaTxPHieg1UlocJv9HaaNusdvhZv9wq0sX7DXmVt6vaT8jmK7TiPR9zosuFj/ABF2/wBRA/oBVPdvNVlvarFJG+ja1eW45w6dwo1aSy1s11a/sXVhcxp5jLky7evIOnNPDTz/ADyLnVFrOSmldUO8QouPKD6PZfBPr6GpqlKafNoE9awtadxJuVBPKW+On/JlVlTWFNorXNJNP2uZsWMbCoJ5lqQCvZcFu7utHFSOYr83X+/qUd9SoweYvfw/nIhXoCuFASWgIJwHkKA0W+O0OygKg96Xuj+X7Z9NP81dVpT1zz4HNdVNEMLqed1blSKAUAoBQFJHCgljYDUnpWMpKKy+RnCnKb0x5llMbEfqyIfJ1/vWCr03ykvmbJW1aLw4v5GRhsesbq4dbowYd4fZN6iU6ck1qXzQhSqxknpfyZ69DIHVXU3VgGUjgQwuCD5GqFVacpOMZJteZdOEkstNHI/KFH/Ab/5B/wBBH61aWL5orr5cmcdVgV56psOPLh4B/wC2h95UE/nVHWeaj9S7pLEEvIzjwJOgFySeg41V3vEaVrhS3k+SXM7KFtOtuuXiRwOIilUPDIkin7SMrL6rpXnLzjd4m46dHw3+b/YtKNhRW7eTJOlU8FVuqyjluUnjd5OyWilBvkkUte1d6r93uKlKhLCbST847fJvKefE0aFVpxlNZ8V5Mgwtwq2s6tDimYXEFrXVbNr+dDirxqWuJU37LKZzVhT4LZwedOfVtnNK+rSWM4I1aJJLCORtvdipAoCS0BBOA8hQHnO9+O7XEMAe7H3B5j659bj3Cre1p6aefEqbqeqePA0ldRzCgFAKAUAqGs7EptPKOM3g2IYiXjF4z/o8D4dD7vOjurV0nlcvoeksryNaOmXvfU0dcZ3H0R8k+0/aNmxAm7QloW/yWKf6GQe6vGcWpyt7xzg8N7r+epYUMTp6WT+UGP6GM9JLeqN/tr2/4dvXdUtUveWzPMcYodk8Llk4S1ekZSJZPX4Y7BV6AD0Fq87VqKEZTlyWWy/hByaijV7840QbPxb3seyZQfxSDs1t73FeDt5yvL+M5dXn4LoejcFSo6UfOex9qT4eQPhZHSTQDLz6ArwYeBBr2dalTqx01FlHApOO62PpLd7aT4jCwySpkkZfpFHAMCVa2psLi9uV7Vw8N4VC2qSq8+kfJff9jnub3t4qMeXXzNpG/Wq3jPCZubr0VnPvLwfiv3OqyvI47OfwZJxoaqeE1HTvIY6vD+Ox2XkNVCXpn5FmvoJ5wUAoBQEloDDfEdw5R3svdvwvbS/heslz3Ib22OHO6k5Ny8dzqTmb/bVn3ymujKzuk31RT5pzfej+Jv8AbTvtPzI7nPyIndSfrH8Tf7anvlPzHdJ+RE7rT/g+L9qnvlPzHdJ+RE7s4j7q/GtO90vEd0qFPm1iPuD41/vU97peJHdagG7WI+4PjX+9O90vEd1qEhuxP91fjFYu6pP/AIMla1E8r6ml2h8mLvrHkjPQNdfS2nu08K4KtOhLeDa+haULmtHaok/qdP8AJhsDEbP9oTEMhjkyMuRmNmW4NwVFrgj4a83xjhlW5UXSxlfQtLe+pwzq2Om3pwvtEGSMjNmBFzppxvp0JrP8Mwq2lSpCtFrk/qufyObi7hcU4um8nKYbdaYOpYx2DKTZmvYEXt3a9dK7g01uUMbWaabO9XEC/P0rz/EaNStbSp0ub2+5c21SEKqlLkjm/lGwntWCeJGK99GY2v3VOulx1B91UvDeEV7Wr2tTHJrZ5O284nT7NuKbOB2TsGPD2KqS54O2ra6d3kPdV23k8zcXtWv7L2R6XBjY8LDGkhsQvAcSSbtYeZNdCagtzqU4UYJSZaTeyE8VceJUfoahVUYK9pPxNvFjQwBF7EXFxyPnWqdlb1JqpKCyt08bnfG4mo4T2ZX2kdDXVg15HtI6GmBke0joaYGR7SOhpgZJLifCmCMmInAeVSCtAKAVAFSBQCgFCBQFyGEtw4dar7/iVGzj7e7fJfzkjqt7WdZ7bLxMxMIo46+deTr8du6j9l6V5JfV7lxT4fRgt1n1LOIhW1wbGrThnEryUlCrFyT64w19M/U5Lu1oqLlB4fganaeEaRbJIyHwOh8GtrXpZxbKOtTc44TwcfiO0jYq5YMPxN6g3rmeUVU3UhLD+rMrA7VkHdd8ynQq+oIPEFuK1KmzZSrz5N/MzJMH2KrJYtlv2QIN+/que33e95m1ZadO5vdLs4qfPGcfH7GnlLyMS2ZmPHQk+4WrW8tnHJSm8vL+Ztti7EYsHmWyjUKeLHxHIVtp0+rOm3tW3qmdRXQWYoBQCgFAVFCGRTgPKhJWgFAKAUAoBQCgArCbai3FZfh4kxSbWXgz48QgFh+RrxdfhHEK03Vmst+aL2ne21OKgnsvIkcSvWuaHB77VhQa88r7m131vj3jExE+bhoP+ca9Tw3hULT25bzfXw8l9ypurt1tltEs1bHEYm0NnpMLPxHBhxFYygpczVUpRqczVJuyL96QlegWx9b1r7HzOZWSzuzfRIFAVdAAAPIcK3JYO1JJYJXoSKkCgFAKAUAoCooQyKcB5UJK0AoBQCgFAKAUAoBQCgFAKAUAoBQCgFAKAozAC5IAHEkgD1NYVKkKazJ4CTfIs+2R8mv4hJCPULbkfSuN8SoeL+TM9DJxzoxsrAnpqG+FgDW2le0Kjwpb+e31IcGXK6jEqKEMinAeVCStAKAUAoBQCgFAKAUAoBQCgFAKAUAoBQChBjpsl8XNkU2SMDMx4AsL8OZ5W/DVBdwndXDhF4Udv55nTTpatjMxYhw57HPiJShUN2SwkIWGYXDDNez3sL8etYyo0qWISqP9PsbXJR2WXgptXdountEEhlDAPqLOQRcMLcT4WBrVccPmk6lOTfl1JlT1LUi1E+ZVbqAT5/a/qDV5Z1e1oRn5HHNYkTFdRgyKcB5UJK0AoBQCgFAKAUAoBQCgFAKAUAoBQCgFAKA6jdiC0JbnI8jHyzlV/wBKiqu1XsuT6tv9dizprETC21hFVioYjtzf/MCgJAOl/q1UcVVelWhUh7Sl7OHy+Xr8jtt+za0tefqb7B4cRoqLeyiwubnSr2nHTBRZzyeXk47aEASSRRoA7W8mAfT47e6lklHXBdJP9d/3K64WJFgV3HOzFxDW7PUi7qNOeh0/X3VKDMmoJFAKAUAoBQCgFAKAUAoBQCgFAKAUAoCqHUeYrGXJkrmdTsNmGDgKrmbskIF7XLAE68uNV9p/kx9Cyh7qOX2zAGxGdy8LjVlGIw9rMLcHQk6Rg8dOVuUXNGhU2qSNbclUU1Jpr0Ov2ZPIwGdLLlUhzIrFr+Cgctb+NdKSS2ZtTb5nPbeP08g6ZD6rb/8ANYW3+bU+H0OS55mAK7TlZiYvhFpf6ROumh10qYhmVUEigFAKAUAoBQCgFAKAUAoBQCgFAKAUBVeIvWLWVgLmY+A31eJIsJDhmkniTISSAp7MWJUDVhp4VU06koQ7OK3WxujdtYhGOWbGLaeLYAyM8cmpKLFEVFmYaE3zcF59awbry5yx6JG+M5tb/QxsRvpiMNmOIgzRBrBrrHJZi2TMlzYkIxtYcDWcK1ZP2llfI1TupU95R2IDagxTPOqMivlADWv3F14eLEe6uu0etymuv7GupV7T2kTWu01MgFuBfwoSSoBQCgFAKAUAoBQCgFAKAUAoBQCgFAKAUBrNqbFjnOY3V7WzLzFrd4aX6aEG2l7aVzVbaNR6k8MwlBN56mtG6za/+Jk1v158fteA51zuyqf1L5P7mPZebMrD7tRr9d3fhcXKg24X1J0udQRxrKNivzybJVNI3MaBQAoAAFgBwA8K7YxUVhGwmtZEM6ePYEVh9bgPtftWjtGd/doEvm/F+L4v2p2jHdoD5vxfi+L9qdox3aA+b8X4vi/anaMd2gPm/F+L4v2p2jHdoD5vxfi+L9qdox3aA+b8X4vi/anaMd2garaMmzsO/Z4jFxRPYHLJiI0ax4HKxvanaMd2gRwmI2bKWEWMhcqpdsmIibKgsCzWOii41PWjqNbsyjaKTxFNsp7Vsz/1cP8A9iP+9Yd5j/Ujp/wev/py+TNjBsvDOoaNiysLhlcMCDwIIHCslVbWUc0rSMXpkmmjHfAxi94ZgBfvF4QLDncvwrLW/EwVvFvCTMGHH7Na98TGtvvYmA38srmtbuI/1I61wms/+3L5M2mF2fhZVDxSZ1N7MjhgbGxsV8QRWSqtrKZonZqEtMk0y7/gsH4vU/2qe0Zh3aBrGxOzASDjIbjj/wCIj5cedbNNZ/lfyMOzoeP6mdgNn4WdS0EglUHKWSRWFwASLrz1HrWMpTi8PYyjQpyWUZPzfi/F8X7Vj2jJ7tAfN+L8XxftTtGO7QHzfi/F8X7U7Rju0B834vxfF+1O0Y7tAfN+L8XxftTtGO7QHzfi/F8X7U7Rju0Co2BF+L4v2p2kh3aBsovqjyH5VgdBOgFAKAUAoAaA8t2zuSJ8TLiP8RwalnZgGwWHdlFwVBdpbsVCqM3hyqNSNnY1P6X8i9gtxY4Q4fG4ftmCKGGFgiCorK9iivdjeOMglrDKNNaxqR1LGTK2uoUKuqW+zWM45mbHuibXGMgsb95cOBfkxBWYAnjrrYk+VaHFR96SLNcUhNZjBv8A3ZX/AMm6wmzoYTDkd27FFRcoVhlAy2aw4mxvXTSnFw0xaaKmvKdSq6k1u22WsfgFeOZUkkRpLEs0WYXDAklRa4tmFrganpUSp7PDN1O4cZxlKOUvh9zlV3Wi4e1w6Dng4zyA4mXUnxrR2K/qX6Fr/icv9Kf/AJP7HWYLY2HijSPtguQHTOIzd2zNmQEAd4nQjS9q6YLQlEo7i4VepKpJ7+vLoSx+zYTFIgxIQyxyqGaUv/EFswDPrlK6dO8NLms1U0yTfQwVJ1IvRv5rc0uE3aKRhRj8MyKqxm8HdNh3c9sQAWsOfG1dCrwk/Zj57P8Asc8rapT9949V/c6fdyCKFDGkySO7vK5Ur3nc3dgoYkD3mtFRyk8teRtppRWEzc1rNgoBQCgFAKAUBCL6o8h+VAToBQCgFAKAxdqYTtoZYsxXtEZMwtcBhYkX86hrKwZ0p6JqeM4eTzPaGwtnwylJ8W1wbMBgozc21UOkBF9ORuKwVo5b/Ys/8dnFYS/9p/c6XBbtxzp20WIcpIWcHIU4npoRw5i+lS6eHuUtHVBPS1u87xi+fwJYzdKBsrNLMMihbh5FB7zNchSATdzr5ca4LqxjVeuUsL0i/qmdlvcOlHCXVvw5+Swixh5MDgiyGaXMSCbjFPrbQZlv97UX5jwrdZ2kKKemSb/2r6YIrXcpP2l+/wBclja+2sLLE8LSyKJUBJVnYhJNRdWYgXA5gaGu3u7qw25cvuRTvO71oz0rKw8bfDlg1Wzdg4GVIZTiX7FGGTMEGbsiVYcLgXGugvbThVTWo21rV01JPVzx/wAItaHFLmrrnShvLKb36/bobiPd3Ddm49ruJjmLEJcm+uU8LH+/jXZCdC8rRuIrLht12+a88nl+4zt6U7eU8at3tuXodzsO5PZy5soRdVViAqAAZhbmC9urX6VtrUo1ZOU0XNpdztaEaEFsl4vffn+3oYG0tzsHGVRpmQglyqwK6ksEUHJkYL/D87s3WttvWjbqUUuf86HFxK671OLqy93l1653Npuju9h45XxEMhkbvR/wkjCk5WbQIGJ0XieZrNV80lSXJerOenGE5uqnz8sHX1rOkUAoBQCgFAKAhF9UeQ/KgJ0AoBQCgFAKA0c+6uEZndoe87FmOeQXJNySA1uNZa5bbmDhHwNvh4FjRUQBVUAKBwAHACseZmlgxv8AC4c2bs1zcc32vXjRyfIx0rmY0u72HZmcxnM2pIkkF/cGtyFa9EcbpePLJk9+ZZO6mDYsxgW5Cg2Li4RQqcG5KoFb1UlFYTMNEW8tGTHsHDKqqsCZVuFGXhclmtfmSSSeZNcVezo16muosv1fT0Zvp1p01iDwi8mzIgABGoA0AA0Fzc2FbKFKFKOmCwjCo3OWZ7syYIFS+UWvW4jLZi4nZUUjFnW7GwJDOOHDgRWDinua5UYSeWtzIwmGWMZUFhe/Mkk8yTqTWSSXIyjFRWEX6ky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253618" y="179929"/>
            <a:ext cx="7054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</a:rPr>
              <a:t>Estimativa </a:t>
            </a:r>
            <a:r>
              <a:rPr lang="pt-BR" sz="3200" b="1" dirty="0">
                <a:solidFill>
                  <a:schemeClr val="tx2"/>
                </a:solidFill>
              </a:rPr>
              <a:t>das Receitas / </a:t>
            </a:r>
            <a:r>
              <a:rPr lang="pt-BR" sz="3200" b="1" dirty="0" smtClean="0">
                <a:solidFill>
                  <a:schemeClr val="tx2"/>
                </a:solidFill>
              </a:rPr>
              <a:t>2015 - 2017</a:t>
            </a:r>
            <a:endParaRPr lang="pt-B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467544" y="1196752"/>
            <a:ext cx="8345379" cy="547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Baseada nos índices de crescimento econômico do país e nos índices inflacionários indicados na LDO/2015 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(5% inflação e 3% PIB);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Considera esforços de combate a sonegação fiscal e a redução do estoque da dívida ativa;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Previsão no Orçamento da União de continuidade dos repasses aos Estados e Municípios, para novos investimentos e garantia de continuidade de projetos em andamento;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Previsão de recursos de operações de crédito para financiamento de investimentos.</a:t>
            </a:r>
          </a:p>
        </p:txBody>
      </p:sp>
      <p:pic>
        <p:nvPicPr>
          <p:cNvPr id="15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5" y="6165304"/>
            <a:ext cx="12557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395536" y="83671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98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440000"/>
            <a:ext cx="9372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Ensino Fundamental:</a:t>
            </a: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800" dirty="0" smtClean="0">
                <a:latin typeface="Arial Narrow"/>
                <a:cs typeface="Arial Narrow"/>
              </a:rPr>
              <a:t>Programa Escola Aberta: ampliar para mais de 1,6 milhão de participações</a:t>
            </a: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800" dirty="0" smtClean="0">
                <a:latin typeface="Arial Narrow"/>
                <a:cs typeface="Arial Narrow"/>
              </a:rPr>
              <a:t>Escola nas Férias: ampliar para 100 mil participações</a:t>
            </a: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800" dirty="0" smtClean="0">
                <a:latin typeface="Arial Narrow"/>
                <a:cs typeface="Arial Narrow"/>
              </a:rPr>
              <a:t>Escola Integrada: ampliar de 65 mil para 90 mil alunos atendidos</a:t>
            </a: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800" dirty="0" smtClean="0">
                <a:latin typeface="Arial Narrow"/>
                <a:cs typeface="Arial Narrow"/>
              </a:rPr>
              <a:t>Implantação da “Escola do Futuro”  - </a:t>
            </a:r>
            <a:r>
              <a:rPr lang="pt-BR" sz="2400" dirty="0" smtClean="0">
                <a:latin typeface="Arial Narrow"/>
                <a:cs typeface="Arial Narrow"/>
              </a:rPr>
              <a:t>funcionamento em tempo integral</a:t>
            </a:r>
            <a:endParaRPr lang="pt-BR" sz="2800" dirty="0" smtClean="0">
              <a:latin typeface="Arial Narrow"/>
              <a:cs typeface="Arial Narrow"/>
            </a:endParaRPr>
          </a:p>
          <a:p>
            <a:pPr marL="822325" lvl="1" indent="-365125"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800" dirty="0" smtClean="0">
                <a:latin typeface="Arial Narrow"/>
                <a:cs typeface="Arial Narrow"/>
              </a:rPr>
              <a:t>Oferta de 2.000 vagas/ano de Ensino de Música</a:t>
            </a:r>
          </a:p>
        </p:txBody>
      </p:sp>
      <p:pic>
        <p:nvPicPr>
          <p:cNvPr id="6" name="Picture 5" descr="Educ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40000"/>
            <a:ext cx="91440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Ensino Fundamental:</a:t>
            </a:r>
          </a:p>
          <a:p>
            <a:pPr marL="822325" lvl="1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Política de Alfabetização: 100% das crianças de 8 anos lendo</a:t>
            </a:r>
          </a:p>
          <a:p>
            <a:pPr marL="822325" lvl="1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Saúde na Escola: atendimento a 98.000 alunos /ano</a:t>
            </a:r>
          </a:p>
          <a:p>
            <a:pPr marL="822325" lvl="1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Transporte escolar acessível para atendimento a estudantes da Rede Municipal de Educação com deficiência motora, sem capacidade de deambulação, ampliado, garantindo o atendimento a 100% da demanda</a:t>
            </a:r>
          </a:p>
        </p:txBody>
      </p:sp>
      <p:pic>
        <p:nvPicPr>
          <p:cNvPr id="7" name="Picture 6" descr="Educ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0" y="6858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12" name="Picture 11" descr="Educa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416500" cy="644400"/>
          </a:xfrm>
          <a:prstGeom prst="rect">
            <a:avLst/>
          </a:prstGeom>
        </p:spPr>
      </p:pic>
      <p:sp>
        <p:nvSpPr>
          <p:cNvPr id="20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819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2015 - 2017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755576" y="1772816"/>
          <a:ext cx="7272808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</a:t>
                      </a:r>
                      <a:r>
                        <a:rPr lang="pt-BR" b="1" baseline="0" dirty="0" smtClean="0"/>
                        <a:t> Sustentadores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338.363.882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395.558.583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367.510.827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144.086.968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293.740.389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296.075.423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194.276.914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101.818.194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71.435.404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 Associados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1.604.657.649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1.702.034.186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1.801.276.417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1.584.496.819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1.685.225.888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1.783.457.792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20.160.830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16.808.298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17.818.625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Total Área Resultado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1.943.021.531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2.097.592.769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2.168.787.244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 bwMode="auto">
          <a:xfrm>
            <a:off x="7236296" y="1484784"/>
            <a:ext cx="88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Em R$ 1,00</a:t>
            </a:r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7236296" y="5733256"/>
            <a:ext cx="849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Fonte: SOF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3296"/>
            <a:ext cx="1501670" cy="43204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eTo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60648"/>
            <a:ext cx="3616208" cy="644400"/>
          </a:xfrm>
          <a:prstGeom prst="rect">
            <a:avLst/>
          </a:prstGeom>
        </p:spPr>
      </p:pic>
      <p:pic>
        <p:nvPicPr>
          <p:cNvPr id="9" name="Picture 2" descr="http://portalpbh.pbh.gov.br/pbh/ecp/images.do?evento=imagem&amp;urlPlc=cras_site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92696"/>
            <a:ext cx="3672408" cy="24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portalpbh.pbh.gov.br/pbh/ecp/images.do?evento=imagem&amp;urlPlc=idoso_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869160"/>
            <a:ext cx="2304256" cy="153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portalpbh.pbh.gov.br/pbh/ecp/images.do?evento=imagem&amp;urlPlc=20130103_guia_su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077072"/>
            <a:ext cx="1224136" cy="231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DSC0508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56490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88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3"/>
          <p:cNvCxnSpPr/>
          <p:nvPr/>
        </p:nvCxnSpPr>
        <p:spPr>
          <a:xfrm rot="5400000">
            <a:off x="-544514" y="3429001"/>
            <a:ext cx="36576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143000" y="1905000"/>
            <a:ext cx="4279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BH Cidadania e o SUAS </a:t>
            </a:r>
            <a:r>
              <a:rPr lang="en-US" sz="2400" b="1" dirty="0" smtClean="0">
                <a:solidFill>
                  <a:srgbClr val="17375E"/>
                </a:solidFill>
                <a:latin typeface="Arial Narrow" pitchFamily="-110" charset="0"/>
              </a:rPr>
              <a:t>–</a:t>
            </a:r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 Sistema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Único de Assistência Social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143000" y="2900490"/>
            <a:ext cx="4438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Programa de Atendimento ao Idoso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143000" y="3510089"/>
            <a:ext cx="2157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PT" sz="2400" b="1" smtClean="0">
                <a:solidFill>
                  <a:srgbClr val="17375E"/>
                </a:solidFill>
                <a:latin typeface="Arial Narrow" pitchFamily="-110" charset="0"/>
              </a:rPr>
              <a:t>Direito de Todos</a:t>
            </a:r>
            <a:endParaRPr lang="pt-PT" sz="2400" b="1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143000" y="4095690"/>
            <a:ext cx="4134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Promoção do Esporte e do Lazer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9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630032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14 Programas, sendo 4 Sustentadores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22" name="Imagem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907" r="7802" b="10998"/>
          <a:stretch/>
        </p:blipFill>
        <p:spPr bwMode="auto">
          <a:xfrm>
            <a:off x="4427984" y="19050"/>
            <a:ext cx="4725516" cy="69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 explicativo retangular com cantos arredondados 13"/>
          <p:cNvSpPr/>
          <p:nvPr/>
        </p:nvSpPr>
        <p:spPr>
          <a:xfrm>
            <a:off x="899592" y="2420888"/>
            <a:ext cx="2599608" cy="2378224"/>
          </a:xfrm>
          <a:prstGeom prst="wedgeRoundRectCallout">
            <a:avLst>
              <a:gd name="adj1" fmla="val 99971"/>
              <a:gd name="adj2" fmla="val 87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Hoje,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33 Espaços BH Cidadania. 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Até 2017,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serão 54 </a:t>
            </a:r>
            <a:endParaRPr lang="pt-BR" sz="24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1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DeTo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3421" r="7117" b="9659"/>
          <a:stretch/>
        </p:blipFill>
        <p:spPr bwMode="auto">
          <a:xfrm>
            <a:off x="4427984" y="17999"/>
            <a:ext cx="4812719" cy="69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 explicativo retangular com cantos arredondados 13"/>
          <p:cNvSpPr/>
          <p:nvPr/>
        </p:nvSpPr>
        <p:spPr>
          <a:xfrm>
            <a:off x="899592" y="1992288"/>
            <a:ext cx="2563841" cy="2516832"/>
          </a:xfrm>
          <a:prstGeom prst="wedgeRoundRectCallout">
            <a:avLst>
              <a:gd name="adj1" fmla="val 96995"/>
              <a:gd name="adj2" fmla="val 30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Hoje,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253 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Academias a Céu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Aberto. 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Até 2017,</a:t>
            </a:r>
          </a:p>
          <a:p>
            <a:pPr algn="ctr"/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serão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 490 </a:t>
            </a:r>
            <a:endParaRPr lang="pt-BR" sz="24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1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9" name="Picture 8" descr="DeTod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4400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2 novas unidades de acolhimento institucional para a população em situação de rua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Programa Cuidado Especial, para atendimento a 180 pessoas com deficiência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Centro Dia </a:t>
            </a:r>
            <a:r>
              <a:rPr lang="en-US" sz="2800" dirty="0" smtClean="0">
                <a:latin typeface="Arial Narrow"/>
                <a:cs typeface="Arial Narrow"/>
              </a:rPr>
              <a:t>–</a:t>
            </a:r>
            <a:r>
              <a:rPr lang="pt-BR" sz="2800" dirty="0" smtClean="0">
                <a:latin typeface="Arial Narrow"/>
                <a:cs typeface="Arial Narrow"/>
              </a:rPr>
              <a:t> Centro de Referência para Pessoa com Deficiência, com atendimento a 150 pessoas/mês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Projeto “Família Cidadã: BH sem Miséria” ampliado de 750 para 3.000 famílias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endParaRPr lang="pt-BR" sz="2800" dirty="0" smtClean="0">
              <a:latin typeface="Arial Narrow"/>
              <a:cs typeface="Arial Narrow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DeTo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40000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800" dirty="0" err="1" smtClean="0">
                <a:latin typeface="Arial Narrow"/>
                <a:cs typeface="Arial Narrow"/>
              </a:rPr>
              <a:t>Projeto</a:t>
            </a:r>
            <a:r>
              <a:rPr lang="pt-PT" sz="2800" dirty="0" smtClean="0">
                <a:latin typeface="Arial Narrow"/>
                <a:cs typeface="Arial Narrow"/>
              </a:rPr>
              <a:t> Cuidador ampliado para 800 pessoas idosas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800" dirty="0" smtClean="0">
                <a:latin typeface="Arial Narrow"/>
                <a:cs typeface="Arial Narrow"/>
              </a:rPr>
              <a:t>Centro de Referência da Pessoa Idosa: ampliação de 20 mil para 24 mil atendimentos/ano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800" dirty="0" smtClean="0">
                <a:latin typeface="Arial Narrow"/>
                <a:cs typeface="Arial Narrow"/>
              </a:rPr>
              <a:t>Projeto Vida Ativa ampliado de 77 para 98 núcleos</a:t>
            </a:r>
            <a:endParaRPr lang="pt-BR" sz="2000" dirty="0" smtClean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351853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800" dirty="0" smtClean="0">
                <a:latin typeface="Arial Narrow"/>
                <a:cs typeface="Arial Narrow"/>
              </a:rPr>
              <a:t>Restaurante Popular São Gabriel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800" dirty="0" smtClean="0">
                <a:latin typeface="Arial Narrow"/>
                <a:cs typeface="Arial Narrow"/>
              </a:rPr>
              <a:t>Implantação do Centro de Referência da Juventude 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800" dirty="0" smtClean="0">
                <a:latin typeface="Arial Narrow"/>
                <a:cs typeface="Arial Narrow"/>
              </a:rPr>
              <a:t>Viaduto Santa </a:t>
            </a:r>
            <a:r>
              <a:rPr lang="pt-PT" sz="2800" dirty="0" err="1" smtClean="0">
                <a:latin typeface="Arial Narrow"/>
                <a:cs typeface="Arial Narrow"/>
              </a:rPr>
              <a:t>Tereza</a:t>
            </a:r>
            <a:r>
              <a:rPr lang="pt-PT" sz="2800" dirty="0" smtClean="0">
                <a:latin typeface="Arial Narrow"/>
                <a:cs typeface="Arial Narrow"/>
              </a:rPr>
              <a:t> requalificado</a:t>
            </a:r>
            <a:endParaRPr lang="pt-BR" sz="2800" dirty="0" smtClean="0">
              <a:latin typeface="Arial Narrow"/>
              <a:cs typeface="Arial Narrow"/>
            </a:endParaRP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0" name="Picture 9" descr="DeTo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700808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800" dirty="0" smtClean="0">
                <a:latin typeface="Arial Narrow"/>
                <a:cs typeface="Arial Narrow"/>
              </a:rPr>
              <a:t>Kit de Literatura Afrobrasileira voltado para os alunos da Educação Infantil e Ensino Fundamental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800" dirty="0" smtClean="0">
                <a:latin typeface="Arial Narrow"/>
                <a:cs typeface="Arial Narrow"/>
              </a:rPr>
              <a:t>Atendimento ampliado às mulheres vítimas de violência – 540 atendimentos/ano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PT" sz="2800" dirty="0" smtClean="0">
                <a:latin typeface="Arial Narrow"/>
                <a:cs typeface="Arial Narrow"/>
              </a:rPr>
              <a:t>Meio passe para estudantes do Ensino Médio e EJA, ampliado de 14 mil alunos para 26 mil alunos beneficiados</a:t>
            </a:r>
            <a:endParaRPr lang="pt-BR" sz="2800" dirty="0" smtClean="0">
              <a:latin typeface="Arial Narrow"/>
              <a:cs typeface="Arial Narrow"/>
            </a:endParaRP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0" name="Picture 9" descr="DeTo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Receitas Revisadas PPAG 2014-2017</a:t>
            </a:r>
            <a:endParaRPr lang="pt-BR" sz="3200" b="1" dirty="0"/>
          </a:p>
        </p:txBody>
      </p:sp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552" y="1196752"/>
          <a:ext cx="8208913" cy="5241538"/>
        </p:xfrm>
        <a:graphic>
          <a:graphicData uri="http://schemas.openxmlformats.org/drawingml/2006/table">
            <a:tbl>
              <a:tblPr/>
              <a:tblGrid>
                <a:gridCol w="2600721"/>
                <a:gridCol w="1396912"/>
                <a:gridCol w="1380479"/>
                <a:gridCol w="1417455"/>
                <a:gridCol w="1413346"/>
              </a:tblGrid>
              <a:tr h="1864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Receitas por Categoria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2014-O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2015-R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2016-R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2017-R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8.812.068.045,00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9.344.659.056,00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10.093.939.091,00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10.897.812.439,00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 TRIBUTÁRIA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3.038.771.000,00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3.155.456.000,00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3.381.500.000,00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3.650.068.910,00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DE CONTRIBUIÇÕES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288.245.034,00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297.621.399,00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319.068.755,00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333.282.022,00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PATRIMONIAL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40.330.688,00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104.862.687,00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111.368.689,00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117.736.347,00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AGROPECUÁRIA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678,00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DE SERVIÇOS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407.400.507,00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136.218.853,00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146.237.099,00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154.915.546,00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TRANSFERÊNCIAS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4.379.890.088,00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5.067.520.306,00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5.503.565.161,00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5.957.410.261,00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OUTRAS RECEITAS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657.430.050,00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582.974.811,00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632.194.387,00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684.394.353,00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2.408.529.302,00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2.133.778.699,00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1.967.995.978,00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1.785.423.393,00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OPERAÇÕES DE CRÉDITO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1.256.228.676,00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1.161.195.449,00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979.929.630,00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920.428.193,00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ALIENAÇÃO DE BENS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229.228.941,00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115.720.000,00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126.366.000,00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16.587.000,00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TRANSFERÊNCIAS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918.071.685,00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851.863.250,00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856.700.348,00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843.408.200,00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OUTRAS RECEITAS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5.000.000,00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5.000.000,00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RECEITAS INTRAORÇAMENTÁRIAS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617.125.291,00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668.626.283,00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704.279.080,00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735.302.515,00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RECEITAS DE CONTRIBUIÇÕES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359.218.014,00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394.169.862,00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415.438.025,00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432.055.545,00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PATRIMONIAL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2.811.421,00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3.613.805,00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3.758.357,00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 DE SERVIÇOS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257.647.277,00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271.645.000,00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285.227.250,00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299.488.613,00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RECEITAS INTRAORÇAMENTÁRIAS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3.850.000,00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2.950.000,00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3.245.000,00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3.309.900,00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OUTRAS RECEITAS DE CAPITAL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3.850.000,00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2.950.000,00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3.245.000,00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3.309.900,00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3169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DEDUÇÃO P/ FORMAÇÃO FUNDEB - RECEITAS CORRENTES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-372.886.409,00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-398.019.800,00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-429.865.200,00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-465.274.600,00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628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4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11.468.686.229,00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11.751.994.238,00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12.339.593.949,00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12.956.573.647,00</a:t>
                      </a:r>
                    </a:p>
                  </a:txBody>
                  <a:tcPr marL="7403" marR="7403" marT="74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89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2014-O: Dados orçados para o ano    2015-R: Dados revisados no ano     2016-R: Dados revisados no ano    2017-R: Dados revisados no ano</a:t>
                      </a:r>
                    </a:p>
                  </a:txBody>
                  <a:tcPr marL="7403" marR="7403" marT="74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611560" y="98072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 bwMode="auto">
          <a:xfrm>
            <a:off x="7884368" y="908720"/>
            <a:ext cx="830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7884368" y="6550223"/>
            <a:ext cx="7986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Fonte: SOF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819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2015 - 2017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9" name="Picture 18" descr="DeTo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3544200" cy="64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6200" y="1752600"/>
            <a:ext cx="9906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755576" y="1916832"/>
          <a:ext cx="7272808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</a:t>
                      </a:r>
                      <a:r>
                        <a:rPr lang="pt-BR" b="1" baseline="0" dirty="0" smtClean="0"/>
                        <a:t> Sustentadores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91.572.212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91.166.361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86.332.833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52.224.089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55.280.552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50.524.178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39.348.123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35.885.809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35.808.655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 Associados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308.467.855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324.283.247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332.237.980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229.459.269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242.132.291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244.413.584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79.008.586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82.150.956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87.824.396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Total Área Resultado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400.040.067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415.449.608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418.570.813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 bwMode="auto">
          <a:xfrm>
            <a:off x="7236296" y="1484784"/>
            <a:ext cx="88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Em R$ 1,00</a:t>
            </a:r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7236296" y="5733256"/>
            <a:ext cx="849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Fonte: SOF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3296"/>
            <a:ext cx="1501670" cy="43204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ult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60648"/>
            <a:ext cx="2520280" cy="7200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1260" t="27679" r="21057" b="12986"/>
          <a:stretch>
            <a:fillRect/>
          </a:stretch>
        </p:blipFill>
        <p:spPr bwMode="auto">
          <a:xfrm>
            <a:off x="0" y="1340768"/>
            <a:ext cx="7344816" cy="433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88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reto 3"/>
          <p:cNvCxnSpPr/>
          <p:nvPr/>
        </p:nvCxnSpPr>
        <p:spPr>
          <a:xfrm rot="5400000">
            <a:off x="472838" y="3149361"/>
            <a:ext cx="1599408" cy="25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1143000" y="2895600"/>
            <a:ext cx="2259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Rede BH Cultural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6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573887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4 Programas, sendo 1 Sustentador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pic>
        <p:nvPicPr>
          <p:cNvPr id="25" name="Imagem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2730" r="6540" b="10643"/>
          <a:stretch/>
        </p:blipFill>
        <p:spPr bwMode="auto">
          <a:xfrm>
            <a:off x="4355976" y="19051"/>
            <a:ext cx="4793346" cy="68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 explicativo retangular com cantos arredondados 13"/>
          <p:cNvSpPr/>
          <p:nvPr/>
        </p:nvSpPr>
        <p:spPr>
          <a:xfrm>
            <a:off x="755576" y="2780928"/>
            <a:ext cx="2707857" cy="2400672"/>
          </a:xfrm>
          <a:prstGeom prst="wedgeRoundRectCallout">
            <a:avLst>
              <a:gd name="adj1" fmla="val 98483"/>
              <a:gd name="adj2" fmla="val 369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Dez Centros Culturais e/ou Bibliotecas Municipais 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revitalizados </a:t>
            </a:r>
            <a:r>
              <a:rPr lang="pt-BR" sz="2400" b="1" dirty="0">
                <a:solidFill>
                  <a:srgbClr val="FFFFFF"/>
                </a:solidFill>
                <a:latin typeface="Arial Narrow"/>
                <a:cs typeface="Arial Narrow"/>
              </a:rPr>
              <a:t>até </a:t>
            </a:r>
            <a:r>
              <a:rPr lang="pt-BR" sz="24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2017</a:t>
            </a:r>
            <a:endParaRPr lang="pt-BR" sz="2400" b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sp>
        <p:nvSpPr>
          <p:cNvPr id="24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8" name="Picture 7" descr="Cult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00" y="43200"/>
            <a:ext cx="211041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440000"/>
            <a:ext cx="91440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Implantação do Espaço Multiuso do Parque Municipal 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Implantação do CINEMIS Santa Tereza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Concurso de Literatura “João de Barro”: 2016 e Concurso de Literatura “Cidade de Belo Horizonte” : 2015, 2016 e 2017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Criação da “Casa da Música”</a:t>
            </a:r>
          </a:p>
          <a:p>
            <a:pPr marL="365125" indent="-365125">
              <a:spcAft>
                <a:spcPts val="1800"/>
              </a:spcAft>
              <a:buFont typeface="Arial"/>
              <a:buChar char="•"/>
            </a:pPr>
            <a:r>
              <a:rPr lang="pt-BR" sz="2800" dirty="0" smtClean="0">
                <a:latin typeface="Arial Narrow"/>
                <a:cs typeface="Arial Narrow"/>
              </a:rPr>
              <a:t>Realização de Eventos:</a:t>
            </a:r>
          </a:p>
          <a:p>
            <a:pPr marL="822325" lvl="1" indent="-365125"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FIQ – Festival Internacional de Quadrinhos: 2015 e 2017</a:t>
            </a:r>
          </a:p>
          <a:p>
            <a:pPr marL="822325" lvl="1" indent="-365125"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FIT – Festival Internacional de Teatro: 2016</a:t>
            </a:r>
          </a:p>
          <a:p>
            <a:pPr marL="822325" lvl="1" indent="-365125"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FAN – Festival de Arte Negra: 2015 e 2017</a:t>
            </a:r>
          </a:p>
          <a:p>
            <a:pPr marL="822325" lvl="1" indent="-365125">
              <a:buFont typeface="Arial"/>
              <a:buChar char="•"/>
            </a:pPr>
            <a:r>
              <a:rPr lang="pt-BR" sz="2400" dirty="0" smtClean="0">
                <a:latin typeface="Arial Narrow"/>
                <a:cs typeface="Arial Narrow"/>
              </a:rPr>
              <a:t>Virada Cultural: 2015, 2016, 2017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635662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Principais Metas/Resultados Previstos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7" name="Picture 6" descr="Cul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110410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0" y="687600"/>
            <a:ext cx="5819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Valores Previstos (R$) 2015 - 2017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9" name="Picture 18" descr="Cul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0" y="43200"/>
            <a:ext cx="2110410" cy="64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6200" y="1752600"/>
            <a:ext cx="9906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755576" y="1844824"/>
          <a:ext cx="7488832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</a:t>
                      </a:r>
                      <a:r>
                        <a:rPr lang="pt-BR" b="1" baseline="0" dirty="0" smtClean="0"/>
                        <a:t> Sustentadores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18.097.114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15.060.641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12.818.195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9.138.258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7.650.015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6.458.883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8.958.856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7.410.626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6.359.312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/>
                        <a:t>Programas Associados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77.893.416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80.679.276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87.754.846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ROT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62.891.000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65.443.450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70.518.930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     Vinculado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15.002.416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15.235.826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17.235.916</a:t>
                      </a:r>
                      <a:endParaRPr lang="pt-BR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b="1" dirty="0" smtClean="0">
                          <a:solidFill>
                            <a:schemeClr val="bg1"/>
                          </a:solidFill>
                        </a:rPr>
                        <a:t>Total Área Resultado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95.990.530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95.739.917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100.573.041</a:t>
                      </a:r>
                      <a:endParaRPr lang="pt-BR" sz="16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 bwMode="auto">
          <a:xfrm>
            <a:off x="7236296" y="1484784"/>
            <a:ext cx="88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Em R$ 1,00</a:t>
            </a:r>
          </a:p>
        </p:txBody>
      </p:sp>
      <p:sp>
        <p:nvSpPr>
          <p:cNvPr id="9" name="CaixaDeTexto 8"/>
          <p:cNvSpPr txBox="1"/>
          <p:nvPr/>
        </p:nvSpPr>
        <p:spPr bwMode="auto">
          <a:xfrm>
            <a:off x="7236296" y="5733256"/>
            <a:ext cx="849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200" i="1" dirty="0" smtClean="0"/>
              <a:t>Fonte: SOF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101060\Downloads\_MFR3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5" r="21381"/>
          <a:stretch>
            <a:fillRect/>
          </a:stretch>
        </p:blipFill>
        <p:spPr bwMode="auto">
          <a:xfrm>
            <a:off x="0" y="1386594"/>
            <a:ext cx="9143999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98" y="89780"/>
            <a:ext cx="3824999" cy="12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Origem Revisada dos Recursos PPAG 2014-2017</a:t>
            </a:r>
            <a:endParaRPr lang="pt-BR" sz="3600" b="1" dirty="0"/>
          </a:p>
        </p:txBody>
      </p:sp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611560" y="98072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 bwMode="auto">
          <a:xfrm>
            <a:off x="8028384" y="1340768"/>
            <a:ext cx="830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7956376" y="5949280"/>
            <a:ext cx="7986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Fonte: SOF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67544" y="1700808"/>
          <a:ext cx="8352928" cy="4248476"/>
        </p:xfrm>
        <a:graphic>
          <a:graphicData uri="http://schemas.openxmlformats.org/drawingml/2006/table">
            <a:tbl>
              <a:tblPr/>
              <a:tblGrid>
                <a:gridCol w="2394460"/>
                <a:gridCol w="1204150"/>
                <a:gridCol w="1193770"/>
                <a:gridCol w="1193770"/>
                <a:gridCol w="1183389"/>
                <a:gridCol w="1183389"/>
              </a:tblGrid>
              <a:tr h="1937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2014-O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2015-R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2016-R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2017-R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3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RECURSOS ORDINÁRIOS DO TESOURO 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5.670.322.783,00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5.816.649.390,00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6.299.602.649,00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6.436.955.961,00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24.223.530.783,00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TRANSFERÊNCIAS CONSTITUCIONAIS EDUCAÇÃO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555.888.739,00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594.381.000,00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624.050.000,00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655.235.000,00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2.429.554.739,00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 PRÓPRIA DE ENTIDADES E ÓRGÃOS AUTÔNOMOS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298.453.125,00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307.212.113,00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313.778.767,00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341.626.792,00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1.261.070.797,00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RECEITA DAS ENTIDADES EMPRESARIAIS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79.073.713,00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37.400.845,00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31.351.361,00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30.866.594,00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178.692.513,00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PARCERIA PÚBLICO PRIVADA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500.000,00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CAPTAÇÃO DE RECURSOS VINCULADOS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740.405.139,00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731.561.921,00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554.819.935,00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517.783.461,00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2.544.570.456,00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CAPTAÇÃO DE RECURSOS VINCULADOS-ASSISTÊNCIA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48.222.232,00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43.489.335,00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44.826.549,00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46.849.667,00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183.387.783,00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CAPTAÇÃO DE RECURSOS VINCULADOS-SAÚDE 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2.065.849.213,00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2.277.865.419,00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2.297.809.423,00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2.539.108.638,00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9.180.632.693,00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CAPTAÇÃO DE RECURSOS VINCULADOS-EDUCAÇÃO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165.454.176,00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158.010.881,00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85.403.381,00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88.290.836,00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497.159.274,00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CONTRIBUIÇÕES/RECEITAS PREVIDENCIÁRIAS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588.288.433,00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624.227.885,00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662.292.501,00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689.992.945,00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2.564.801.764,00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FINANCIAMENTOS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1.256.228.676,00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1.161.195.449,00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1.425.659.383,00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1.609.863.753,00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5.452.947.261,00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11.468.686.229,00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11.751.994.238,00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12.339.593.949,00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12.956.573.647,00</a:t>
                      </a:r>
                    </a:p>
                  </a:txBody>
                  <a:tcPr marL="7570" marR="7570" marT="7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48.516.848.063,00</a:t>
                      </a:r>
                    </a:p>
                  </a:txBody>
                  <a:tcPr marL="7570" marR="7570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70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2014-O: Dados orçados para o ano     2015-R: Dados revisados no ano     2016-R: Dados revisados no ano    2017-R: Dados revisados no ano</a:t>
                      </a:r>
                    </a:p>
                  </a:txBody>
                  <a:tcPr marL="7570" marR="7570" marT="7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Despesas Revisadas PPAG 2014-2017</a:t>
            </a:r>
            <a:endParaRPr lang="pt-BR" sz="3200" b="1" dirty="0"/>
          </a:p>
        </p:txBody>
      </p:sp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611560" y="98072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 bwMode="auto">
          <a:xfrm>
            <a:off x="7884368" y="1268760"/>
            <a:ext cx="830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7812360" y="5157192"/>
            <a:ext cx="7986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Fonte: SOF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11558" y="1700804"/>
          <a:ext cx="8136905" cy="3321243"/>
        </p:xfrm>
        <a:graphic>
          <a:graphicData uri="http://schemas.openxmlformats.org/drawingml/2006/table">
            <a:tbl>
              <a:tblPr/>
              <a:tblGrid>
                <a:gridCol w="1850746"/>
                <a:gridCol w="1276377"/>
                <a:gridCol w="1244468"/>
                <a:gridCol w="1287014"/>
                <a:gridCol w="1233832"/>
                <a:gridCol w="1244468"/>
              </a:tblGrid>
              <a:tr h="2463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Consolidado da Despesa por Grupo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9126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Grupo Despesas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2014-O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2015-R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2016-R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2017-R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6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PESSOAL E ENCARGOS SOCIAIS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3.735.122.102,00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4.103.104.711,00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4.308.860.400,00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4.509.503.581,00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16.656.590.794,00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JUROS E ENCARGOS DA DÍVIDA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145.000.000,00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177.000.000,00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173.000.000,00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169.000.000,00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664.000.000,00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OUTRAS DESPESAS CORRENTES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4.438.980.138,00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4.611.632.861,00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4.924.723.970,00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5.343.879.672,00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19.319.216.641,00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INVESTIMENTOS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2.926.277.156,00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2.625.413.564,00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2.676.434.899,00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2.660.106.445,00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10.888.232.064,00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INVERSÕES FINANCEIRAS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7.670.000,00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5.835.000,00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9.001.500,00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8.193.313,00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30.699.813,00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AMORTIZAÇÃO DA DÍVIDA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160.000.000,00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158.000.000,00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175.000.000,00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191.000.000,00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684.000.000,00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RESERVA DE CONTINGÊNCIA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55.636.833,00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71.008.102,00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72.573.180,00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74.890.636,00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274.108.751,00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11.468.686.229,00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11.751.994.238,00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12.339.593.949,00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12.956.573.647,00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48.516.848.063,00</a:t>
                      </a:r>
                    </a:p>
                  </a:txBody>
                  <a:tcPr marL="7951" marR="795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73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2014-O: Dados orçados para o ano   2015-R: Dados revisados no ano   2016-R: Dados revisados no ano    2017-R: Dados revisados no ano</a:t>
                      </a:r>
                    </a:p>
                  </a:txBody>
                  <a:tcPr marL="7951" marR="7951" marT="79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Políticas Sociais - Despesas por Área de Resultado</a:t>
            </a:r>
            <a:endParaRPr lang="pt-BR" sz="3200" b="1" dirty="0"/>
          </a:p>
        </p:txBody>
      </p:sp>
      <p:pic>
        <p:nvPicPr>
          <p:cNvPr id="4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683568" y="83671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 bwMode="auto">
          <a:xfrm>
            <a:off x="8028384" y="1124744"/>
            <a:ext cx="830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Em R$ 1,00</a:t>
            </a:r>
          </a:p>
        </p:txBody>
      </p:sp>
      <p:sp>
        <p:nvSpPr>
          <p:cNvPr id="8" name="CaixaDeTexto 7"/>
          <p:cNvSpPr txBox="1"/>
          <p:nvPr/>
        </p:nvSpPr>
        <p:spPr bwMode="auto">
          <a:xfrm>
            <a:off x="8100392" y="4365104"/>
            <a:ext cx="7986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pt-BR" sz="1100" i="1" dirty="0" smtClean="0"/>
              <a:t>Fonte: SOF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1556792"/>
          <a:ext cx="8496945" cy="2556284"/>
        </p:xfrm>
        <a:graphic>
          <a:graphicData uri="http://schemas.openxmlformats.org/drawingml/2006/table">
            <a:tbl>
              <a:tblPr/>
              <a:tblGrid>
                <a:gridCol w="2096906"/>
                <a:gridCol w="1182616"/>
                <a:gridCol w="526711"/>
                <a:gridCol w="1103113"/>
                <a:gridCol w="457145"/>
                <a:gridCol w="1083237"/>
                <a:gridCol w="486959"/>
                <a:gridCol w="1083237"/>
                <a:gridCol w="477021"/>
              </a:tblGrid>
              <a:tr h="36004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+mn-lt"/>
                        </a:rPr>
                        <a:t>Orçamento Total PBH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2014 - O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2015 - R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2016 - R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2017 - R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11.468.686.229</a:t>
                      </a:r>
                      <a:endParaRPr lang="pt-BR" sz="1400" b="1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BR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11.751994.238</a:t>
                      </a:r>
                      <a:endParaRPr lang="pt-BR" sz="1400" b="1" dirty="0"/>
                    </a:p>
                  </a:txBody>
                  <a:tcPr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BR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12.339.593.949</a:t>
                      </a:r>
                      <a:endParaRPr lang="pt-BR" sz="1400" b="1" dirty="0"/>
                    </a:p>
                  </a:txBody>
                  <a:tcPr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BR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12.956.573.647</a:t>
                      </a:r>
                      <a:endParaRPr lang="pt-BR" sz="1400" b="1" dirty="0"/>
                    </a:p>
                  </a:txBody>
                  <a:tcPr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BR" sz="14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Temática Políticas Sociais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5.688.182.312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6.101.607.778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6.329.175.056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6.703.772.029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Áreas de Resultados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total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total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total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total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Cidade Saudável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3.348.661.172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3.660.222.650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3.718.039.812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4.013.467.686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Educação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1.853.343.119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1.943.021.531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2.097.592.769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2.168.787.244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Cidade de Todos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379.833.682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402.373.067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417.802.558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420.944.058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Cultura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106.344.339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95.990.530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95.739.917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100.573.041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Áreas de Resultado </a:t>
            </a:r>
            <a:br>
              <a:rPr lang="pt-BR" sz="3600" b="1" dirty="0" smtClean="0"/>
            </a:br>
            <a:r>
              <a:rPr lang="pt-BR" sz="3600" b="1" dirty="0" smtClean="0"/>
              <a:t>Políticas Sociais</a:t>
            </a:r>
            <a:endParaRPr lang="pt-BR" sz="3600" b="1" dirty="0"/>
          </a:p>
        </p:txBody>
      </p:sp>
      <p:pic>
        <p:nvPicPr>
          <p:cNvPr id="1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683568" y="1484784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1656184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cidsaudave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1656184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4" descr="cidsaudavel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573016"/>
            <a:ext cx="1656184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cidsaudave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573016"/>
            <a:ext cx="1656184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52320" y="0"/>
            <a:ext cx="1691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3296"/>
            <a:ext cx="1501670" cy="43204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7524328" y="1124744"/>
            <a:ext cx="1619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Principais Metas/ Resultados</a:t>
            </a:r>
          </a:p>
          <a:p>
            <a:pPr>
              <a:buFont typeface="Arial" pitchFamily="34" charset="0"/>
              <a:buChar char="•"/>
            </a:pPr>
            <a:endParaRPr lang="pt-BR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 Valores previstos  no PPAG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3740" t="23191" r="50583" b="56777"/>
          <a:stretch>
            <a:fillRect/>
          </a:stretch>
        </p:blipFill>
        <p:spPr bwMode="auto">
          <a:xfrm>
            <a:off x="7452320" y="4365104"/>
            <a:ext cx="16916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CidadeSauda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88640"/>
            <a:ext cx="3528392" cy="621743"/>
          </a:xfrm>
          <a:prstGeom prst="rect">
            <a:avLst/>
          </a:prstGeom>
        </p:spPr>
      </p:pic>
      <p:pic>
        <p:nvPicPr>
          <p:cNvPr id="24" name="Imagem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360838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m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132856"/>
            <a:ext cx="31861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620688"/>
            <a:ext cx="33353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4" descr="cidsaudav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50000"/>
            <a:ext cx="125999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ector reto 3"/>
          <p:cNvCxnSpPr/>
          <p:nvPr/>
        </p:nvCxnSpPr>
        <p:spPr>
          <a:xfrm rot="16200000" flipH="1">
            <a:off x="-423514" y="3245198"/>
            <a:ext cx="341560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143000" y="1831278"/>
            <a:ext cx="2918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Hospital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Metropolitano</a:t>
            </a: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1143000" y="2432941"/>
            <a:ext cx="2249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Saúde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da Família</a:t>
            </a: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1143000" y="2971800"/>
            <a:ext cx="47191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Melhoria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do Atendimento </a:t>
            </a:r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Hospitalar e </a:t>
            </a:r>
          </a:p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Especializado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1143000" y="3886200"/>
            <a:ext cx="43509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Gestão </a:t>
            </a:r>
            <a:r>
              <a:rPr lang="pt-BR" sz="2400" b="1" dirty="0">
                <a:solidFill>
                  <a:srgbClr val="17375E"/>
                </a:solidFill>
                <a:latin typeface="Arial Narrow" pitchFamily="-110" charset="0"/>
              </a:rPr>
              <a:t>e Regionalização da Saúde</a:t>
            </a:r>
          </a:p>
        </p:txBody>
      </p:sp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1143000" y="4400490"/>
            <a:ext cx="1461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2400" b="1" dirty="0" smtClean="0">
                <a:solidFill>
                  <a:srgbClr val="17375E"/>
                </a:solidFill>
                <a:latin typeface="Arial Narrow" pitchFamily="-110" charset="0"/>
              </a:rPr>
              <a:t>Recomeço</a:t>
            </a:r>
            <a:endParaRPr lang="pt-BR" sz="24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1144800" y="548680"/>
            <a:ext cx="630032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3200" b="1" dirty="0" smtClean="0">
                <a:solidFill>
                  <a:srgbClr val="17375E"/>
                </a:solidFill>
                <a:latin typeface="Arial Narrow" pitchFamily="-110" charset="0"/>
              </a:rPr>
              <a:t>10 Programas, sendo 5 Sustentadores</a:t>
            </a:r>
            <a:endParaRPr lang="pt-BR" sz="3200" b="1" dirty="0">
              <a:solidFill>
                <a:srgbClr val="17375E"/>
              </a:solidFill>
              <a:latin typeface="Arial Narrow" pitchFamily="-110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7" y="5968"/>
            <a:ext cx="125582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3194 0.0004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prstTxWarp prst="textNoShape">
          <a:avLst/>
        </a:prstTxWarp>
        <a:spAutoFit/>
      </a:bodyPr>
      <a:lstStyle>
        <a:defPPr>
          <a:defRPr sz="2400" b="1" dirty="0" smtClean="0">
            <a:solidFill>
              <a:srgbClr val="17375E"/>
            </a:solidFill>
            <a:latin typeface="Arial Narrow" pitchFamily="-11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5783</TotalTime>
  <Words>1654</Words>
  <Application>Microsoft Office PowerPoint</Application>
  <PresentationFormat>Apresentação na tela (4:3)</PresentationFormat>
  <Paragraphs>589</Paragraphs>
  <Slides>36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Wingdings</vt:lpstr>
      <vt:lpstr>Calibri</vt:lpstr>
      <vt:lpstr>Arial Narrow</vt:lpstr>
      <vt:lpstr>Tema do Office</vt:lpstr>
      <vt:lpstr>Apresentação do PowerPoint</vt:lpstr>
      <vt:lpstr>Apresentação do PowerPoint</vt:lpstr>
      <vt:lpstr>Receitas Revisadas PPAG 2014-2017</vt:lpstr>
      <vt:lpstr>Origem Revisada dos Recursos PPAG 2014-2017</vt:lpstr>
      <vt:lpstr>Despesas Revisadas PPAG 2014-2017</vt:lpstr>
      <vt:lpstr>Políticas Sociais - Despesas por Área de Resultado</vt:lpstr>
      <vt:lpstr>Áreas de Resultado  Políticas Sociais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PRODABEL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Prefeitura de Belo Horizonte</dc:creator>
  <cp:lastModifiedBy>gisela</cp:lastModifiedBy>
  <cp:revision>457</cp:revision>
  <dcterms:created xsi:type="dcterms:W3CDTF">2013-09-27T13:31:10Z</dcterms:created>
  <dcterms:modified xsi:type="dcterms:W3CDTF">2014-11-03T19:23:36Z</dcterms:modified>
</cp:coreProperties>
</file>