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453" r:id="rId4"/>
    <p:sldId id="444" r:id="rId5"/>
    <p:sldId id="445" r:id="rId6"/>
    <p:sldId id="446" r:id="rId7"/>
    <p:sldId id="447" r:id="rId8"/>
    <p:sldId id="448" r:id="rId9"/>
    <p:sldId id="449" r:id="rId10"/>
    <p:sldId id="451" r:id="rId11"/>
    <p:sldId id="456" r:id="rId12"/>
    <p:sldId id="457" r:id="rId13"/>
    <p:sldId id="460" r:id="rId14"/>
    <p:sldId id="458" r:id="rId15"/>
    <p:sldId id="459" r:id="rId16"/>
    <p:sldId id="461" r:id="rId17"/>
    <p:sldId id="462" r:id="rId18"/>
    <p:sldId id="463" r:id="rId19"/>
    <p:sldId id="464" r:id="rId20"/>
    <p:sldId id="465" r:id="rId21"/>
    <p:sldId id="466" r:id="rId22"/>
    <p:sldId id="477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5" r:id="rId31"/>
    <p:sldId id="474" r:id="rId32"/>
    <p:sldId id="476" r:id="rId33"/>
    <p:sldId id="454" r:id="rId34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A21"/>
    <a:srgbClr val="E87F62"/>
    <a:srgbClr val="77A7E1"/>
    <a:srgbClr val="E3E5CD"/>
    <a:srgbClr val="EBA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6099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044682\Desktop\Comparativo%202012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86683802809807"/>
          <c:y val="1.4179550826163909E-2"/>
          <c:w val="0.55945766126995911"/>
          <c:h val="0.82184780077708264"/>
        </c:manualLayout>
      </c:layout>
      <c:pie3DChart>
        <c:varyColors val="1"/>
        <c:ser>
          <c:idx val="3"/>
          <c:order val="3"/>
          <c:explosion val="9"/>
          <c:dPt>
            <c:idx val="0"/>
            <c:bubble3D val="0"/>
            <c:explosion val="13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/>
                        </a:solidFill>
                      </a:defRPr>
                    </a:pPr>
                    <a:r>
                      <a:rPr lang="en-US" sz="3200" b="1">
                        <a:solidFill>
                          <a:schemeClr val="bg1"/>
                        </a:solidFill>
                      </a:rPr>
                      <a:t>32,57%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200"/>
                      <a:t>1,26%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/>
                        </a:solidFill>
                      </a:defRPr>
                    </a:pPr>
                    <a:r>
                      <a:rPr lang="en-US" sz="3200" b="1">
                        <a:solidFill>
                          <a:schemeClr val="bg1"/>
                        </a:solidFill>
                      </a:rPr>
                      <a:t>38,71%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715049337952367"/>
                  <c:y val="7.1948246237480459E-2"/>
                </c:manualLayout>
              </c:layout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sz="3200" b="1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25,52%</a:t>
                    </a:r>
                    <a:endParaRPr lang="en-US" b="1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456262651249026E-2"/>
                  <c:y val="-1.4084439335800317E-2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0,07%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000232264752753E-2"/>
                  <c:y val="-4.1208206210705915E-2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Plan1!$B$5:$B$11</c:f>
              <c:strCache>
                <c:ptCount val="6"/>
                <c:pt idx="0">
                  <c:v>Pessoal e encargos sociais </c:v>
                </c:pt>
                <c:pt idx="1">
                  <c:v>Juros e encargos da dívida </c:v>
                </c:pt>
                <c:pt idx="2">
                  <c:v>Outras Despesas Correntes </c:v>
                </c:pt>
                <c:pt idx="3">
                  <c:v>Investimentos </c:v>
                </c:pt>
                <c:pt idx="4">
                  <c:v>Inversões Financeiras </c:v>
                </c:pt>
                <c:pt idx="5">
                  <c:v>Amortização da Dívida </c:v>
                </c:pt>
              </c:strCache>
            </c:strRef>
          </c:cat>
          <c:val>
            <c:numRef>
              <c:f>Plan1!$F$5:$F$11</c:f>
              <c:numCache>
                <c:formatCode>General</c:formatCode>
                <c:ptCount val="6"/>
                <c:pt idx="0">
                  <c:v>32.57</c:v>
                </c:pt>
                <c:pt idx="1">
                  <c:v>1.26</c:v>
                </c:pt>
                <c:pt idx="2">
                  <c:v>38.71</c:v>
                </c:pt>
                <c:pt idx="3">
                  <c:v>25.52</c:v>
                </c:pt>
                <c:pt idx="4">
                  <c:v>7.0000000000000034E-2</c:v>
                </c:pt>
                <c:pt idx="5">
                  <c:v>1.4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Plan1!$B$5:$B$11</c:f>
              <c:strCache>
                <c:ptCount val="6"/>
                <c:pt idx="0">
                  <c:v>Pessoal e encargos sociais </c:v>
                </c:pt>
                <c:pt idx="1">
                  <c:v>Juros e encargos da dívida </c:v>
                </c:pt>
                <c:pt idx="2">
                  <c:v>Outras Despesas Correntes </c:v>
                </c:pt>
                <c:pt idx="3">
                  <c:v>Investimentos </c:v>
                </c:pt>
                <c:pt idx="4">
                  <c:v>Inversões Financeiras </c:v>
                </c:pt>
                <c:pt idx="5">
                  <c:v>Amortização da Dívida </c:v>
                </c:pt>
              </c:strCache>
            </c:strRef>
          </c:cat>
          <c:val>
            <c:numRef>
              <c:f>Plan1!$E$5:$E$11</c:f>
            </c:numRef>
          </c:val>
        </c:ser>
        <c:ser>
          <c:idx val="1"/>
          <c:order val="1"/>
          <c:explosion val="25"/>
          <c:cat>
            <c:strRef>
              <c:f>Plan1!$B$5:$B$11</c:f>
              <c:strCache>
                <c:ptCount val="6"/>
                <c:pt idx="0">
                  <c:v>Pessoal e encargos sociais </c:v>
                </c:pt>
                <c:pt idx="1">
                  <c:v>Juros e encargos da dívida </c:v>
                </c:pt>
                <c:pt idx="2">
                  <c:v>Outras Despesas Correntes </c:v>
                </c:pt>
                <c:pt idx="3">
                  <c:v>Investimentos </c:v>
                </c:pt>
                <c:pt idx="4">
                  <c:v>Inversões Financeiras </c:v>
                </c:pt>
                <c:pt idx="5">
                  <c:v>Amortização da Dívida </c:v>
                </c:pt>
              </c:strCache>
            </c:strRef>
          </c:cat>
          <c:val>
            <c:numRef>
              <c:f>Plan1!$D$5:$D$11</c:f>
            </c:numRef>
          </c:val>
        </c:ser>
        <c:ser>
          <c:idx val="0"/>
          <c:order val="0"/>
          <c:explosion val="25"/>
          <c:cat>
            <c:strRef>
              <c:f>Plan1!$B$5:$B$11</c:f>
              <c:strCache>
                <c:ptCount val="6"/>
                <c:pt idx="0">
                  <c:v>Pessoal e encargos sociais </c:v>
                </c:pt>
                <c:pt idx="1">
                  <c:v>Juros e encargos da dívida </c:v>
                </c:pt>
                <c:pt idx="2">
                  <c:v>Outras Despesas Correntes </c:v>
                </c:pt>
                <c:pt idx="3">
                  <c:v>Investimentos </c:v>
                </c:pt>
                <c:pt idx="4">
                  <c:v>Inversões Financeiras </c:v>
                </c:pt>
                <c:pt idx="5">
                  <c:v>Amortização da Dívida </c:v>
                </c:pt>
              </c:strCache>
            </c:strRef>
          </c:cat>
          <c:val>
            <c:numRef>
              <c:f>Plan1!$C$5:$C$11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7.8863305835805211E-3"/>
          <c:y val="0.68004196114961613"/>
          <c:w val="0.99211362878871967"/>
          <c:h val="0.23692040306023862"/>
        </c:manualLayout>
      </c:layout>
      <c:overlay val="0"/>
      <c:txPr>
        <a:bodyPr/>
        <a:lstStyle/>
        <a:p>
          <a:pPr>
            <a:defRPr sz="2400"/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4A91B-1E63-488A-9939-DB4ACFFF2E0E}" type="doc">
      <dgm:prSet loTypeId="urn:microsoft.com/office/officeart/2005/8/layout/process2" loCatId="process" qsTypeId="urn:microsoft.com/office/officeart/2005/8/quickstyle/3d2" qsCatId="3D" csTypeId="urn:microsoft.com/office/officeart/2005/8/colors/accent2_1" csCatId="accent2" phldr="1"/>
      <dgm:spPr/>
    </dgm:pt>
    <dgm:pt modelId="{A1E03D9F-B08E-4CE2-AFBD-A7520CCEF50A}">
      <dgm:prSet phldrT="[Texto]" custT="1"/>
      <dgm:spPr/>
      <dgm:t>
        <a:bodyPr/>
        <a:lstStyle/>
        <a:p>
          <a:r>
            <a:rPr lang="pt-BR" sz="2400" dirty="0" smtClean="0"/>
            <a:t>De maneira inovadora, o PLOA foi elaborado alocando as despesas de forma regionalizada</a:t>
          </a:r>
          <a:endParaRPr lang="pt-BR" sz="2400" dirty="0"/>
        </a:p>
      </dgm:t>
    </dgm:pt>
    <dgm:pt modelId="{643992AB-4086-4192-9BEF-150DC643B287}" type="parTrans" cxnId="{5348ADDB-67A0-46AD-8210-E80A4DEC9EC8}">
      <dgm:prSet/>
      <dgm:spPr/>
      <dgm:t>
        <a:bodyPr/>
        <a:lstStyle/>
        <a:p>
          <a:endParaRPr lang="pt-BR" sz="2400"/>
        </a:p>
      </dgm:t>
    </dgm:pt>
    <dgm:pt modelId="{47C1C31F-3225-4A7A-996F-8CEA3C888DC1}" type="sibTrans" cxnId="{5348ADDB-67A0-46AD-8210-E80A4DEC9EC8}">
      <dgm:prSet custT="1"/>
      <dgm:spPr/>
      <dgm:t>
        <a:bodyPr/>
        <a:lstStyle/>
        <a:p>
          <a:endParaRPr lang="pt-BR" sz="1800"/>
        </a:p>
      </dgm:t>
    </dgm:pt>
    <dgm:pt modelId="{6935103F-E6B0-43B8-B0EA-269570CFE76E}">
      <dgm:prSet phldrT="[Texto]" custT="1"/>
      <dgm:spPr/>
      <dgm:t>
        <a:bodyPr/>
        <a:lstStyle/>
        <a:p>
          <a:r>
            <a:rPr lang="pt-BR" sz="2400" dirty="0" smtClean="0"/>
            <a:t>Especifica a abrangência, dentre as nove regiões administrativas  e no nível central, a localização física dos gastos públicos</a:t>
          </a:r>
          <a:endParaRPr lang="pt-BR" sz="2400" dirty="0"/>
        </a:p>
      </dgm:t>
    </dgm:pt>
    <dgm:pt modelId="{563AC672-7D8E-489E-A88B-630B6C1D9C34}" type="parTrans" cxnId="{343EF64D-53F4-467D-B2C6-1114133C5169}">
      <dgm:prSet/>
      <dgm:spPr/>
      <dgm:t>
        <a:bodyPr/>
        <a:lstStyle/>
        <a:p>
          <a:endParaRPr lang="pt-BR" sz="2400"/>
        </a:p>
      </dgm:t>
    </dgm:pt>
    <dgm:pt modelId="{41527FBA-64A0-4605-A1E8-40427FA3B8AE}" type="sibTrans" cxnId="{343EF64D-53F4-467D-B2C6-1114133C5169}">
      <dgm:prSet custT="1"/>
      <dgm:spPr/>
      <dgm:t>
        <a:bodyPr/>
        <a:lstStyle/>
        <a:p>
          <a:endParaRPr lang="pt-BR" sz="1800"/>
        </a:p>
      </dgm:t>
    </dgm:pt>
    <dgm:pt modelId="{CA1CC6CE-7684-4BAD-8040-0940ABFDC46C}">
      <dgm:prSet phldrT="[Texto]" custT="1"/>
      <dgm:spPr/>
      <dgm:t>
        <a:bodyPr/>
        <a:lstStyle/>
        <a:p>
          <a:r>
            <a:rPr lang="pt-BR" sz="2400" dirty="0" smtClean="0"/>
            <a:t>Com esta iniciativa, poderão ser realizadas transformações na realidade de determinada localidade, gerando mais resultados e ampliando a transparência dos gastos públicos</a:t>
          </a:r>
          <a:endParaRPr lang="pt-BR" sz="2400" dirty="0"/>
        </a:p>
      </dgm:t>
    </dgm:pt>
    <dgm:pt modelId="{3B51697A-07A6-4AEE-9926-BE8DF1380257}" type="parTrans" cxnId="{F44DBF81-2DEF-4CF6-9FE1-26E6B6791A6F}">
      <dgm:prSet/>
      <dgm:spPr/>
      <dgm:t>
        <a:bodyPr/>
        <a:lstStyle/>
        <a:p>
          <a:endParaRPr lang="pt-BR" sz="2400"/>
        </a:p>
      </dgm:t>
    </dgm:pt>
    <dgm:pt modelId="{18AE51EF-F099-4B61-AC5F-3C61A45F3045}" type="sibTrans" cxnId="{F44DBF81-2DEF-4CF6-9FE1-26E6B6791A6F}">
      <dgm:prSet/>
      <dgm:spPr/>
      <dgm:t>
        <a:bodyPr/>
        <a:lstStyle/>
        <a:p>
          <a:endParaRPr lang="pt-BR" sz="2400"/>
        </a:p>
      </dgm:t>
    </dgm:pt>
    <dgm:pt modelId="{E954C25E-3002-405E-873B-F4850097E0EA}" type="pres">
      <dgm:prSet presAssocID="{1FB4A91B-1E63-488A-9939-DB4ACFFF2E0E}" presName="linearFlow" presStyleCnt="0">
        <dgm:presLayoutVars>
          <dgm:resizeHandles val="exact"/>
        </dgm:presLayoutVars>
      </dgm:prSet>
      <dgm:spPr/>
    </dgm:pt>
    <dgm:pt modelId="{902A7A07-D49D-4C72-9921-0049607C0985}" type="pres">
      <dgm:prSet presAssocID="{A1E03D9F-B08E-4CE2-AFBD-A7520CCEF50A}" presName="node" presStyleLbl="node1" presStyleIdx="0" presStyleCnt="3" custScaleX="107599" custScaleY="655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7C46E-6353-4734-AE44-D5B4C902258C}" type="pres">
      <dgm:prSet presAssocID="{47C1C31F-3225-4A7A-996F-8CEA3C888DC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126D6B2-CF39-4385-9F59-532376CA44D7}" type="pres">
      <dgm:prSet presAssocID="{47C1C31F-3225-4A7A-996F-8CEA3C888DC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185A4956-D38D-4EC4-A7E9-60CF274E6DEF}" type="pres">
      <dgm:prSet presAssocID="{6935103F-E6B0-43B8-B0EA-269570CFE76E}" presName="node" presStyleLbl="node1" presStyleIdx="1" presStyleCnt="3" custScaleX="110764" custScaleY="70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FB7FD5-66F1-4A8C-A171-14F2EEBCD526}" type="pres">
      <dgm:prSet presAssocID="{41527FBA-64A0-4605-A1E8-40427FA3B8A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FD34910-6001-4D9A-B7F0-F279CAA37320}" type="pres">
      <dgm:prSet presAssocID="{41527FBA-64A0-4605-A1E8-40427FA3B8AE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21963-33CE-4866-AFA8-56F67BA67B04}" type="pres">
      <dgm:prSet presAssocID="{CA1CC6CE-7684-4BAD-8040-0940ABFDC46C}" presName="node" presStyleLbl="node1" presStyleIdx="2" presStyleCnt="3" custScaleX="107599" custScaleY="118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CEB835-BF01-4109-BE8A-4F01DAD1CFBE}" type="presOf" srcId="{47C1C31F-3225-4A7A-996F-8CEA3C888DC1}" destId="{E126D6B2-CF39-4385-9F59-532376CA44D7}" srcOrd="1" destOrd="0" presId="urn:microsoft.com/office/officeart/2005/8/layout/process2"/>
    <dgm:cxn modelId="{CCD544C5-D121-44E8-B003-0EF45F0F68BB}" type="presOf" srcId="{47C1C31F-3225-4A7A-996F-8CEA3C888DC1}" destId="{FF77C46E-6353-4734-AE44-D5B4C902258C}" srcOrd="0" destOrd="0" presId="urn:microsoft.com/office/officeart/2005/8/layout/process2"/>
    <dgm:cxn modelId="{5348ADDB-67A0-46AD-8210-E80A4DEC9EC8}" srcId="{1FB4A91B-1E63-488A-9939-DB4ACFFF2E0E}" destId="{A1E03D9F-B08E-4CE2-AFBD-A7520CCEF50A}" srcOrd="0" destOrd="0" parTransId="{643992AB-4086-4192-9BEF-150DC643B287}" sibTransId="{47C1C31F-3225-4A7A-996F-8CEA3C888DC1}"/>
    <dgm:cxn modelId="{044A3448-1214-4D27-82C2-382FE7B61E91}" type="presOf" srcId="{1FB4A91B-1E63-488A-9939-DB4ACFFF2E0E}" destId="{E954C25E-3002-405E-873B-F4850097E0EA}" srcOrd="0" destOrd="0" presId="urn:microsoft.com/office/officeart/2005/8/layout/process2"/>
    <dgm:cxn modelId="{343EF64D-53F4-467D-B2C6-1114133C5169}" srcId="{1FB4A91B-1E63-488A-9939-DB4ACFFF2E0E}" destId="{6935103F-E6B0-43B8-B0EA-269570CFE76E}" srcOrd="1" destOrd="0" parTransId="{563AC672-7D8E-489E-A88B-630B6C1D9C34}" sibTransId="{41527FBA-64A0-4605-A1E8-40427FA3B8AE}"/>
    <dgm:cxn modelId="{5AF7D837-F8DC-4AC5-911E-5BD7ABDC715E}" type="presOf" srcId="{41527FBA-64A0-4605-A1E8-40427FA3B8AE}" destId="{2FD34910-6001-4D9A-B7F0-F279CAA37320}" srcOrd="1" destOrd="0" presId="urn:microsoft.com/office/officeart/2005/8/layout/process2"/>
    <dgm:cxn modelId="{C9F31BEE-1845-46BB-957C-41CC0F03A430}" type="presOf" srcId="{A1E03D9F-B08E-4CE2-AFBD-A7520CCEF50A}" destId="{902A7A07-D49D-4C72-9921-0049607C0985}" srcOrd="0" destOrd="0" presId="urn:microsoft.com/office/officeart/2005/8/layout/process2"/>
    <dgm:cxn modelId="{79850325-FD26-4460-A0A4-25261CBD7D88}" type="presOf" srcId="{41527FBA-64A0-4605-A1E8-40427FA3B8AE}" destId="{EDFB7FD5-66F1-4A8C-A171-14F2EEBCD526}" srcOrd="0" destOrd="0" presId="urn:microsoft.com/office/officeart/2005/8/layout/process2"/>
    <dgm:cxn modelId="{3446A49D-82FB-40DE-AEA9-0C983FE30236}" type="presOf" srcId="{6935103F-E6B0-43B8-B0EA-269570CFE76E}" destId="{185A4956-D38D-4EC4-A7E9-60CF274E6DEF}" srcOrd="0" destOrd="0" presId="urn:microsoft.com/office/officeart/2005/8/layout/process2"/>
    <dgm:cxn modelId="{F44DBF81-2DEF-4CF6-9FE1-26E6B6791A6F}" srcId="{1FB4A91B-1E63-488A-9939-DB4ACFFF2E0E}" destId="{CA1CC6CE-7684-4BAD-8040-0940ABFDC46C}" srcOrd="2" destOrd="0" parTransId="{3B51697A-07A6-4AEE-9926-BE8DF1380257}" sibTransId="{18AE51EF-F099-4B61-AC5F-3C61A45F3045}"/>
    <dgm:cxn modelId="{638B3BDC-D6BC-425D-8732-74A2404C0712}" type="presOf" srcId="{CA1CC6CE-7684-4BAD-8040-0940ABFDC46C}" destId="{7A921963-33CE-4866-AFA8-56F67BA67B04}" srcOrd="0" destOrd="0" presId="urn:microsoft.com/office/officeart/2005/8/layout/process2"/>
    <dgm:cxn modelId="{31214EED-73EB-46B4-B9F6-8208F646D017}" type="presParOf" srcId="{E954C25E-3002-405E-873B-F4850097E0EA}" destId="{902A7A07-D49D-4C72-9921-0049607C0985}" srcOrd="0" destOrd="0" presId="urn:microsoft.com/office/officeart/2005/8/layout/process2"/>
    <dgm:cxn modelId="{AD4EA839-4574-4ABF-AE85-FABE299E8F9D}" type="presParOf" srcId="{E954C25E-3002-405E-873B-F4850097E0EA}" destId="{FF77C46E-6353-4734-AE44-D5B4C902258C}" srcOrd="1" destOrd="0" presId="urn:microsoft.com/office/officeart/2005/8/layout/process2"/>
    <dgm:cxn modelId="{4C0CE5FC-46C9-4B3A-A715-8E1541CFE3D1}" type="presParOf" srcId="{FF77C46E-6353-4734-AE44-D5B4C902258C}" destId="{E126D6B2-CF39-4385-9F59-532376CA44D7}" srcOrd="0" destOrd="0" presId="urn:microsoft.com/office/officeart/2005/8/layout/process2"/>
    <dgm:cxn modelId="{5BADA140-97E3-4535-8716-2D68D52CD425}" type="presParOf" srcId="{E954C25E-3002-405E-873B-F4850097E0EA}" destId="{185A4956-D38D-4EC4-A7E9-60CF274E6DEF}" srcOrd="2" destOrd="0" presId="urn:microsoft.com/office/officeart/2005/8/layout/process2"/>
    <dgm:cxn modelId="{D2DEB60D-50D6-45A6-834D-67390C621483}" type="presParOf" srcId="{E954C25E-3002-405E-873B-F4850097E0EA}" destId="{EDFB7FD5-66F1-4A8C-A171-14F2EEBCD526}" srcOrd="3" destOrd="0" presId="urn:microsoft.com/office/officeart/2005/8/layout/process2"/>
    <dgm:cxn modelId="{6FF583C4-4552-406F-B6A7-D59C60157EC6}" type="presParOf" srcId="{EDFB7FD5-66F1-4A8C-A171-14F2EEBCD526}" destId="{2FD34910-6001-4D9A-B7F0-F279CAA37320}" srcOrd="0" destOrd="0" presId="urn:microsoft.com/office/officeart/2005/8/layout/process2"/>
    <dgm:cxn modelId="{FB15B636-903D-4583-92A2-0AAEB62DCE66}" type="presParOf" srcId="{E954C25E-3002-405E-873B-F4850097E0EA}" destId="{7A921963-33CE-4866-AFA8-56F67BA67B0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81DA9EA-9D3A-4734-A17A-71C06FCC5B0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3FD9FD-6551-4C39-9604-8510622B99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6FB1613-5CC2-44CA-82A4-790A20B0896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6FF8D1F-56F5-480D-8417-2C56B9E464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D5EB003-532B-4F35-8ED8-5765AADA10D1}" type="slidenum">
              <a:rPr lang="pt-BR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receita própria e as transferências constitucionais (Recursos Ordinários) para o próximo exercício foram estimadas com base na arrecadação dos últimos meses;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Nos recursos vinculados, incluem-se as receitas decorrentes de transferências por convênios com Governos Estadual e Federal, parcerias com a sociedade civil e organismos internacionais;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Receita decorrente da Gestão Plena do SUS: R$ 1,6 Bi;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Contribuições e receitas previdenciárias do FUFIN: R$ 536 MM (gastos com inativos, pensionistas e benefícios prev.), com necessidade de aporte do Tesouro de R$ 134 MM.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Receita prev. do BHPREV: R$ 51 MM, de contribuições de novos servidores e da parte patronal, com despesas fixadas de R$ 5,3 MM;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Receita das Empresas Municipais: R$ 79 MM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Destacar no slide da despesa de pessoal que a RCL inclui as receitas vinculadas, tais como SUS, merenda, FNAS, porque o percentual está baixo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Limite de endividamento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Receita Corrente Líquida em 30/09/2012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6.026.929.833,48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Limite legal para endividamento LC 101/2000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7.232.315.800,18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120,00%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Dívida Consolidada atual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2.475.886.190,08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41,08%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Operações de credito em tramitação na STN ou no Senado Federal e operações de credito ainda não contratadas com Leis autorizativas já aprovadas*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1.348.049.620,00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22,37%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Obras do Programa do Orçamento Participativo e de Infraestrutura urbana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914.400.000,00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15,17%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Impacto das operações no percentual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4.738.335.810,08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200" b="1" i="0" u="none" strike="noStrike" kern="1200" dirty="0" smtClean="0">
                <a:solidFill>
                  <a:srgbClr val="000000"/>
                </a:solidFill>
                <a:effectLst/>
                <a:latin typeface="Arial"/>
              </a:rPr>
              <a:t>78,62%</a:t>
            </a:r>
            <a:endParaRPr lang="pt-BR" sz="1600" b="0" i="0" u="none" strike="noStrike" dirty="0" smtClean="0">
              <a:effectLst/>
              <a:latin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áreas de Saúde, Educação, Saneamento Urbanismo e Transporte representam 68% da despesa por função.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D1F-56F5-480D-8417-2C56B9E464D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9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0C9C-54F9-4CA4-87C2-CDD381A592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E660-77B3-4580-A641-0EBE4D674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E9AD-D913-480A-9D2A-A3AA53DE9B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1908175" y="6443663"/>
            <a:ext cx="489585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BR"/>
              <a:t>Secretaria Municipal de Planejamento, Orçamento e Informação</a:t>
            </a:r>
          </a:p>
          <a:p>
            <a:pPr>
              <a:defRPr/>
            </a:pPr>
            <a:r>
              <a:rPr lang="pt-BR"/>
              <a:t>Secretaria Municipal Adjunta de Orçamento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54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925B98-5609-48AC-9A6E-D16315D73C55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ED8878-823F-4471-BDC3-05CDA7E19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03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158A73-CF81-494A-B5AC-C891034781FF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2E9EF7C-94C5-4A5A-8D59-3CB3036357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72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CB7455-E9F3-4C3E-8245-AA561EDAC782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3420258-E3D3-4043-87D3-7A1A1716D3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85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32E3DC-9DAD-465C-8CE2-F71E10F5ED03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1C31D65-356F-4DB2-B080-4731518C6D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3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857D5E-341A-4B63-91A6-B382F142567F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93C083-DDC2-4F2C-925A-B8FBFFBB60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98F1328-235B-4E03-B6D0-F5A93DAABF88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57B6C2-EECA-4DF6-BF3A-5ED0CFD31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01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96CD46-A8A7-4BA4-A8B2-9481186F7722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BA1D2CB-E605-4E54-A8A2-9E84D82D4B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87F6-80C2-419B-94A8-E88ED6944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C5EA125-FBF9-4E45-93FB-2A4873B99A26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C4F972-454D-4C65-BFC8-4AEB6A0292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7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B257EA-34DA-4B36-9FBE-ECDA10226886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59BA9BA-E8BD-4853-9DAC-2BF714EC76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8BA58CC-A342-4802-83CA-4DB372C45046}" type="datetimeFigureOut">
              <a:rPr lang="pt-BR"/>
              <a:pPr>
                <a:defRPr/>
              </a:pPr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5B59ACD-268C-4B70-84D9-A19B863FE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648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7B4A1F-DD29-4541-B98F-9193D92190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03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0C71A3-F83E-4209-BD61-5FE2FF874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053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227A53-3E57-476C-B2B3-E9EE633CCE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388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7AF7B7-1DA0-49F0-8960-B7E8E80A5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232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9C2827-A5CF-42F8-AFA8-1B49887F9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7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41AAC5-4F5F-48FE-A2F9-FED25E0F83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4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A5E28D-5E35-4E19-9BBB-83BA5E741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4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7B2-B951-46A4-8E4B-DD506336EC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5D773B-05E5-435F-91C9-69323899C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948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F86E3-3AC9-4C3B-AA82-74A79A14D9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172612-E519-4D39-8FF3-5030E5CC56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24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FA1E2-F995-41DE-A8D8-A21967567E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56BB-A97D-4C3D-BA34-B966DF0AF8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D75F-B33D-4FDB-8322-5F95EE3725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E56A-AA33-43B2-97F2-AEDB9F536A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F29C-79D5-48E8-AD42-EEBC838133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A442-DC73-44BF-AC02-36208D376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8F88-F70F-4381-9E55-6DEC09EDF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EFF818-89BC-4142-B88A-DF52FB2CD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519863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pt-BR"/>
              <a:t>Secretaria Municipal de Planejamento, Orçamento e Informação</a:t>
            </a:r>
          </a:p>
          <a:p>
            <a:pPr>
              <a:defRPr/>
            </a:pPr>
            <a:r>
              <a:rPr lang="pt-BR" sz="1000"/>
              <a:t>Secretaria Municipal Adjunta de Orçamento</a:t>
            </a:r>
            <a:endParaRPr lang="pt-BR" sz="1000" dirty="0"/>
          </a:p>
        </p:txBody>
      </p:sp>
      <p:pic>
        <p:nvPicPr>
          <p:cNvPr id="2052" name="Imagem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0"/>
            <a:ext cx="14779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2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579B806-E337-4609-AC12-790EEE2D4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lanilha_do_Microsoft_Excel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03"/>
            <a:ext cx="9144000" cy="678559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3648" y="13239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de Planejamento, Orçamento e informação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Secretaria Municipal Adjunta de Orçamento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2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4888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Receitas Administração Direta e Indireta por Fonte</a:t>
            </a:r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109055"/>
              </p:ext>
            </p:extLst>
          </p:nvPr>
        </p:nvGraphicFramePr>
        <p:xfrm>
          <a:off x="107504" y="2475344"/>
          <a:ext cx="8880920" cy="1844040"/>
        </p:xfrm>
        <a:graphic>
          <a:graphicData uri="http://schemas.openxmlformats.org/drawingml/2006/table">
            <a:tbl>
              <a:tblPr firstRow="1" bandRow="1"/>
              <a:tblGrid>
                <a:gridCol w="2016224"/>
                <a:gridCol w="2160240"/>
                <a:gridCol w="2304256"/>
                <a:gridCol w="24002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500" dirty="0" smtClean="0">
                          <a:solidFill>
                            <a:schemeClr val="bg1"/>
                          </a:solidFill>
                        </a:rPr>
                        <a:t>Receitas</a:t>
                      </a:r>
                      <a:endParaRPr lang="pt-BR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500" dirty="0" smtClean="0">
                          <a:solidFill>
                            <a:schemeClr val="bg1"/>
                          </a:solidFill>
                        </a:rPr>
                        <a:t>Ordinário</a:t>
                      </a:r>
                      <a:endParaRPr lang="pt-BR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500" dirty="0" smtClean="0">
                          <a:solidFill>
                            <a:schemeClr val="bg1"/>
                          </a:solidFill>
                        </a:rPr>
                        <a:t>Vinculado</a:t>
                      </a:r>
                      <a:endParaRPr lang="pt-BR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5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sz="2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7E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400" dirty="0" err="1" smtClean="0"/>
                        <a:t>Adm</a:t>
                      </a:r>
                      <a:r>
                        <a:rPr lang="pt-BR" sz="2400" dirty="0" smtClean="0"/>
                        <a:t>. Direta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6.226.211.522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4.864.947.869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11.091.159.391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400" dirty="0" err="1" smtClean="0"/>
                        <a:t>Adm</a:t>
                      </a:r>
                      <a:r>
                        <a:rPr lang="pt-BR" sz="2400" dirty="0" smtClean="0"/>
                        <a:t>. Indireta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0,00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377.526.838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377.526.838</a:t>
                      </a:r>
                      <a:endParaRPr lang="pt-BR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6.226.211.522</a:t>
                      </a:r>
                      <a:endParaRPr lang="pt-BR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5.242.474.707</a:t>
                      </a:r>
                      <a:endParaRPr lang="pt-BR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400" dirty="0" smtClean="0"/>
                        <a:t>11.468.686.229</a:t>
                      </a:r>
                      <a:endParaRPr lang="pt-BR" sz="2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668344" y="206084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450912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7361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Síntese dos Orçamentos das Empresas</a:t>
            </a:r>
          </a:p>
        </p:txBody>
      </p:sp>
      <p:graphicFrame>
        <p:nvGraphicFramePr>
          <p:cNvPr id="9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47340"/>
              </p:ext>
            </p:extLst>
          </p:nvPr>
        </p:nvGraphicFramePr>
        <p:xfrm>
          <a:off x="19730" y="1433242"/>
          <a:ext cx="9089454" cy="4160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8014"/>
                <a:gridCol w="1357720"/>
                <a:gridCol w="1277031"/>
                <a:gridCol w="1237915"/>
                <a:gridCol w="1527934"/>
                <a:gridCol w="14408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Prodabel</a:t>
                      </a:r>
                      <a:endParaRPr lang="pt-BR" sz="2100" dirty="0"/>
                    </a:p>
                  </a:txBody>
                  <a:tcP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Urbel</a:t>
                      </a:r>
                      <a:endParaRPr lang="pt-BR" sz="2100" dirty="0"/>
                    </a:p>
                  </a:txBody>
                  <a:tcP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Belotur</a:t>
                      </a:r>
                      <a:endParaRPr lang="pt-BR" sz="2100" dirty="0"/>
                    </a:p>
                  </a:txBody>
                  <a:tcP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BHTrans</a:t>
                      </a:r>
                      <a:endParaRPr lang="pt-BR" sz="2100" dirty="0"/>
                    </a:p>
                  </a:txBody>
                  <a:tcPr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Total</a:t>
                      </a:r>
                      <a:endParaRPr lang="pt-BR" sz="2100" dirty="0"/>
                    </a:p>
                  </a:txBody>
                  <a:tcPr>
                    <a:solidFill>
                      <a:srgbClr val="77A7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dirty="0" smtClean="0"/>
                        <a:t>Receitas Correntes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2.633.911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6.322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489.408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72.094.072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75.223.713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dirty="0" smtClean="0"/>
                        <a:t>Receitas Intraorçamentárias de Capital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3.700.000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3.850.000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b="1" dirty="0" smtClean="0"/>
                        <a:t>Total Receitas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6.333.911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56.322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539.408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72.144.072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79.073.713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dirty="0" smtClean="0"/>
                        <a:t>Despesas Correntes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2.633.911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6.322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489.408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68.840.182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71.969.823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dirty="0" smtClean="0"/>
                        <a:t>Despesas de Capital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3.700.000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50.000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3.303.890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7.103.890</a:t>
                      </a:r>
                      <a:endParaRPr lang="pt-BR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100" b="1" dirty="0" smtClean="0"/>
                        <a:t>Total Despesas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6.333.911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56.322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539.408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72.144.072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b="1" dirty="0" smtClean="0"/>
                        <a:t>79.073.713</a:t>
                      </a:r>
                      <a:endParaRPr lang="pt-BR" sz="2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812360" y="9807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602128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4067944" y="5832800"/>
            <a:ext cx="4235728" cy="836560"/>
            <a:chOff x="4067944" y="6021288"/>
            <a:chExt cx="4235728" cy="83656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4067944" y="6021288"/>
              <a:ext cx="0" cy="67677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4067944" y="6698066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Elipse 14"/>
            <p:cNvSpPr/>
            <p:nvPr/>
          </p:nvSpPr>
          <p:spPr>
            <a:xfrm>
              <a:off x="5783392" y="6037054"/>
              <a:ext cx="2520280" cy="8207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Inovação no PLOA 2014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183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Renúncia da Receita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452320" y="204329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graphicFrame>
        <p:nvGraphicFramePr>
          <p:cNvPr id="9" name="Espaço Reservado para Conteúd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89309"/>
              </p:ext>
            </p:extLst>
          </p:nvPr>
        </p:nvGraphicFramePr>
        <p:xfrm>
          <a:off x="467999" y="2564904"/>
          <a:ext cx="8253412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lanilha" r:id="rId6" imgW="10248938" imgH="3362477" progId="Excel.Sheet.12">
                  <p:embed/>
                </p:oleObj>
              </mc:Choice>
              <mc:Fallback>
                <p:oleObj name="Planilha" r:id="rId6" imgW="10248938" imgH="3362477" progId="Excel.Shee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9" y="2564904"/>
                        <a:ext cx="8253412" cy="270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043608" y="1556792"/>
            <a:ext cx="235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Conforme LDO 2014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91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488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Receita Corrente Líquida*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5575" y="64510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*Conforme LRF</a:t>
            </a:r>
            <a:endParaRPr lang="pt-BR" sz="1400" i="1" dirty="0"/>
          </a:p>
        </p:txBody>
      </p:sp>
      <p:graphicFrame>
        <p:nvGraphicFramePr>
          <p:cNvPr id="1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974559"/>
              </p:ext>
            </p:extLst>
          </p:nvPr>
        </p:nvGraphicFramePr>
        <p:xfrm>
          <a:off x="155576" y="1052736"/>
          <a:ext cx="8736904" cy="582685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784576"/>
                <a:gridCol w="2952328"/>
              </a:tblGrid>
              <a:tr h="309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DETALHAMENTO DA RECEITA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VALORES ESTIMADOS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77A7E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Impostos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2.767.528.000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Taxas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266.243.000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Contribuição de Melhoria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5.000.000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Contribuições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288.245.034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Receita Patrimonial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40.330.688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Receita Agropecuária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678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Receita de Serviços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407.400.507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Transferências Intergovernamentais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4.283.562.035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Transferências de Convênios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96.328.053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Outras Receitas Correntes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657.430.050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Subtotal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8.812.068.045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63408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(-) Dedução da Contribuição dos Segurados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(</a:t>
                      </a:r>
                      <a:r>
                        <a:rPr lang="pt-BR" sz="2300" dirty="0"/>
                        <a:t>202.207.034)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04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300" dirty="0"/>
                        <a:t>   (-) Dedução da Comp. Entre Regimes 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(</a:t>
                      </a:r>
                      <a:r>
                        <a:rPr lang="pt-BR" sz="2300" dirty="0"/>
                        <a:t>7.105.752)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48713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/>
                        <a:t>(-) Dedução do Repasse ao FUNDEB</a:t>
                      </a:r>
                      <a:endParaRPr lang="pt-BR" sz="2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dirty="0" smtClean="0"/>
                        <a:t>(</a:t>
                      </a:r>
                      <a:r>
                        <a:rPr lang="pt-BR" sz="2300" dirty="0"/>
                        <a:t>372.886.409)</a:t>
                      </a:r>
                      <a:endParaRPr lang="pt-BR" sz="2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94846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300" b="1" dirty="0"/>
                        <a:t>TOTAL </a:t>
                      </a:r>
                      <a:endParaRPr lang="pt-BR" sz="23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300" b="1" dirty="0"/>
                        <a:t>                 8.229.868.850 </a:t>
                      </a:r>
                      <a:endParaRPr lang="pt-BR" sz="23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660232" y="69269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69269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92245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tx2"/>
                </a:solidFill>
              </a:rPr>
              <a:t>Demonstrativo de Despesas por Função de Governo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26293"/>
              </p:ext>
            </p:extLst>
          </p:nvPr>
        </p:nvGraphicFramePr>
        <p:xfrm>
          <a:off x="251520" y="836712"/>
          <a:ext cx="8712968" cy="5882640"/>
        </p:xfrm>
        <a:graphic>
          <a:graphicData uri="http://schemas.openxmlformats.org/drawingml/2006/table">
            <a:tbl>
              <a:tblPr/>
              <a:tblGrid>
                <a:gridCol w="2416201"/>
                <a:gridCol w="2196547"/>
                <a:gridCol w="1025055"/>
                <a:gridCol w="2050110"/>
                <a:gridCol w="1025055"/>
              </a:tblGrid>
              <a:tr h="44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FUNÇÃO GOVERNO</a:t>
                      </a:r>
                      <a:endParaRPr lang="pt-BR" sz="20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DESPESA FIXADA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LOA  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AV%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DESPESA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FIXADA PLOA 2014</a:t>
                      </a:r>
                      <a:endParaRPr lang="pt-BR" sz="20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AV%</a:t>
                      </a:r>
                      <a:endParaRPr lang="pt-BR" sz="20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2225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Legislativa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181.342.093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1,81%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196.550.578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1,71%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Administração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500.115.698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681.881.235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5,95%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Segurança Pública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142.095.295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1,42%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118.035.235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1,03%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Assistência Social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248.352.265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2,48%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274.058.539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2,39%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Previdência Social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607.469.832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6,08%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692.432.231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6,04%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Saúde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2.689.347.421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26,90%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3.345.063.262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29,17%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Trabalho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105.481.929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102.926.941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0,90%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Educação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1.498.685.796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14,99%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1.885.613.191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16,44%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Cultura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105.383.124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106.344.339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0,93%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Direitos da Cidadania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17.650.340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0,18%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13.187.464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0,11%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Urbanismo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813.564.242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8,14%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790.396.291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6,89%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Habitação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547.392.769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5,47%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476.224.419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4,15%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Saneamento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761.326.111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7,61%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1.044.792.431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9,11%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Gestão Ambiental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184.242.720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1,84%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203.934.581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1,78%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Ciência e Tecnologia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109.267.180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1,09%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134.648.036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1,17%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Agricultura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884.900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840.960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0,01%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Comércio e Serviços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59.652.898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58.782.957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0,51%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Transporte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393.141.623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3,93%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730.621.678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6,37%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Desporto e Lazer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63.230.317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0,63%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73.979.454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0,65%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7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Encargos Especiais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960.499.651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9,61%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482.735.574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4,21%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5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600">
                          <a:latin typeface="Times New Roman"/>
                          <a:ea typeface="Times New Roman"/>
                          <a:cs typeface="Times New Roman"/>
                        </a:rPr>
                        <a:t>Reserva de Contingência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10.293.441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0,10%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Arial"/>
                        </a:rPr>
                        <a:t>55.636.833 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Arial"/>
                        </a:rPr>
                        <a:t>0,49%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501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9.999.419.645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Times New Roman"/>
                          <a:ea typeface="Times New Roman"/>
                          <a:cs typeface="Arial"/>
                        </a:rPr>
                        <a:t>       11.468.686.229 </a:t>
                      </a:r>
                      <a:endParaRPr lang="pt-BR" sz="2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Times New Roman"/>
                          <a:ea typeface="Times New Roman"/>
                          <a:cs typeface="Arial"/>
                        </a:rPr>
                        <a:t>100,00%</a:t>
                      </a:r>
                      <a:endParaRPr lang="pt-BR" sz="2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948264" y="47667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34401" y="476672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168619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Representação Sustentadores por AR</a:t>
            </a:r>
            <a:endParaRPr lang="pt-BR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33075"/>
              </p:ext>
            </p:extLst>
          </p:nvPr>
        </p:nvGraphicFramePr>
        <p:xfrm>
          <a:off x="65693" y="836613"/>
          <a:ext cx="9059256" cy="601196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306595"/>
                <a:gridCol w="1866379"/>
                <a:gridCol w="2501685"/>
                <a:gridCol w="1115010"/>
                <a:gridCol w="269587"/>
              </a:tblGrid>
              <a:tr h="72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cap="none" spc="0" dirty="0">
                          <a:ln w="1905"/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ÁREAS DE RESULTADO</a:t>
                      </a:r>
                      <a:endParaRPr lang="pt-BR" sz="2400" b="1" cap="none" spc="0" dirty="0">
                        <a:ln w="1905"/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pt-BR" sz="2000" b="1" cap="none" spc="0" dirty="0">
                          <a:ln w="1905"/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DESPESA FIXADA 2014</a:t>
                      </a:r>
                      <a:endParaRPr lang="pt-BR" sz="2400" b="1" cap="none" spc="0" dirty="0">
                        <a:ln w="1905"/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cap="none" spc="0" dirty="0" smtClean="0">
                          <a:ln w="1905"/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PROJETOS SUSTENTADORES</a:t>
                      </a:r>
                      <a:endParaRPr lang="pt-BR" sz="2000" b="1" kern="1200" cap="none" spc="0" dirty="0">
                        <a:ln w="1905"/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26390" algn="ctr">
                        <a:spcAft>
                          <a:spcPts val="0"/>
                        </a:spcAft>
                      </a:pPr>
                      <a:r>
                        <a:rPr lang="pt-BR" sz="2000" b="1" cap="none" spc="0" dirty="0" smtClean="0">
                          <a:ln w="1905"/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R="326390" algn="ctr">
                        <a:spcAft>
                          <a:spcPts val="0"/>
                        </a:spcAft>
                      </a:pPr>
                      <a:r>
                        <a:rPr lang="pt-BR" sz="2000" b="1" cap="none" spc="0" dirty="0" smtClean="0">
                          <a:ln w="1905"/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PS/Total</a:t>
                      </a:r>
                      <a:endParaRPr lang="pt-BR" sz="2400" b="1" cap="none" spc="0" dirty="0">
                        <a:ln w="1905"/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Cidade Saudável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3.348.661.172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1.466.337.983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43,79%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Educação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1.853.343.119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491.270.836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26,51%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Cidade com Mobilidade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1.190.762.356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775.492.539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65,13%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Cidade Segura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185.749.263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19.551.929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10,53%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Prosperidade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103.535.926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78.009.166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75,35%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Modernidade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2.242.648.039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33.368.994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Cidade com Todas as Vilas Vivas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444.553.748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396.931.303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Cidade Compartilhada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14.956.167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2.614.508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17,48%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Cidade Sustentável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1.538.266.885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947.482.069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61,59%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Cidade de Todos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379.833.682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104.326.729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27,47%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Cultura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 pitchFamily="18" charset="0"/>
                          <a:cs typeface="Times New Roman" pitchFamily="18" charset="0"/>
                        </a:rPr>
                        <a:t>106.344.339</a:t>
                      </a:r>
                      <a:endParaRPr lang="pt-B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28.489.862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Integração Metropolitana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4.394.700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4.394.700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16"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Reserva de Contingência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 pitchFamily="18" charset="0"/>
                          <a:cs typeface="Times New Roman" pitchFamily="18" charset="0"/>
                        </a:rPr>
                        <a:t>55.636.833</a:t>
                      </a:r>
                      <a:endParaRPr lang="pt-B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009">
                <a:tc>
                  <a:txBody>
                    <a:bodyPr/>
                    <a:lstStyle/>
                    <a:p>
                      <a:pPr marL="89535" algn="ctr">
                        <a:spcAft>
                          <a:spcPts val="0"/>
                        </a:spcAft>
                      </a:pPr>
                      <a:r>
                        <a:rPr lang="pt-BR" sz="1800" b="1" cap="none" spc="0" dirty="0">
                          <a:ln w="1905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 GERAL</a:t>
                      </a:r>
                      <a:endParaRPr lang="pt-BR" sz="1800" b="1" cap="none" spc="0" dirty="0">
                        <a:ln w="1905"/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cap="none" spc="0" dirty="0" smtClean="0">
                          <a:ln w="1905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11.468.686.229</a:t>
                      </a:r>
                      <a:endParaRPr lang="pt-BR" sz="1800" b="1" cap="none" spc="0" dirty="0">
                        <a:ln w="1905"/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cap="none" spc="0" dirty="0" smtClean="0">
                          <a:ln w="1905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4.348.270.618</a:t>
                      </a:r>
                      <a:endParaRPr lang="pt-BR" sz="1800" b="1" kern="1200" cap="none" spc="0" dirty="0">
                        <a:ln w="1905"/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cap="none" spc="0" dirty="0">
                          <a:ln w="1905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37,91%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/>
                        <a:t> </a:t>
                      </a:r>
                      <a:endParaRPr lang="pt-B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812360" y="476672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88224" y="47667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47214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Fontes de Recursos</a:t>
            </a: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65104"/>
              </p:ext>
            </p:extLst>
          </p:nvPr>
        </p:nvGraphicFramePr>
        <p:xfrm>
          <a:off x="75972" y="755730"/>
          <a:ext cx="9017446" cy="609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936188"/>
                <a:gridCol w="2304256"/>
                <a:gridCol w="777002"/>
              </a:tblGrid>
              <a:tr h="430004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Fonte</a:t>
                      </a:r>
                      <a:endParaRPr lang="pt-BR" sz="23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Valor</a:t>
                      </a:r>
                      <a:endParaRPr lang="pt-BR" sz="23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%</a:t>
                      </a:r>
                      <a:endParaRPr lang="pt-BR" sz="23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Recursos Ordinários do Tesouro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5.670.322.783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Transferências Constitucionais</a:t>
                      </a:r>
                      <a:r>
                        <a:rPr lang="pt-BR" sz="2300" baseline="0" dirty="0" smtClean="0"/>
                        <a:t> Educação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555.888.739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Receita Própria</a:t>
                      </a:r>
                      <a:r>
                        <a:rPr lang="pt-BR" sz="2300" baseline="0" dirty="0" smtClean="0"/>
                        <a:t> de Entidades e órgãos autônomos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298.453.125</a:t>
                      </a:r>
                      <a:endParaRPr lang="pt-BR" sz="2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Receita</a:t>
                      </a:r>
                      <a:r>
                        <a:rPr lang="pt-BR" sz="2300" baseline="0" dirty="0" smtClean="0"/>
                        <a:t> das Entidades Empresariais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79.073.713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Parceria Público Privada (Fundo Isidoro)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500.000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Captação de Recursos</a:t>
                      </a:r>
                      <a:r>
                        <a:rPr lang="pt-BR" sz="2300" baseline="0" dirty="0" smtClean="0"/>
                        <a:t> Vinculados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740.405.139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 smtClean="0"/>
                        <a:t>Captação de Recursos</a:t>
                      </a:r>
                      <a:r>
                        <a:rPr lang="pt-BR" sz="2300" baseline="0" dirty="0" smtClean="0"/>
                        <a:t> Vinculados - Assistência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48.222.232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 smtClean="0"/>
                        <a:t>Captação de Recursos</a:t>
                      </a:r>
                      <a:r>
                        <a:rPr lang="pt-BR" sz="2300" baseline="0" dirty="0" smtClean="0"/>
                        <a:t> Vinculados- Saúde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2.065.849.213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 smtClean="0"/>
                        <a:t>Captação de Recursos</a:t>
                      </a:r>
                      <a:r>
                        <a:rPr lang="pt-BR" sz="2300" baseline="0" dirty="0" smtClean="0"/>
                        <a:t> Vinculados - Educação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165.454.176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Contribuições / Receitas Previdenciárias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588.288.433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r>
                        <a:rPr lang="pt-BR" sz="2300" dirty="0" smtClean="0"/>
                        <a:t>Financiamentos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1.256.228.676</a:t>
                      </a:r>
                      <a:endParaRPr lang="pt-BR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  <a:endParaRPr lang="pt-B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0004"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/>
                        <a:t>Total</a:t>
                      </a:r>
                      <a:endParaRPr lang="pt-BR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300" b="1" dirty="0" smtClean="0"/>
                        <a:t>11.468.686.229</a:t>
                      </a:r>
                      <a:endParaRPr lang="pt-BR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pt-BR" sz="2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40352" y="40466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655022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10253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Aplicação </a:t>
            </a:r>
            <a:r>
              <a:rPr lang="pt-BR" sz="3200" b="1" dirty="0">
                <a:solidFill>
                  <a:schemeClr val="tx2"/>
                </a:solidFill>
              </a:rPr>
              <a:t>Programada dos Recursos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55627" y="105273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graphicFrame>
        <p:nvGraphicFramePr>
          <p:cNvPr id="1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16714"/>
              </p:ext>
            </p:extLst>
          </p:nvPr>
        </p:nvGraphicFramePr>
        <p:xfrm>
          <a:off x="307976" y="1412776"/>
          <a:ext cx="8270805" cy="3931920"/>
        </p:xfrm>
        <a:graphic>
          <a:graphicData uri="http://schemas.openxmlformats.org/drawingml/2006/table">
            <a:tbl>
              <a:tblPr firstRow="1" bandRow="1"/>
              <a:tblGrid>
                <a:gridCol w="4249386"/>
                <a:gridCol w="2776390"/>
                <a:gridCol w="124502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Aplicação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Valor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7F6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Pessoal e Encargos sociais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3.208.163.375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28,0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Outras Despesas Correntes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4.279.015.054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37,3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Despesas de Capital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2.638.654.662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Orçamento Participativo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294.274.684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Inativos</a:t>
                      </a:r>
                      <a:r>
                        <a:rPr lang="pt-BR" sz="2000" baseline="0" dirty="0" smtClean="0"/>
                        <a:t> e Pensionistas à cargo do município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734.572.702</a:t>
                      </a:r>
                      <a:endParaRPr lang="pt-BR" sz="2000" dirty="0"/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Reserva de Contingência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9.005.752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t-BR" sz="2000" dirty="0" smtClean="0"/>
                        <a:t>Serviço da Dívida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dirty="0" smtClean="0"/>
                        <a:t>305.000.000</a:t>
                      </a:r>
                      <a:endParaRPr lang="pt-BR" sz="2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pt-BR" sz="2000" b="1" dirty="0" smtClean="0"/>
                        <a:t>11.468.686.229</a:t>
                      </a:r>
                      <a:endParaRPr lang="pt-BR" sz="20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67544" y="544522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343794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Despesa por Categoria Econômica </a:t>
            </a:r>
            <a:endParaRPr lang="pt-BR" sz="3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e </a:t>
            </a:r>
            <a:r>
              <a:rPr lang="pt-BR" sz="3200" b="1" dirty="0">
                <a:solidFill>
                  <a:schemeClr val="tx2"/>
                </a:solidFill>
              </a:rPr>
              <a:t>Grupo de Despesa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04248" y="83671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526524"/>
              </p:ext>
            </p:extLst>
          </p:nvPr>
        </p:nvGraphicFramePr>
        <p:xfrm>
          <a:off x="155575" y="1235596"/>
          <a:ext cx="8664897" cy="550044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04257"/>
                <a:gridCol w="1883093"/>
                <a:gridCol w="1039047"/>
                <a:gridCol w="1993625"/>
                <a:gridCol w="844875"/>
              </a:tblGrid>
              <a:tr h="64564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Especificação</a:t>
                      </a:r>
                      <a:endParaRPr lang="pt-BR" sz="20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 Fixado 2013</a:t>
                      </a:r>
                      <a:endParaRPr lang="pt-BR" sz="20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AV%</a:t>
                      </a:r>
                      <a:endParaRPr lang="pt-BR" sz="20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 Fixado 2014</a:t>
                      </a:r>
                      <a:endParaRPr lang="pt-BR" sz="20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AV%</a:t>
                      </a:r>
                      <a:endParaRPr lang="pt-BR" sz="2000" dirty="0"/>
                    </a:p>
                  </a:txBody>
                  <a:tcPr>
                    <a:solidFill>
                      <a:srgbClr val="E87F62"/>
                    </a:solidFill>
                  </a:tcPr>
                </a:tc>
              </a:tr>
              <a:tr h="374064">
                <a:tc>
                  <a:txBody>
                    <a:bodyPr/>
                    <a:lstStyle/>
                    <a:p>
                      <a:r>
                        <a:rPr lang="pt-BR" sz="2200" b="1" dirty="0" smtClean="0"/>
                        <a:t>Despesas Correntes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6.910.646.919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69,11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8.319.102.240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72,54</a:t>
                      </a:r>
                      <a:endParaRPr lang="pt-BR" sz="2200" b="1" dirty="0"/>
                    </a:p>
                  </a:txBody>
                  <a:tcPr/>
                </a:tc>
              </a:tr>
              <a:tr h="64564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Pessoal e encargos sociais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3.310.451.485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33,11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3.735.122.102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32,57</a:t>
                      </a:r>
                      <a:endParaRPr lang="pt-BR" sz="1800" dirty="0"/>
                    </a:p>
                  </a:txBody>
                  <a:tcPr/>
                </a:tc>
              </a:tr>
              <a:tr h="64564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Juros e encargos</a:t>
                      </a:r>
                      <a:r>
                        <a:rPr lang="pt-BR" sz="1800" baseline="0" dirty="0" smtClean="0"/>
                        <a:t> da dívida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212.107.994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2,12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145.000.000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1,26</a:t>
                      </a:r>
                      <a:endParaRPr lang="pt-BR" sz="1800" dirty="0"/>
                    </a:p>
                  </a:txBody>
                  <a:tcPr/>
                </a:tc>
              </a:tr>
              <a:tr h="64564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Outras Despesas Correntes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3.388.087.440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33,88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4.438.980.138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38,71</a:t>
                      </a:r>
                      <a:endParaRPr lang="pt-BR" sz="1800" dirty="0"/>
                    </a:p>
                  </a:txBody>
                  <a:tcPr/>
                </a:tc>
              </a:tr>
              <a:tr h="374064">
                <a:tc>
                  <a:txBody>
                    <a:bodyPr/>
                    <a:lstStyle/>
                    <a:p>
                      <a:r>
                        <a:rPr lang="pt-BR" sz="2200" b="1" dirty="0" smtClean="0"/>
                        <a:t>Despesas de Capital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3.078.479.285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30,79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3.093.947.156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26,98</a:t>
                      </a:r>
                      <a:endParaRPr lang="pt-BR" sz="2200" b="1" dirty="0"/>
                    </a:p>
                  </a:txBody>
                  <a:tcPr/>
                </a:tc>
              </a:tr>
              <a:tr h="37406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Investimentos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2.492.446.779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24,93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2.926.277.156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25,52</a:t>
                      </a:r>
                      <a:endParaRPr lang="pt-BR" sz="1800" dirty="0"/>
                    </a:p>
                  </a:txBody>
                  <a:tcPr/>
                </a:tc>
              </a:tr>
              <a:tr h="37406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Inversões Financeiras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6.216.500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7.670.000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0,07</a:t>
                      </a:r>
                      <a:endParaRPr lang="pt-BR" sz="1800" dirty="0"/>
                    </a:p>
                  </a:txBody>
                  <a:tcPr/>
                </a:tc>
              </a:tr>
              <a:tr h="37406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Amortização da Dívida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579.816.006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5,80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160.000.000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1,40</a:t>
                      </a:r>
                      <a:endParaRPr lang="pt-BR" sz="1800" dirty="0"/>
                    </a:p>
                  </a:txBody>
                  <a:tcPr/>
                </a:tc>
              </a:tr>
              <a:tr h="460117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Reserva de Contingência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10.293.441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0,10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55.636.833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0,49</a:t>
                      </a:r>
                      <a:endParaRPr lang="pt-BR" sz="2000" b="1" dirty="0"/>
                    </a:p>
                  </a:txBody>
                  <a:tcPr/>
                </a:tc>
              </a:tr>
              <a:tr h="374064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Total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9.999.419.645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100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11.468.686.229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100</a:t>
                      </a:r>
                      <a:endParaRPr lang="pt-BR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034401" y="836712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035338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Gráfico de Despesas Consolidadas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96469672"/>
              </p:ext>
            </p:extLst>
          </p:nvPr>
        </p:nvGraphicFramePr>
        <p:xfrm>
          <a:off x="155575" y="1124744"/>
          <a:ext cx="8808913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655022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184168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42686" y="908720"/>
            <a:ext cx="772429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AudiênciaS</a:t>
            </a:r>
            <a:r>
              <a:rPr lang="pt-BR" sz="4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 </a:t>
            </a:r>
            <a:r>
              <a:rPr lang="pt-BR" sz="4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públicas cmbh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844675"/>
            <a:ext cx="74882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215900" y="6165304"/>
            <a:ext cx="684213" cy="55403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Parcerias Público-Privadas / 2014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32240" y="476672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Em R$ 1,00</a:t>
            </a:r>
            <a:endParaRPr lang="pt-BR" sz="12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40352" y="476672"/>
            <a:ext cx="111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SOF</a:t>
            </a:r>
            <a:endParaRPr lang="pt-BR" sz="1200" i="1" dirty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92444"/>
              </p:ext>
            </p:extLst>
          </p:nvPr>
        </p:nvGraphicFramePr>
        <p:xfrm>
          <a:off x="35498" y="704891"/>
          <a:ext cx="9089453" cy="6108485"/>
        </p:xfrm>
        <a:graphic>
          <a:graphicData uri="http://schemas.openxmlformats.org/drawingml/2006/table">
            <a:tbl>
              <a:tblPr/>
              <a:tblGrid>
                <a:gridCol w="1225124"/>
                <a:gridCol w="2198079"/>
                <a:gridCol w="862421"/>
                <a:gridCol w="1286063"/>
                <a:gridCol w="1985837"/>
                <a:gridCol w="1531929"/>
              </a:tblGrid>
              <a:tr h="5099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Ação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Sub-ação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Contraprestação </a:t>
                      </a:r>
                      <a:endParaRPr lang="pt-BR" sz="14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PBH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Inv. Privado total previsto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7902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Expansão das Unidades Municipais de Educação (Infantil e Fundamental)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 e 206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 Infantil e Escola Integrada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2858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e 2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122.202.000</a:t>
                      </a: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167.000.000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60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Aterragem de Resíduos Sólidos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Operacionalização e Modernização da Limpeza Pública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2537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30.756.829</a:t>
                      </a: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60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Construção e Reforma Unidades Básicas de Saúde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Atenção Primária a Saúde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41.079.451</a:t>
                      </a: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298.000.000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 da Família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(meta física)</a:t>
                      </a: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60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Hospital Metropolitano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Metropolitano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110.086.049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156.000.000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02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Centro Administrativo Municipal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42" marR="4642" marT="464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300.000.000</a:t>
                      </a:r>
                    </a:p>
                  </a:txBody>
                  <a:tcPr marL="4642" marR="4642" marT="4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60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17375E"/>
                          </a:solidFill>
                          <a:latin typeface="Calibri"/>
                        </a:rPr>
                        <a:t>Centro de Convenções de Belo Horizonte - Concessão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Turismo em BH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(meta física)</a:t>
                      </a:r>
                    </a:p>
                  </a:txBody>
                  <a:tcPr marL="4642" marR="41778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67.500.000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9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Munc. PPP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642" marR="4642" marT="46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Regionalização das Despesas</a:t>
            </a:r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570844"/>
              </p:ext>
            </p:extLst>
          </p:nvPr>
        </p:nvGraphicFramePr>
        <p:xfrm>
          <a:off x="3635896" y="908720"/>
          <a:ext cx="5489054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-18786" y="1038542"/>
            <a:ext cx="3654682" cy="5630817"/>
            <a:chOff x="-18786" y="1038543"/>
            <a:chExt cx="2737250" cy="3993764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86" y="1038543"/>
              <a:ext cx="2737250" cy="399376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69" y="3808144"/>
              <a:ext cx="156279" cy="32156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42" y="3125618"/>
              <a:ext cx="156279" cy="321567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531" y="1727373"/>
              <a:ext cx="156279" cy="321567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326" y="2622508"/>
              <a:ext cx="156279" cy="32156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09" y="2497123"/>
              <a:ext cx="156279" cy="321567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113" y="2622508"/>
              <a:ext cx="156279" cy="321567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089" y="1398372"/>
              <a:ext cx="156279" cy="321567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017" y="1143875"/>
              <a:ext cx="156279" cy="321567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81" y="3126564"/>
              <a:ext cx="156279" cy="321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3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Regionalização das Despesas</a:t>
            </a:r>
          </a:p>
        </p:txBody>
      </p:sp>
      <p:graphicFrame>
        <p:nvGraphicFramePr>
          <p:cNvPr id="21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379795"/>
              </p:ext>
            </p:extLst>
          </p:nvPr>
        </p:nvGraphicFramePr>
        <p:xfrm>
          <a:off x="35494" y="908720"/>
          <a:ext cx="9089456" cy="4995933"/>
        </p:xfrm>
        <a:graphic>
          <a:graphicData uri="http://schemas.openxmlformats.org/drawingml/2006/table">
            <a:tbl>
              <a:tblPr/>
              <a:tblGrid>
                <a:gridCol w="1368154"/>
                <a:gridCol w="1286288"/>
                <a:gridCol w="1233992"/>
                <a:gridCol w="2016224"/>
                <a:gridCol w="1080120"/>
                <a:gridCol w="741358"/>
                <a:gridCol w="1363320"/>
              </a:tblGrid>
              <a:tr h="63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PESSOAL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CUSTEIO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INVESTIMENTO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DÍVIDA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RC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 GERAL</a:t>
                      </a:r>
                      <a:endParaRPr lang="pt-BR" sz="20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Arial"/>
                        </a:rPr>
                        <a:t>Barreiro</a:t>
                      </a:r>
                      <a:endParaRPr lang="pt-BR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Arial"/>
                        </a:rPr>
                        <a:t>256.077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115.669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58.841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430.588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Arial"/>
                        </a:rPr>
                        <a:t>Centro-Sul</a:t>
                      </a:r>
                      <a:endParaRPr lang="pt-BR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165.911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148.683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67.303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381.898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Leste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157.651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91.702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68.130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317.483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Nordeste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224.549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99.937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69.720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394.206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Noroeste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194.551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105.592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58.146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358.289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Norte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210.955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Times New Roman"/>
                          <a:ea typeface="Times New Roman"/>
                          <a:cs typeface="Arial"/>
                        </a:rPr>
                        <a:t>88.384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53.032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352.372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Oeste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171.558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86.307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44.507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302.372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Pampulha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139.537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87.017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147.131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373.684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Arial"/>
                        </a:rPr>
                        <a:t>Venda Nova</a:t>
                      </a:r>
                      <a:endParaRPr lang="pt-BR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230.940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99.921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59.464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390.325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4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Arial"/>
                        </a:rPr>
                        <a:t>Municipal</a:t>
                      </a:r>
                      <a:endParaRPr lang="pt-BR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1.983.393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3.515.767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2.307.672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Arial"/>
                        </a:rPr>
                        <a:t>305.000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55.637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Arial"/>
                        </a:rPr>
                        <a:t>8.167.469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 Geral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3.735.122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4.438.980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2.933.947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305.000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55.637</a:t>
                      </a:r>
                      <a:endParaRPr lang="pt-BR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11.468.686</a:t>
                      </a:r>
                      <a:endParaRPr lang="pt-BR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740352" y="47667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4067944" y="6021288"/>
            <a:ext cx="0" cy="67677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067944" y="669806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5783392" y="6037054"/>
            <a:ext cx="2520280" cy="8207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Inovação no PLOA 2014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630932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31020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Aplicação de Recursos com </a:t>
            </a:r>
            <a:r>
              <a:rPr lang="pt-BR" sz="3200" b="1" dirty="0" smtClean="0">
                <a:solidFill>
                  <a:schemeClr val="tx2"/>
                </a:solidFill>
              </a:rPr>
              <a:t>Pessoal</a:t>
            </a:r>
            <a:endParaRPr lang="pt-BR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60346"/>
              </p:ext>
            </p:extLst>
          </p:nvPr>
        </p:nvGraphicFramePr>
        <p:xfrm>
          <a:off x="155574" y="1340768"/>
          <a:ext cx="8736906" cy="3727761"/>
        </p:xfrm>
        <a:graphic>
          <a:graphicData uri="http://schemas.openxmlformats.org/drawingml/2006/table">
            <a:tbl>
              <a:tblPr/>
              <a:tblGrid>
                <a:gridCol w="5208514"/>
                <a:gridCol w="3528392"/>
              </a:tblGrid>
              <a:tr h="472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SETOR</a:t>
                      </a:r>
                      <a:endParaRPr lang="pt-BR" sz="2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VALORES FIXADOS</a:t>
                      </a:r>
                      <a:endParaRPr lang="pt-BR" sz="2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333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Administração Direta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/>
                          <a:ea typeface="Times New Roman"/>
                          <a:cs typeface="Arial"/>
                        </a:rPr>
                        <a:t>2.431.350.821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Administração Indireta/Empresas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/>
                          <a:ea typeface="Times New Roman"/>
                          <a:cs typeface="Arial"/>
                        </a:rPr>
                        <a:t>543.869.468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Câmara Municipal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/>
                          <a:ea typeface="Times New Roman"/>
                          <a:cs typeface="Arial"/>
                        </a:rPr>
                        <a:t>136.345.809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Outras Despesas de Pessoal – contrato de </a:t>
                      </a:r>
                      <a:r>
                        <a:rPr lang="pt-BR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terceirização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/>
                          <a:ea typeface="Times New Roman"/>
                          <a:cs typeface="Arial"/>
                        </a:rPr>
                        <a:t>156.967.194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 smtClean="0">
                          <a:latin typeface="Times New Roman"/>
                          <a:ea typeface="Times New Roman"/>
                          <a:cs typeface="Arial"/>
                        </a:rPr>
                        <a:t>3.268.533.292 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i="0" dirty="0">
                          <a:latin typeface="Times New Roman"/>
                          <a:ea typeface="Times New Roman"/>
                          <a:cs typeface="Times New Roman"/>
                        </a:rPr>
                        <a:t>Receita Corrente Líquida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 smtClean="0">
                          <a:latin typeface="Times New Roman"/>
                          <a:ea typeface="Times New Roman"/>
                          <a:cs typeface="Arial"/>
                        </a:rPr>
                        <a:t>8.229.868.850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Times New Roman"/>
                          <a:cs typeface="Times New Roman"/>
                        </a:rPr>
                        <a:t>% da Receita Corrente Líquida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Times New Roman"/>
                          <a:cs typeface="Arial"/>
                        </a:rPr>
                        <a:t>39,72%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40352" y="9807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5589240"/>
            <a:ext cx="85208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i="1" dirty="0" smtClean="0"/>
              <a:t>Para o cálculo da despesa com pessoal ativo, inativo e pensionista e encargos, foram tomados como base os valores da folha de pagamento de junho de 2013, com os acréscimos relativos à implantação de planos de carreira e reajustes salariais já autorizados.</a:t>
            </a:r>
          </a:p>
          <a:p>
            <a:pPr algn="just"/>
            <a:endParaRPr lang="pt-BR" sz="1300" i="1" dirty="0"/>
          </a:p>
          <a:p>
            <a:pPr algn="just"/>
            <a:r>
              <a:rPr lang="pt-BR" sz="1300" dirty="0" smtClean="0"/>
              <a:t>A </a:t>
            </a:r>
            <a:r>
              <a:rPr lang="pt-BR" sz="1300" dirty="0"/>
              <a:t>RCL inclui as receitas vinculadas, tais como SUS, merenda, </a:t>
            </a:r>
            <a:r>
              <a:rPr lang="pt-BR" sz="1300" dirty="0" smtClean="0"/>
              <a:t>FNAS.</a:t>
            </a:r>
            <a:endParaRPr lang="pt-BR" sz="13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5157192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44709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Aplicação de Recursos na Educação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26697"/>
              </p:ext>
            </p:extLst>
          </p:nvPr>
        </p:nvGraphicFramePr>
        <p:xfrm>
          <a:off x="155575" y="1280904"/>
          <a:ext cx="8664897" cy="4011973"/>
        </p:xfrm>
        <a:graphic>
          <a:graphicData uri="http://schemas.openxmlformats.org/drawingml/2006/table">
            <a:tbl>
              <a:tblPr/>
              <a:tblGrid>
                <a:gridCol w="6360641"/>
                <a:gridCol w="2304256"/>
              </a:tblGrid>
              <a:tr h="632824">
                <a:tc>
                  <a:txBody>
                    <a:bodyPr/>
                    <a:lstStyle/>
                    <a:p>
                      <a:pPr marR="359410"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ENSINO</a:t>
                      </a:r>
                      <a:endParaRPr lang="pt-BR" sz="22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VALORES FIXADOS</a:t>
                      </a:r>
                      <a:endParaRPr lang="pt-BR" sz="22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316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Times New Roman"/>
                        </a:rPr>
                        <a:t>Receita de impostos e transferências constitucionais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Arial"/>
                        </a:rPr>
                        <a:t>4.880.745.202,00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Calibri"/>
                          <a:cs typeface="Times New Roman"/>
                        </a:rPr>
                        <a:t>Gastos com Ensino – Constituição Federal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Arial"/>
                        </a:rPr>
                        <a:t>1.531.996.661,00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Calibri"/>
                          <a:cs typeface="Times New Roman"/>
                        </a:rPr>
                        <a:t>% da aplicação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Calibri"/>
                          <a:cs typeface="Arial"/>
                        </a:rPr>
                        <a:t>31,38%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2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Times New Roman"/>
                        </a:rPr>
                        <a:t>Gastos com Educação Inclusiva – Lei Orgânica Municipal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Arial"/>
                        </a:rPr>
                        <a:t>70.465.716,00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Calibri"/>
                          <a:cs typeface="Times New Roman"/>
                        </a:rPr>
                        <a:t>% da aplicação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Calibri"/>
                          <a:cs typeface="Arial"/>
                        </a:rPr>
                        <a:t>1,44%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7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>
                          <a:latin typeface="Times New Roman"/>
                          <a:ea typeface="Calibri"/>
                          <a:cs typeface="Times New Roman"/>
                        </a:rPr>
                        <a:t>Total da aplicação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Calibri"/>
                          <a:cs typeface="Arial"/>
                        </a:rPr>
                        <a:t>1.602.462.377,00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Times New Roman"/>
                          <a:ea typeface="Calibri"/>
                          <a:cs typeface="Times New Roman"/>
                        </a:rPr>
                        <a:t>% total da aplicação</a:t>
                      </a:r>
                      <a:endParaRPr lang="pt-BR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latin typeface="Times New Roman"/>
                          <a:ea typeface="Calibri"/>
                          <a:cs typeface="Arial"/>
                        </a:rPr>
                        <a:t>32,83%</a:t>
                      </a:r>
                      <a:endParaRPr lang="pt-BR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596336" y="83671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7975" y="5661248"/>
            <a:ext cx="8368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smtClean="0"/>
              <a:t>Por se tratar de ações executadas em diversas funções de governo, desdobra-se o quadro aplicativo do ensino, procurando destacar o valor de R$ 70,4 milhões nos programas geridos pelos diversos órgãos e entidades do Município.</a:t>
            </a:r>
          </a:p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530120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91774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Orçamento Participativo – OP Digital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60374" y="1628800"/>
            <a:ext cx="8216081" cy="3456383"/>
          </a:xfrm>
          <a:prstGeom prst="roundRect">
            <a:avLst/>
          </a:prstGeom>
          <a:solidFill>
            <a:schemeClr val="bg1"/>
          </a:solidFill>
          <a:ln>
            <a:solidFill>
              <a:srgbClr val="DF4A2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PLOA / 2014 prevê recursos de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R$ 294.274.684,00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a continuidade da execução dos investimentos e serviços aprovados no Orçamento Participativo Regional, no OP da Habitação e no OP Digital. Esses valores são cerca de R$ 100 milhões superiores ao aprovado em 2013 e estão condicionados à captação de recursos de empréstimos em fase de negociação, nos termos aprovados pela CMBH.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59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833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Obras 2014</a:t>
            </a:r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458921"/>
              </p:ext>
            </p:extLst>
          </p:nvPr>
        </p:nvGraphicFramePr>
        <p:xfrm>
          <a:off x="251520" y="1196752"/>
          <a:ext cx="8691735" cy="4824538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757954"/>
                <a:gridCol w="1991139"/>
                <a:gridCol w="2271155"/>
                <a:gridCol w="1671487"/>
              </a:tblGrid>
              <a:tr h="713850">
                <a:tc>
                  <a:txBody>
                    <a:bodyPr/>
                    <a:lstStyle/>
                    <a:p>
                      <a:pPr marL="99695"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FUNÇÃO DE GOVERNO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OUTRAS OBRAS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87F62"/>
                    </a:solidFill>
                  </a:tcPr>
                </a:tc>
              </a:tr>
              <a:tr h="356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Saneamento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639.213.598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16.604.173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655.817.771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Urbanismo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541.019.373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73.073.354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614.092.727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Habitação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291.413.429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94.836.191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386.249.620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56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Ensino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215.211.385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39.650.948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254.862.333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Transporte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189.450.439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189.450.439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Saúde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126.617.088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38.843.641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165.460.729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Gestão Ambiental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88.916.436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8.542.397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97.458.833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713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Outras Obras da Área Social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53.738.212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22.633.980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76.372.192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Outras Obras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55.064.160 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 pitchFamily="18" charset="0"/>
                          <a:cs typeface="Times New Roman" pitchFamily="18" charset="0"/>
                        </a:rPr>
                        <a:t>55.064.160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09" marR="2030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2.200.644.120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09" marR="2030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294.184.684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09" marR="2030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2.494.828.804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09" marR="2030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740352" y="76470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616530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5940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>
                <a:solidFill>
                  <a:schemeClr val="tx2"/>
                </a:solidFill>
              </a:rPr>
              <a:t>Orçamento Criança e Adolescente (OCA) </a:t>
            </a:r>
            <a:r>
              <a:rPr lang="pt-BR" sz="3100" b="1" dirty="0" smtClean="0">
                <a:solidFill>
                  <a:schemeClr val="tx2"/>
                </a:solidFill>
              </a:rPr>
              <a:t>2014</a:t>
            </a:r>
            <a:endParaRPr lang="pt-BR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282566"/>
              </p:ext>
            </p:extLst>
          </p:nvPr>
        </p:nvGraphicFramePr>
        <p:xfrm>
          <a:off x="139808" y="1093132"/>
          <a:ext cx="8808914" cy="57607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984378"/>
                <a:gridCol w="2742429"/>
                <a:gridCol w="2082107"/>
              </a:tblGrid>
              <a:tr h="29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EIXO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SUB-EIXO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DESPESA FIXADA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87F62"/>
                    </a:solidFill>
                  </a:tcPr>
                </a:tc>
              </a:tr>
              <a:tr h="438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ACESSO À EDUCAÇÃO DE QUALIDADE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1.956.027.895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CULTURA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28.504.065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DESPORTO E LAZER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29.685.429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EDUCAÇÃO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1.897.838.401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38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PROMOÇÃO DE DIREITOS E PROTEÇÃO INTEGRAL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133.702.545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ASSISTÊNCIA SOCIAL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131.085.150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3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DIREITOS DA CIDADANIA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2.617.395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PROMOVENDO VIDAS SAUDÁVEIS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1.167.418.331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HABITAÇÃO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105.484.729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 pitchFamily="18" charset="0"/>
                          <a:cs typeface="Times New Roman" pitchFamily="18" charset="0"/>
                        </a:rPr>
                        <a:t>SANEAMENTO</a:t>
                      </a: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252.658.354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9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Times New Roman" pitchFamily="18" charset="0"/>
                          <a:cs typeface="Times New Roman" pitchFamily="18" charset="0"/>
                        </a:rPr>
                        <a:t>SAÚDE</a:t>
                      </a:r>
                      <a:endParaRPr lang="pt-BR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Times New Roman" pitchFamily="18" charset="0"/>
                          <a:cs typeface="Times New Roman" pitchFamily="18" charset="0"/>
                        </a:rPr>
                        <a:t>809.275.248</a:t>
                      </a:r>
                      <a:endParaRPr lang="pt-B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39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TOTAL GERAL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 pitchFamily="18" charset="0"/>
                          <a:cs typeface="Times New Roman" pitchFamily="18" charset="0"/>
                        </a:rPr>
                        <a:t>3.257.148.771</a:t>
                      </a:r>
                      <a:endParaRPr lang="pt-BR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660232" y="69269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69269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53624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80648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>
                <a:solidFill>
                  <a:schemeClr val="tx2"/>
                </a:solidFill>
              </a:rPr>
              <a:t>Ações de Preparação da Cidade para a Copa </a:t>
            </a:r>
            <a:r>
              <a:rPr lang="pt-BR" sz="3100" b="1" dirty="0" smtClean="0">
                <a:solidFill>
                  <a:schemeClr val="tx2"/>
                </a:solidFill>
              </a:rPr>
              <a:t>2014 </a:t>
            </a:r>
            <a:r>
              <a:rPr lang="pt-BR" b="1" dirty="0" smtClean="0">
                <a:solidFill>
                  <a:schemeClr val="tx2"/>
                </a:solidFill>
              </a:rPr>
              <a:t>(1/2)</a:t>
            </a:r>
            <a:endParaRPr lang="pt-BR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779174"/>
              </p:ext>
            </p:extLst>
          </p:nvPr>
        </p:nvGraphicFramePr>
        <p:xfrm>
          <a:off x="19730" y="1149454"/>
          <a:ext cx="9089454" cy="5699760"/>
        </p:xfrm>
        <a:graphic>
          <a:graphicData uri="http://schemas.openxmlformats.org/drawingml/2006/table">
            <a:tbl>
              <a:tblPr/>
              <a:tblGrid>
                <a:gridCol w="7287236"/>
                <a:gridCol w="1802218"/>
              </a:tblGrid>
              <a:tr h="26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SUBAÇÃO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DESPESA FIXADA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Acessibilidade em vias públicas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287.000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Ações de Apoio a Copa 2014 e Olimpíadas 2016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8.127.970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Capacitação da Rede de Turismo, Seg. Pública e Transp. Público p/  Prevenção da Exploração Sexual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250.000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Capacitação de Profissionais para a Copa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1.222.798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Elaboração de Projetos de Transportes para Corredores - BRT`s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500.000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Estação de Integração Pampulha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25.801.273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Implantação da Via 710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65.988.663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Implantação de Corredor Rápido de ônibus Pedro II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11.361.247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Implantação de Corredores de Transporte Rápido por Ônibus - custeios gerais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100.000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Implantação de Linha de Ônibus Turística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  95.000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Implantação do Centro de Operações da Prefeitura - COP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20.261.000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Implantação do Corredor Rápido de Ônibus Antônio Carlos e Pedro I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72.000.000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76256" y="76470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034401" y="76470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566986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09403"/>
              </p:ext>
            </p:extLst>
          </p:nvPr>
        </p:nvGraphicFramePr>
        <p:xfrm>
          <a:off x="251520" y="1471384"/>
          <a:ext cx="8640960" cy="4693920"/>
        </p:xfrm>
        <a:graphic>
          <a:graphicData uri="http://schemas.openxmlformats.org/drawingml/2006/table">
            <a:tbl>
              <a:tblPr/>
              <a:tblGrid>
                <a:gridCol w="6927667"/>
                <a:gridCol w="1713293"/>
              </a:tblGrid>
              <a:tr h="26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SUBAÇÃO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DESPESA FIXADA</a:t>
                      </a:r>
                      <a:endParaRPr lang="pt-BR" sz="22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Implantação do Corredor Rápido de Ônibus Área Central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7.841.827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Implantação do Corredor Rápido de Ônibus Cristiano Machado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13.672.259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Plano de Voluntariado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1.793.948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Realização de Campanhas para Mobilização da Rede de Turismo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   200.000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Realização de Eventos Relacionados às Copas - PVA e Fan Fest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20.000.000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Requalificação de Centros de Atendimento ao Turista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1.900.193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Arial"/>
                        </a:rPr>
                        <a:t>Voluntariado da Cidade na Copa do Mundo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Arial"/>
                        </a:rPr>
                        <a:t>     1.656.000 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latin typeface="Times New Roman"/>
                          <a:ea typeface="Times New Roman"/>
                          <a:cs typeface="Arial"/>
                        </a:rPr>
                        <a:t>TOTAL GERAL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              253.059.178</a:t>
                      </a:r>
                      <a:endParaRPr lang="pt-BR" sz="2200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602636" y="95287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80648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>
                <a:solidFill>
                  <a:schemeClr val="tx2"/>
                </a:solidFill>
              </a:rPr>
              <a:t>Ações de Preparação da Cidade para a Copa </a:t>
            </a:r>
            <a:r>
              <a:rPr lang="pt-BR" sz="3100" b="1" dirty="0" smtClean="0">
                <a:solidFill>
                  <a:schemeClr val="tx2"/>
                </a:solidFill>
              </a:rPr>
              <a:t>2014 </a:t>
            </a:r>
            <a:r>
              <a:rPr lang="pt-BR" b="1" dirty="0" smtClean="0">
                <a:solidFill>
                  <a:schemeClr val="tx2"/>
                </a:solidFill>
              </a:rPr>
              <a:t>(2/2)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630932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39279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3448" r="8908" b="3448"/>
          <a:stretch>
            <a:fillRect/>
          </a:stretch>
        </p:blipFill>
        <p:spPr bwMode="auto">
          <a:xfrm>
            <a:off x="360363" y="-30163"/>
            <a:ext cx="838835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21500" y="549275"/>
            <a:ext cx="1955800" cy="1800225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1950" y="3644900"/>
            <a:ext cx="1116013" cy="215900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8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806489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100" b="1" dirty="0">
                <a:solidFill>
                  <a:schemeClr val="tx2"/>
                </a:solidFill>
              </a:rPr>
              <a:t>Orçamento Temático do Idoso</a:t>
            </a: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513800"/>
              </p:ext>
            </p:extLst>
          </p:nvPr>
        </p:nvGraphicFramePr>
        <p:xfrm>
          <a:off x="460375" y="1988840"/>
          <a:ext cx="8272699" cy="2682240"/>
        </p:xfrm>
        <a:graphic>
          <a:graphicData uri="http://schemas.openxmlformats.org/drawingml/2006/table">
            <a:tbl>
              <a:tblPr/>
              <a:tblGrid>
                <a:gridCol w="6016508"/>
                <a:gridCol w="2256191"/>
              </a:tblGrid>
              <a:tr h="430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EIXO</a:t>
                      </a:r>
                      <a:endParaRPr lang="pt-BR" sz="22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DESPESA FIXADA</a:t>
                      </a:r>
                      <a:endParaRPr lang="pt-BR" sz="2200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7F62"/>
                    </a:solidFill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Direitos Humanos, Cidadania, Segurança e Proteção Social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63.462.922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Educação, Qualificação, Geração de Trabalho e Renda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19.846.051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>
                          <a:latin typeface="Times New Roman"/>
                          <a:ea typeface="Times New Roman"/>
                          <a:cs typeface="Times New Roman"/>
                        </a:rPr>
                        <a:t>Promovendo Vidas Saudáveis</a:t>
                      </a:r>
                      <a:endParaRPr lang="pt-BR" sz="2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Times New Roman"/>
                          <a:ea typeface="Times New Roman"/>
                          <a:cs typeface="Times New Roman"/>
                        </a:rPr>
                        <a:t>715.727.220</a:t>
                      </a:r>
                      <a:endParaRPr lang="pt-BR" sz="2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Times New Roman"/>
                          <a:cs typeface="Arial"/>
                        </a:rPr>
                        <a:t>TOTAL GERAL</a:t>
                      </a:r>
                      <a:endParaRPr lang="pt-BR" sz="2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Times New Roman"/>
                          <a:ea typeface="Times New Roman"/>
                          <a:cs typeface="Times New Roman"/>
                        </a:rPr>
                        <a:t>799.036.193</a:t>
                      </a:r>
                      <a:endParaRPr lang="pt-BR" sz="2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483768" y="4941168"/>
            <a:ext cx="0" cy="7920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73325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707904" y="5229200"/>
            <a:ext cx="2520280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Inovação no PLOA 2014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36296" y="148478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472514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59232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0" y="1341438"/>
            <a:ext cx="91805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0800"/>
            <a:ext cx="40338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3065" r="8189" b="3256"/>
          <a:stretch>
            <a:fillRect/>
          </a:stretch>
        </p:blipFill>
        <p:spPr bwMode="auto">
          <a:xfrm>
            <a:off x="-19050" y="260350"/>
            <a:ext cx="9163050" cy="77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7938" y="3725863"/>
            <a:ext cx="1871663" cy="423862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3639" r="17960" b="3448"/>
          <a:stretch>
            <a:fillRect/>
          </a:stretch>
        </p:blipFill>
        <p:spPr bwMode="auto">
          <a:xfrm>
            <a:off x="0" y="-19050"/>
            <a:ext cx="9144000" cy="85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5796013" y="5085184"/>
            <a:ext cx="2664644" cy="16497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01/10</a:t>
            </a:r>
          </a:p>
          <a:p>
            <a:pPr algn="ctr">
              <a:defRPr/>
            </a:pPr>
            <a:r>
              <a:rPr lang="pt-BR" sz="2000" dirty="0">
                <a:solidFill>
                  <a:prstClr val="white"/>
                </a:solidFill>
              </a:rPr>
              <a:t>Data da Disponibilização</a:t>
            </a:r>
            <a:endParaRPr lang="pt-BR" sz="2400" dirty="0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5219700" y="4254500"/>
            <a:ext cx="3024188" cy="503238"/>
            <a:chOff x="5220072" y="4253737"/>
            <a:chExt cx="3024336" cy="504056"/>
          </a:xfrm>
        </p:grpSpPr>
        <p:sp>
          <p:nvSpPr>
            <p:cNvPr id="6" name="Seta para a direita 5"/>
            <p:cNvSpPr/>
            <p:nvPr/>
          </p:nvSpPr>
          <p:spPr>
            <a:xfrm rot="10800000">
              <a:off x="5220072" y="4253737"/>
              <a:ext cx="647732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0734" name="CaixaDeTexto 2"/>
            <p:cNvSpPr txBox="1">
              <a:spLocks noChangeArrowheads="1"/>
            </p:cNvSpPr>
            <p:nvPr/>
          </p:nvSpPr>
          <p:spPr bwMode="auto">
            <a:xfrm>
              <a:off x="6053761" y="4323340"/>
              <a:ext cx="2190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t-BR" smtClean="0">
                  <a:solidFill>
                    <a:srgbClr val="000000"/>
                  </a:solidFill>
                  <a:latin typeface="Arial" charset="0"/>
                </a:rPr>
                <a:t>Arquivos Excel</a:t>
              </a: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4427538" y="3424238"/>
            <a:ext cx="2982912" cy="504825"/>
            <a:chOff x="4427984" y="3424355"/>
            <a:chExt cx="2982734" cy="504056"/>
          </a:xfrm>
        </p:grpSpPr>
        <p:sp>
          <p:nvSpPr>
            <p:cNvPr id="2" name="Seta para a direita 1"/>
            <p:cNvSpPr/>
            <p:nvPr/>
          </p:nvSpPr>
          <p:spPr>
            <a:xfrm rot="10800000">
              <a:off x="4427984" y="3424355"/>
              <a:ext cx="647661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0732" name="CaixaDeTexto 8"/>
            <p:cNvSpPr txBox="1">
              <a:spLocks noChangeArrowheads="1"/>
            </p:cNvSpPr>
            <p:nvPr/>
          </p:nvSpPr>
          <p:spPr bwMode="auto">
            <a:xfrm>
              <a:off x="5220071" y="3491717"/>
              <a:ext cx="2190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t-BR" smtClean="0">
                  <a:solidFill>
                    <a:srgbClr val="000000"/>
                  </a:solidFill>
                  <a:latin typeface="Arial" charset="0"/>
                </a:rPr>
                <a:t>Arquivos PDF</a:t>
              </a: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5405438" y="2820988"/>
            <a:ext cx="2927350" cy="504825"/>
            <a:chOff x="5405689" y="2821404"/>
            <a:chExt cx="2926734" cy="504056"/>
          </a:xfrm>
        </p:grpSpPr>
        <p:sp>
          <p:nvSpPr>
            <p:cNvPr id="5" name="Seta para a direita 4"/>
            <p:cNvSpPr/>
            <p:nvPr/>
          </p:nvSpPr>
          <p:spPr>
            <a:xfrm rot="10800000">
              <a:off x="5405689" y="2821404"/>
              <a:ext cx="64756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0730" name="CaixaDeTexto 9"/>
            <p:cNvSpPr txBox="1">
              <a:spLocks noChangeArrowheads="1"/>
            </p:cNvSpPr>
            <p:nvPr/>
          </p:nvSpPr>
          <p:spPr bwMode="auto">
            <a:xfrm>
              <a:off x="6141776" y="2888765"/>
              <a:ext cx="2190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t-BR" smtClean="0">
                  <a:solidFill>
                    <a:srgbClr val="000000"/>
                  </a:solidFill>
                  <a:latin typeface="Arial" charset="0"/>
                </a:rPr>
                <a:t>Apresentações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0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3065" r="8189" b="3256"/>
          <a:stretch>
            <a:fillRect/>
          </a:stretch>
        </p:blipFill>
        <p:spPr bwMode="auto">
          <a:xfrm>
            <a:off x="-19050" y="260350"/>
            <a:ext cx="9163050" cy="77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7938" y="5767388"/>
            <a:ext cx="1871663" cy="422275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36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3317" r="16667" b="5746"/>
          <a:stretch>
            <a:fillRect/>
          </a:stretch>
        </p:blipFill>
        <p:spPr bwMode="auto">
          <a:xfrm>
            <a:off x="298450" y="7938"/>
            <a:ext cx="8315325" cy="748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5940152" y="4797152"/>
            <a:ext cx="2664644" cy="16497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01/10</a:t>
            </a:r>
          </a:p>
          <a:p>
            <a:pPr algn="ctr">
              <a:defRPr/>
            </a:pPr>
            <a:r>
              <a:rPr lang="pt-BR" sz="2000" dirty="0">
                <a:solidFill>
                  <a:prstClr val="white"/>
                </a:solidFill>
              </a:rPr>
              <a:t>Data da Disponibilização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24075" y="4992688"/>
            <a:ext cx="1871663" cy="719137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2014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331076" y="836712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Baseada nos índices de crescimento econômico do país e nos índices inflacionários indicados na LDO/2014 (5.7% inflação e 3.5% PIB);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Considera esforços de combate a sonegação fiscal e a redução do estoque da dívida ativa;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Previsão no Orçamento da União de continuidade dos repasses aos Estados e Municípios, para novos investimentos e garantia de continuidade de projetos em andamento;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Venda de imóveis e terrenos do patrimônio municipal: autorizações a serem apreciadas pela CMBH;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Recursos de operações de crédito, já aprovadas pelo Legislativo, para financiamento de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4823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6350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5496" y="60325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>
                <a:solidFill>
                  <a:schemeClr val="tx2"/>
                </a:solidFill>
              </a:rPr>
              <a:t>Estimativa 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2014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17995"/>
              </p:ext>
            </p:extLst>
          </p:nvPr>
        </p:nvGraphicFramePr>
        <p:xfrm>
          <a:off x="19730" y="899120"/>
          <a:ext cx="9089454" cy="5623560"/>
        </p:xfrm>
        <a:graphic>
          <a:graphicData uri="http://schemas.openxmlformats.org/drawingml/2006/table">
            <a:tbl>
              <a:tblPr>
                <a:solidFill>
                  <a:srgbClr val="E3E5CD"/>
                </a:solidFill>
              </a:tblPr>
              <a:tblGrid>
                <a:gridCol w="3306933"/>
                <a:gridCol w="2065741"/>
                <a:gridCol w="1788949"/>
                <a:gridCol w="1927831"/>
              </a:tblGrid>
              <a:tr h="39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RECEITA</a:t>
                      </a:r>
                      <a:endParaRPr lang="pt-BR" sz="2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RECURSOS ORDINÁRIOS</a:t>
                      </a:r>
                      <a:endParaRPr lang="pt-BR" sz="2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RECURSOS VINCULADOS</a:t>
                      </a:r>
                      <a:endParaRPr lang="pt-BR" sz="2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TOTAL</a:t>
                      </a:r>
                      <a:endParaRPr lang="pt-BR" sz="2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ESTIMADO</a:t>
                      </a:r>
                      <a:endParaRPr lang="pt-BR" sz="25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7E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Receitas Correntes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6.368.098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2.443.970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8.812.068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Tributária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3.038.771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3.038.771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de Contribuição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86.038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202.207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288.245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Patrimonial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36.475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40.331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Agropecuária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de Serviços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85.640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321.761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407.401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Transferências </a:t>
                      </a: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Correntes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2.513.430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1.866.460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4.379.890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Outras Receitas Correntes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607.744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49.686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657.430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Receitas de Capital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231.000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2.177.529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2.408.529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Operação de Crédito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1.256.229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1.256.229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   Alienação de Bens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226.000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229.229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Transferência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918.072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918.072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Outras Receitas de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5.000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5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Receita </a:t>
                      </a:r>
                      <a:r>
                        <a:rPr lang="pt-BR" sz="2200" b="1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Intraorçamentária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620.975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620.975</a:t>
                      </a:r>
                      <a:endParaRPr lang="pt-BR" sz="22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de Contribuição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359.218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359.218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Patrimonial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260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Receita de Serviços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257.647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257.647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 Aporte de Capital Empresas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3.850 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Dedução Rec. Formação </a:t>
                      </a:r>
                      <a:r>
                        <a:rPr lang="pt-BR" sz="1800" b="1" dirty="0" err="1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Fundeb</a:t>
                      </a:r>
                      <a:r>
                        <a:rPr lang="pt-BR" sz="18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pt-BR" sz="2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-372.886</a:t>
                      </a:r>
                      <a:endParaRPr lang="pt-BR" sz="2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-372.886</a:t>
                      </a:r>
                      <a:endParaRPr lang="pt-BR" sz="24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54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TOTAL </a:t>
                      </a:r>
                      <a:endParaRPr lang="pt-BR" sz="25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6.226.212</a:t>
                      </a:r>
                      <a:endParaRPr lang="pt-BR" sz="25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5.242.475</a:t>
                      </a:r>
                      <a:endParaRPr lang="pt-BR" sz="25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Calibri" pitchFamily="34" charset="0"/>
                          <a:ea typeface="Times New Roman"/>
                          <a:cs typeface="Tahoma" pitchFamily="34" charset="0"/>
                        </a:rPr>
                        <a:t>11.468.686</a:t>
                      </a:r>
                      <a:endParaRPr lang="pt-BR" sz="2500" dirty="0">
                        <a:latin typeface="Calibri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740352" y="47667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Em R$ 1,00</a:t>
            </a:r>
            <a:endParaRPr lang="pt-BR" sz="1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655022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Fonte: SOF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67193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2478</Words>
  <Application>Microsoft Office PowerPoint</Application>
  <PresentationFormat>Apresentação na tela (4:3)</PresentationFormat>
  <Paragraphs>975</Paragraphs>
  <Slides>31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Design padrão</vt:lpstr>
      <vt:lpstr>2_Tema do Office</vt:lpstr>
      <vt:lpstr>1_Tema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Luzia Carvalho Pires</cp:lastModifiedBy>
  <cp:revision>395</cp:revision>
  <cp:lastPrinted>2012-10-24T14:26:55Z</cp:lastPrinted>
  <dcterms:created xsi:type="dcterms:W3CDTF">2011-05-24T21:55:35Z</dcterms:created>
  <dcterms:modified xsi:type="dcterms:W3CDTF">2013-10-31T20:51:10Z</dcterms:modified>
</cp:coreProperties>
</file>