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94" r:id="rId2"/>
    <p:sldId id="407" r:id="rId3"/>
    <p:sldId id="333" r:id="rId4"/>
    <p:sldId id="481" r:id="rId5"/>
    <p:sldId id="482" r:id="rId6"/>
    <p:sldId id="483" r:id="rId7"/>
    <p:sldId id="392" r:id="rId8"/>
    <p:sldId id="479" r:id="rId9"/>
    <p:sldId id="369" r:id="rId10"/>
    <p:sldId id="476" r:id="rId11"/>
    <p:sldId id="477" r:id="rId12"/>
  </p:sldIdLst>
  <p:sldSz cx="9144000" cy="6858000" type="screen4x3"/>
  <p:notesSz cx="6819900" cy="99314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2" autoAdjust="0"/>
    <p:restoredTop sz="94532" autoAdjust="0"/>
  </p:normalViewPr>
  <p:slideViewPr>
    <p:cSldViewPr showGuides="1">
      <p:cViewPr>
        <p:scale>
          <a:sx n="80" d="100"/>
          <a:sy n="80" d="100"/>
        </p:scale>
        <p:origin x="-61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D688-7CEC-4959-A971-5FBDDC757429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62EC-B591-4F1E-96B8-B4693653CD8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4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66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1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1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0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" y="-99391"/>
            <a:ext cx="9035768" cy="16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70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2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07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4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8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5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1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237917" cy="28288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59" y="3176420"/>
            <a:ext cx="4205441" cy="2767180"/>
          </a:xfrm>
          <a:prstGeom prst="rect">
            <a:avLst/>
          </a:prstGeom>
        </p:spPr>
      </p:pic>
      <p:pic>
        <p:nvPicPr>
          <p:cNvPr id="17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9" name="CaixaDeTexto 1"/>
          <p:cNvSpPr txBox="1">
            <a:spLocks noChangeArrowheads="1"/>
          </p:cNvSpPr>
          <p:nvPr/>
        </p:nvSpPr>
        <p:spPr bwMode="auto">
          <a:xfrm>
            <a:off x="381000" y="11430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 err="1" smtClean="0">
                <a:solidFill>
                  <a:srgbClr val="17375E"/>
                </a:solidFill>
                <a:latin typeface="Arial Narrow"/>
                <a:cs typeface="Arial Narrow"/>
              </a:rPr>
              <a:t>Videomonitoramento</a:t>
            </a:r>
            <a:endParaRPr lang="pt-BR" sz="2800" b="1" dirty="0">
              <a:solidFill>
                <a:srgbClr val="17375E"/>
              </a:solidFill>
              <a:latin typeface="Arial Narrow"/>
              <a:cs typeface="Arial Narrow"/>
            </a:endParaRPr>
          </a:p>
        </p:txBody>
      </p:sp>
      <p:sp>
        <p:nvSpPr>
          <p:cNvPr id="20" name="CaixaDeTexto 1"/>
          <p:cNvSpPr txBox="1">
            <a:spLocks noChangeArrowheads="1"/>
          </p:cNvSpPr>
          <p:nvPr/>
        </p:nvSpPr>
        <p:spPr bwMode="auto">
          <a:xfrm>
            <a:off x="5181600" y="25146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>
                <a:solidFill>
                  <a:srgbClr val="17375E"/>
                </a:solidFill>
                <a:latin typeface="Arial Narrow"/>
                <a:cs typeface="Arial Narrow"/>
              </a:rPr>
              <a:t>Guarda Municipal</a:t>
            </a:r>
            <a:endParaRPr lang="pt-BR" sz="2800" b="1" dirty="0">
              <a:solidFill>
                <a:srgbClr val="17375E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Segu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1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65077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2014 - 2017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1" name="Picture 10" descr="Seg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72246"/>
              </p:ext>
            </p:extLst>
          </p:nvPr>
        </p:nvGraphicFramePr>
        <p:xfrm>
          <a:off x="266757" y="2132856"/>
          <a:ext cx="8625725" cy="3096344"/>
        </p:xfrm>
        <a:graphic>
          <a:graphicData uri="http://schemas.openxmlformats.org/drawingml/2006/table">
            <a:tbl>
              <a:tblPr/>
              <a:tblGrid>
                <a:gridCol w="2205945"/>
                <a:gridCol w="1283956"/>
                <a:gridCol w="1283956"/>
                <a:gridCol w="1283956"/>
                <a:gridCol w="1283956"/>
                <a:gridCol w="1283956"/>
              </a:tblGrid>
              <a:tr h="6192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954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  de Iluminação Pública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53.700.000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97.100.000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100.010.000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105.410.000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356.220.000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08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da Segurança Pública e Patrimonial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108.696.543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116.463.148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126.537.384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133.884.501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485.581.576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4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Ações de Defesa Civil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3.800.791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4.086.676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4.359.994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4.624.342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16.871.803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4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Prevenção da Violência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19.551.929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23.521.633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33.820.102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29.564.416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106.458.080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65077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2014 - 2017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1" name="Picture 10" descr="Seg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84" y="1747550"/>
            <a:ext cx="6277049" cy="369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37553"/>
              </p:ext>
            </p:extLst>
          </p:nvPr>
        </p:nvGraphicFramePr>
        <p:xfrm>
          <a:off x="755576" y="5013176"/>
          <a:ext cx="7488831" cy="1368152"/>
        </p:xfrm>
        <a:graphic>
          <a:graphicData uri="http://schemas.openxmlformats.org/drawingml/2006/table">
            <a:tbl>
              <a:tblPr/>
              <a:tblGrid>
                <a:gridCol w="2007914"/>
                <a:gridCol w="1243747"/>
                <a:gridCol w="1412390"/>
                <a:gridCol w="1412390"/>
                <a:gridCol w="1412390"/>
              </a:tblGrid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87.064.000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94.027.170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101.547.222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109.668.805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66.004.355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68.546.186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71.479.787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70.584.182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32.680.908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78.598.101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91.700.471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93.230.272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6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17" descr="cidadesegu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8800"/>
            <a:ext cx="125876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3"/>
          <p:cNvCxnSpPr/>
          <p:nvPr/>
        </p:nvCxnSpPr>
        <p:spPr>
          <a:xfrm rot="5400000">
            <a:off x="396022" y="3149539"/>
            <a:ext cx="1751808" cy="26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3000" y="2732027"/>
            <a:ext cx="3005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Prevenção da Violência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6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57388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3 Programas, sendo 1 Sustentador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20" name="CaixaDeTexto 1"/>
          <p:cNvSpPr txBox="1">
            <a:spLocks noChangeArrowheads="1"/>
          </p:cNvSpPr>
          <p:nvPr/>
        </p:nvSpPr>
        <p:spPr bwMode="auto">
          <a:xfrm>
            <a:off x="3412796" y="31750"/>
            <a:ext cx="20736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27200"/>
            <a:ext cx="6978388" cy="49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9730" y="1105200"/>
            <a:ext cx="9124270" cy="648072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prstClr val="black"/>
                </a:solidFill>
                <a:latin typeface="Arial Narrow"/>
                <a:cs typeface="Arial Narrow"/>
              </a:rPr>
              <a:t>Taxa de mortalidade por acidentes de trânsito (por 100 mil </a:t>
            </a:r>
            <a:r>
              <a:rPr lang="pt-BR" sz="2800" b="1" dirty="0" err="1" smtClean="0">
                <a:solidFill>
                  <a:prstClr val="black"/>
                </a:solidFill>
                <a:latin typeface="Arial Narrow"/>
                <a:cs typeface="Arial Narrow"/>
              </a:rPr>
              <a:t>hab</a:t>
            </a:r>
            <a:r>
              <a:rPr lang="pt-BR" sz="2800" b="1" dirty="0" smtClean="0">
                <a:solidFill>
                  <a:prstClr val="black"/>
                </a:solidFill>
                <a:latin typeface="Arial Narrow"/>
                <a:cs typeface="Arial Narrow"/>
              </a:rPr>
              <a:t>)</a:t>
            </a:r>
            <a:endParaRPr lang="en-US" sz="28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3" name="CaixaDeTexto 2"/>
          <p:cNvSpPr txBox="1"/>
          <p:nvPr/>
        </p:nvSpPr>
        <p:spPr bwMode="auto">
          <a:xfrm>
            <a:off x="1748830" y="6267176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2009</a:t>
            </a:r>
          </a:p>
        </p:txBody>
      </p:sp>
      <p:sp>
        <p:nvSpPr>
          <p:cNvPr id="24" name="CaixaDeTexto 14"/>
          <p:cNvSpPr txBox="1"/>
          <p:nvPr/>
        </p:nvSpPr>
        <p:spPr bwMode="auto">
          <a:xfrm>
            <a:off x="6839800" y="6298122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50"/>
                </a:solidFill>
                <a:latin typeface="+mj-lt"/>
              </a:rPr>
              <a:t>2016</a:t>
            </a:r>
          </a:p>
        </p:txBody>
      </p:sp>
      <p:sp>
        <p:nvSpPr>
          <p:cNvPr id="25" name="CaixaDeTexto 12"/>
          <p:cNvSpPr txBox="1"/>
          <p:nvPr/>
        </p:nvSpPr>
        <p:spPr>
          <a:xfrm>
            <a:off x="0" y="6581001"/>
            <a:ext cx="2285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Fonte: </a:t>
            </a:r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</a:rPr>
              <a:t>DETRAN-MG-</a:t>
            </a:r>
            <a:r>
              <a:rPr lang="pt-BR" sz="1200" dirty="0" err="1" smtClean="0">
                <a:solidFill>
                  <a:schemeClr val="bg1">
                    <a:lumMod val="65000"/>
                  </a:schemeClr>
                </a:solidFill>
              </a:rPr>
              <a:t>BHTrans</a:t>
            </a:r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</a:rPr>
              <a:t>/PBH</a:t>
            </a:r>
            <a:endParaRPr lang="pt-B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Seg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11560" y="1657075"/>
            <a:ext cx="1080120" cy="476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70080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Restruturação da Secretaria de Segurança – coordenação e centralização dos programas de prevenção social e contextual da violência</a:t>
            </a:r>
          </a:p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 smtClean="0">
                <a:latin typeface="Arial Narrow"/>
                <a:cs typeface="Arial Narrow"/>
              </a:rPr>
              <a:t>Espaço urbano mais seguro: ampliação da infraestrutura de monitoramento, com mais 600 câmeras</a:t>
            </a:r>
          </a:p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 smtClean="0">
                <a:latin typeface="Arial Narrow"/>
                <a:cs typeface="Arial Narrow"/>
              </a:rPr>
              <a:t>COP </a:t>
            </a:r>
            <a:r>
              <a:rPr lang="en-US" sz="2700" dirty="0" smtClean="0">
                <a:latin typeface="Arial Narrow"/>
                <a:cs typeface="Arial Narrow"/>
              </a:rPr>
              <a:t>–</a:t>
            </a:r>
            <a:r>
              <a:rPr lang="pt-BR" sz="2700" dirty="0">
                <a:latin typeface="Arial Narrow"/>
                <a:cs typeface="Arial Narrow"/>
              </a:rPr>
              <a:t> Centro de Operações da Prefeitura implantado até </a:t>
            </a:r>
            <a:r>
              <a:rPr lang="pt-BR" sz="2700" dirty="0" smtClean="0">
                <a:latin typeface="Arial Narrow"/>
                <a:cs typeface="Arial Narrow"/>
              </a:rPr>
              <a:t>2014 </a:t>
            </a:r>
            <a:r>
              <a:rPr lang="pt-BR" sz="2700" dirty="0">
                <a:latin typeface="Arial Narrow"/>
                <a:cs typeface="Arial Narrow"/>
              </a:rPr>
              <a:t>– 120 posições de monitoramento – </a:t>
            </a:r>
            <a:r>
              <a:rPr lang="pt-BR" sz="2700" dirty="0" err="1">
                <a:latin typeface="Arial Narrow"/>
                <a:cs typeface="Arial Narrow"/>
              </a:rPr>
              <a:t>BHTrans</a:t>
            </a:r>
            <a:r>
              <a:rPr lang="pt-BR" sz="2700" dirty="0">
                <a:latin typeface="Arial Narrow"/>
                <a:cs typeface="Arial Narrow"/>
              </a:rPr>
              <a:t>, Guarda Municipal, Defesa Civil, SAMU, SLU</a:t>
            </a:r>
          </a:p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 smtClean="0">
                <a:latin typeface="Arial Narrow"/>
                <a:cs typeface="Arial Narrow"/>
              </a:rPr>
              <a:t>Implantar </a:t>
            </a:r>
            <a:r>
              <a:rPr lang="pt-BR" sz="2700" dirty="0">
                <a:latin typeface="Arial Narrow"/>
                <a:cs typeface="Arial Narrow"/>
              </a:rPr>
              <a:t>um programa de dissuasão da participação de jovens em gangues – treinamento de </a:t>
            </a:r>
            <a:r>
              <a:rPr lang="pt-BR" sz="2700" dirty="0" err="1">
                <a:latin typeface="Arial Narrow"/>
                <a:cs typeface="Arial Narrow"/>
              </a:rPr>
              <a:t>ex-membros</a:t>
            </a:r>
            <a:r>
              <a:rPr lang="pt-BR" sz="2700" dirty="0">
                <a:latin typeface="Arial Narrow"/>
                <a:cs typeface="Arial Narrow"/>
              </a:rPr>
              <a:t> de gangues na abordagem, intervenção e convencimento dos envolvidos no </a:t>
            </a:r>
            <a:r>
              <a:rPr lang="pt-BR" sz="2700" dirty="0" smtClean="0">
                <a:latin typeface="Arial Narrow"/>
                <a:cs typeface="Arial Narrow"/>
              </a:rPr>
              <a:t>programa</a:t>
            </a:r>
            <a:endParaRPr lang="pt-BR" sz="2700" dirty="0">
              <a:latin typeface="Arial Narrow"/>
              <a:cs typeface="Arial Narrow"/>
            </a:endParaRPr>
          </a:p>
        </p:txBody>
      </p:sp>
      <p:pic>
        <p:nvPicPr>
          <p:cNvPr id="6" name="Picture 5" descr="Seg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412796" y="138625"/>
            <a:ext cx="252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17375E"/>
                </a:solidFill>
                <a:latin typeface="Arial Narrow" pitchFamily="-110" charset="0"/>
              </a:rPr>
              <a:t>Prevenção da Violência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0" y="836712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87" y="1842785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Implantar o Projeto Agentes de Suporte Familiar – criação de agentes familiares da paz</a:t>
            </a:r>
          </a:p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 smtClean="0">
                <a:latin typeface="Arial Narrow"/>
                <a:cs typeface="Arial Narrow"/>
              </a:rPr>
              <a:t>Implantar </a:t>
            </a:r>
            <a:r>
              <a:rPr lang="pt-BR" sz="2700" dirty="0">
                <a:latin typeface="Arial Narrow"/>
                <a:cs typeface="Arial Narrow"/>
              </a:rPr>
              <a:t>o Projeto Conselheiros Comunitários – monitorar as famílias de jovens em situação de risco de envolvimento com a </a:t>
            </a:r>
            <a:r>
              <a:rPr lang="pt-BR" sz="2700" dirty="0" smtClean="0">
                <a:latin typeface="Arial Narrow"/>
                <a:cs typeface="Arial Narrow"/>
              </a:rPr>
              <a:t>violência</a:t>
            </a:r>
            <a:endParaRPr lang="pt-BR" sz="2700" dirty="0">
              <a:latin typeface="Arial Narrow"/>
              <a:cs typeface="Arial Narrow"/>
            </a:endParaRPr>
          </a:p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Avançar no provimento de atividades extraescolares, em tempo integral, nas escolas localizadas em áreas de </a:t>
            </a:r>
            <a:r>
              <a:rPr lang="pt-BR" sz="2700" dirty="0" smtClean="0">
                <a:latin typeface="Arial Narrow"/>
                <a:cs typeface="Arial Narrow"/>
              </a:rPr>
              <a:t>risco</a:t>
            </a:r>
            <a:endParaRPr lang="pt-BR" sz="2700" dirty="0">
              <a:latin typeface="Arial Narrow"/>
              <a:cs typeface="Arial Narrow"/>
            </a:endParaRPr>
          </a:p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Realizar atividades de prevenção ao envolvimento com gangues – por meio de atividades educacionais nas escolas (conjunto com a Guarda Municipal e Polícia Militar</a:t>
            </a:r>
            <a:r>
              <a:rPr lang="pt-BR" sz="2700" dirty="0" smtClean="0">
                <a:latin typeface="Arial Narrow"/>
                <a:cs typeface="Arial Narrow"/>
              </a:rPr>
              <a:t>)</a:t>
            </a:r>
            <a:endParaRPr lang="pt-BR" sz="2700" dirty="0">
              <a:latin typeface="Arial Narrow"/>
              <a:cs typeface="Arial Narrow"/>
            </a:endParaRPr>
          </a:p>
          <a:p>
            <a:pPr marL="365125" indent="-365125" algn="just">
              <a:spcAft>
                <a:spcPts val="600"/>
              </a:spcAft>
              <a:buFont typeface="Arial"/>
              <a:buChar char="•"/>
            </a:pPr>
            <a:endParaRPr lang="pt-BR" sz="2700" dirty="0">
              <a:latin typeface="Arial Narrow"/>
              <a:cs typeface="Arial Narrow"/>
            </a:endParaRPr>
          </a:p>
        </p:txBody>
      </p:sp>
      <p:pic>
        <p:nvPicPr>
          <p:cNvPr id="6" name="Picture 5" descr="Seg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412796" y="138625"/>
            <a:ext cx="252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17375E"/>
                </a:solidFill>
                <a:latin typeface="Arial Narrow" pitchFamily="-110" charset="0"/>
              </a:rPr>
              <a:t>Prevenção da Violência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0" y="836712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65667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 smtClean="0">
                <a:latin typeface="Arial Narrow"/>
                <a:cs typeface="Arial Narrow"/>
              </a:rPr>
              <a:t>Fortalecer </a:t>
            </a:r>
            <a:r>
              <a:rPr lang="pt-BR" sz="2700" dirty="0">
                <a:latin typeface="Arial Narrow"/>
                <a:cs typeface="Arial Narrow"/>
              </a:rPr>
              <a:t>o Programa Rede Pela </a:t>
            </a:r>
            <a:r>
              <a:rPr lang="pt-BR" sz="2700" dirty="0" smtClean="0">
                <a:latin typeface="Arial Narrow"/>
                <a:cs typeface="Arial Narrow"/>
              </a:rPr>
              <a:t>Paz</a:t>
            </a:r>
            <a:endParaRPr lang="pt-BR" sz="2700" dirty="0">
              <a:latin typeface="Arial Narrow"/>
              <a:cs typeface="Arial Narrow"/>
            </a:endParaRP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200" dirty="0">
                <a:latin typeface="Arial Narrow"/>
                <a:cs typeface="Arial Narrow"/>
              </a:rPr>
              <a:t>Implantar o Plano Municipal de Segurança Escolar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200" dirty="0">
                <a:latin typeface="Arial Narrow"/>
                <a:cs typeface="Arial Narrow"/>
              </a:rPr>
              <a:t>Formação dos profissionais da educação nos temas relacionados à violência, indisciplina e cultura de paz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200" dirty="0">
                <a:latin typeface="Arial Narrow"/>
                <a:cs typeface="Arial Narrow"/>
              </a:rPr>
              <a:t>Avançar com a implantação do Projeto Justiça Restaurativa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200" dirty="0">
                <a:latin typeface="Arial Narrow"/>
                <a:cs typeface="Arial Narrow"/>
              </a:rPr>
              <a:t>Consolidar o processo de promoção e estímulo à capacitação continuada, bem como ao trabalho interdisciplinar e multiprofissional – programas de prevenção ao uso de drogas lícitas e ilícitas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200" dirty="0">
                <a:latin typeface="Arial Narrow"/>
                <a:cs typeface="Arial Narrow"/>
              </a:rPr>
              <a:t>Qualificar Diretores de escola, profissionais da Rede Municipal de Educação, integrantes da Guarda Municipal, que atuam nas escolas e Conselheiros Tutelares para ações de prevenção ao uso de drogas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200" dirty="0">
                <a:latin typeface="Arial Narrow"/>
                <a:cs typeface="Arial Narrow"/>
              </a:rPr>
              <a:t>Produzir e divulgar material técnico, teórico e informativo, acessível a toda a comunidade escolar, atualizado com informações sobre prevenção ao uso indevido de drogas</a:t>
            </a:r>
            <a:r>
              <a:rPr lang="pt-BR" sz="2200" dirty="0" smtClean="0">
                <a:latin typeface="Arial Narrow"/>
                <a:cs typeface="Arial Narrow"/>
              </a:rPr>
              <a:t>.</a:t>
            </a:r>
            <a:endParaRPr lang="pt-BR" sz="2200" dirty="0">
              <a:latin typeface="Arial Narrow"/>
              <a:cs typeface="Arial Narrow"/>
            </a:endParaRPr>
          </a:p>
        </p:txBody>
      </p:sp>
      <p:pic>
        <p:nvPicPr>
          <p:cNvPr id="6" name="Picture 5" descr="Seg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412796" y="138625"/>
            <a:ext cx="252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17375E"/>
                </a:solidFill>
                <a:latin typeface="Arial Narrow" pitchFamily="-110" charset="0"/>
              </a:rPr>
              <a:t>Prevenção da Violência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0" y="836712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8" name="CaixaDeTexto 1"/>
          <p:cNvSpPr txBox="1">
            <a:spLocks noChangeArrowheads="1"/>
          </p:cNvSpPr>
          <p:nvPr/>
        </p:nvSpPr>
        <p:spPr bwMode="auto">
          <a:xfrm>
            <a:off x="0" y="836712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18513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Criar o Programa Educação para Cidadania – ênfase no manejo de conflitos em situação cotidiana, atuando nas escolas para o desenvolvimento de potencialidades para resolução pacífica de conflitos</a:t>
            </a:r>
          </a:p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 smtClean="0">
                <a:latin typeface="Arial Narrow"/>
                <a:cs typeface="Arial Narrow"/>
              </a:rPr>
              <a:t>Fortalecimento </a:t>
            </a:r>
            <a:r>
              <a:rPr lang="pt-BR" sz="2700" dirty="0">
                <a:latin typeface="Arial Narrow"/>
                <a:cs typeface="Arial Narrow"/>
              </a:rPr>
              <a:t>da Coordenadoria Municipal de Defesa </a:t>
            </a:r>
            <a:r>
              <a:rPr lang="pt-BR" sz="2700" dirty="0" smtClean="0">
                <a:latin typeface="Arial Narrow"/>
                <a:cs typeface="Arial Narrow"/>
              </a:rPr>
              <a:t>Civil</a:t>
            </a:r>
            <a:endParaRPr lang="pt-BR" sz="2700" dirty="0">
              <a:latin typeface="Arial Narrow"/>
              <a:cs typeface="Arial Narrow"/>
            </a:endParaRPr>
          </a:p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Elaboração do Plano Municipal de Segurança – objetivos de curto, médio e longo prazo; definição acerca da participação do município na segurança e </a:t>
            </a:r>
            <a:r>
              <a:rPr lang="pt-BR" sz="2700" dirty="0" smtClean="0">
                <a:latin typeface="Arial Narrow"/>
                <a:cs typeface="Arial Narrow"/>
              </a:rPr>
              <a:t>prevenção</a:t>
            </a:r>
            <a:endParaRPr lang="pt-BR" sz="2700" dirty="0">
              <a:latin typeface="Arial Narrow"/>
              <a:cs typeface="Arial Narrow"/>
            </a:endParaRPr>
          </a:p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Criar câmaras temáticas – tratar problemas específicos de cada região – IGESP </a:t>
            </a:r>
            <a:r>
              <a:rPr lang="pt-BR" sz="2700" dirty="0" smtClean="0">
                <a:latin typeface="Arial Narrow"/>
                <a:cs typeface="Arial Narrow"/>
              </a:rPr>
              <a:t>FOCAL</a:t>
            </a:r>
            <a:endParaRPr lang="pt-BR" sz="2700" dirty="0">
              <a:latin typeface="Arial Narrow"/>
              <a:cs typeface="Arial Narrow"/>
            </a:endParaRPr>
          </a:p>
        </p:txBody>
      </p:sp>
      <p:pic>
        <p:nvPicPr>
          <p:cNvPr id="6" name="Picture 5" descr="Seg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3412796" y="138625"/>
            <a:ext cx="4515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17375E"/>
                </a:solidFill>
                <a:latin typeface="Arial Narrow" pitchFamily="-110" charset="0"/>
              </a:rPr>
              <a:t>Gestão da Segurança Pública e Patrimonial</a:t>
            </a:r>
          </a:p>
        </p:txBody>
      </p:sp>
    </p:spTree>
    <p:extLst>
      <p:ext uri="{BB962C8B-B14F-4D97-AF65-F5344CB8AC3E}">
        <p14:creationId xmlns:p14="http://schemas.microsoft.com/office/powerpoint/2010/main" val="13959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8" name="CaixaDeTexto 1"/>
          <p:cNvSpPr txBox="1">
            <a:spLocks noChangeArrowheads="1"/>
          </p:cNvSpPr>
          <p:nvPr/>
        </p:nvSpPr>
        <p:spPr bwMode="auto">
          <a:xfrm>
            <a:off x="0" y="836712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18513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Implantação do Observatório de Prevenção Social – centralizar informações relevantes para a proteção dos </a:t>
            </a:r>
            <a:r>
              <a:rPr lang="pt-BR" sz="2700" dirty="0" smtClean="0">
                <a:latin typeface="Arial Narrow"/>
                <a:cs typeface="Arial Narrow"/>
              </a:rPr>
              <a:t>cidadãos</a:t>
            </a:r>
            <a:endParaRPr lang="pt-BR" sz="2700" dirty="0">
              <a:latin typeface="Arial Narrow"/>
              <a:cs typeface="Arial Narrow"/>
            </a:endParaRPr>
          </a:p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Implementar o Programa Construindo o Futuro dos Nossos Jovens – rede de proteção social para adolescentes e </a:t>
            </a:r>
            <a:r>
              <a:rPr lang="pt-BR" sz="2700" dirty="0" smtClean="0">
                <a:latin typeface="Arial Narrow"/>
                <a:cs typeface="Arial Narrow"/>
              </a:rPr>
              <a:t>jovens</a:t>
            </a:r>
            <a:endParaRPr lang="pt-BR" sz="2700" dirty="0">
              <a:latin typeface="Arial Narrow"/>
              <a:cs typeface="Arial Narrow"/>
            </a:endParaRPr>
          </a:p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Conectar as atividades dos Programas de Ação Comunitária, Intervenção Familiar e Programas Escolares de Prevenção ao Fica </a:t>
            </a:r>
            <a:r>
              <a:rPr lang="pt-BR" sz="2700" dirty="0" smtClean="0">
                <a:latin typeface="Arial Narrow"/>
                <a:cs typeface="Arial Narrow"/>
              </a:rPr>
              <a:t>Vivo</a:t>
            </a:r>
          </a:p>
          <a:p>
            <a:pPr marL="365125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700" dirty="0">
                <a:latin typeface="Arial Narrow"/>
                <a:cs typeface="Arial Narrow"/>
              </a:rPr>
              <a:t>Revitalizar as áreas públicas degradadas pelo uso e venda de drogas – ações coordenadas entre Guarda Municipal, Polícias Civil e Militar e áreas </a:t>
            </a:r>
            <a:r>
              <a:rPr lang="pt-BR" sz="2700" dirty="0" smtClean="0">
                <a:latin typeface="Arial Narrow"/>
                <a:cs typeface="Arial Narrow"/>
              </a:rPr>
              <a:t>sociais</a:t>
            </a:r>
            <a:endParaRPr lang="pt-BR" sz="2700" dirty="0">
              <a:latin typeface="Arial Narrow"/>
              <a:cs typeface="Arial Narrow"/>
            </a:endParaRPr>
          </a:p>
        </p:txBody>
      </p:sp>
      <p:pic>
        <p:nvPicPr>
          <p:cNvPr id="6" name="Picture 5" descr="Seg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3412796" y="138625"/>
            <a:ext cx="4515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17375E"/>
                </a:solidFill>
                <a:latin typeface="Arial Narrow" pitchFamily="-110" charset="0"/>
              </a:rPr>
              <a:t>Gestão da Segurança Pública e Patrimonial</a:t>
            </a:r>
          </a:p>
        </p:txBody>
      </p:sp>
    </p:spTree>
    <p:extLst>
      <p:ext uri="{BB962C8B-B14F-4D97-AF65-F5344CB8AC3E}">
        <p14:creationId xmlns:p14="http://schemas.microsoft.com/office/powerpoint/2010/main" val="18658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65077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2014 - 2017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71" y="1844824"/>
            <a:ext cx="6343155" cy="49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0"/>
          <p:cNvSpPr txBox="1"/>
          <p:nvPr/>
        </p:nvSpPr>
        <p:spPr bwMode="auto">
          <a:xfrm>
            <a:off x="1259999" y="3657600"/>
            <a:ext cx="1363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j-lt"/>
              </a:rPr>
              <a:t>460 M</a:t>
            </a:r>
          </a:p>
        </p:txBody>
      </p:sp>
      <p:sp>
        <p:nvSpPr>
          <p:cNvPr id="18" name="Elipse 12"/>
          <p:cNvSpPr/>
          <p:nvPr/>
        </p:nvSpPr>
        <p:spPr>
          <a:xfrm>
            <a:off x="1825534" y="2422798"/>
            <a:ext cx="1954378" cy="862186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110%</a:t>
            </a:r>
            <a:endParaRPr lang="en-US" sz="3200" b="1" dirty="0"/>
          </a:p>
        </p:txBody>
      </p:sp>
      <p:sp>
        <p:nvSpPr>
          <p:cNvPr id="19" name="CaixaDeTexto 16"/>
          <p:cNvSpPr txBox="1"/>
          <p:nvPr/>
        </p:nvSpPr>
        <p:spPr bwMode="auto">
          <a:xfrm>
            <a:off x="3923928" y="1628800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B050"/>
                </a:solidFill>
                <a:latin typeface="+mj-lt"/>
              </a:rPr>
              <a:t>965 M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07" y="2494112"/>
            <a:ext cx="5661293" cy="37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1323942" y="6320135"/>
            <a:ext cx="4572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  2010 - 2013                 2014 - 2017</a:t>
            </a:r>
          </a:p>
        </p:txBody>
      </p:sp>
      <p:pic>
        <p:nvPicPr>
          <p:cNvPr id="11" name="Picture 10" descr="Segu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" y="43200"/>
            <a:ext cx="3238110" cy="64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6219825" y="5448925"/>
            <a:ext cx="3048000" cy="72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 smtClean="0">
                <a:solidFill>
                  <a:srgbClr val="17375E"/>
                </a:solidFill>
                <a:latin typeface="Arial Narrow" pitchFamily="-110" charset="0"/>
              </a:rPr>
              <a:t>Recursos Próprios PBH</a:t>
            </a:r>
          </a:p>
          <a:p>
            <a:pPr>
              <a:spcAft>
                <a:spcPts val="600"/>
              </a:spcAft>
            </a:pPr>
            <a:r>
              <a:rPr lang="pt-BR" b="1" dirty="0" smtClean="0">
                <a:solidFill>
                  <a:srgbClr val="17375E"/>
                </a:solidFill>
                <a:latin typeface="Arial Narrow" pitchFamily="-110" charset="0"/>
              </a:rPr>
              <a:t>Repasses e Empréstimos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752600"/>
            <a:ext cx="9906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prstTxWarp prst="textNoShape">
          <a:avLst/>
        </a:prstTxWarp>
        <a:spAutoFit/>
      </a:bodyPr>
      <a:lstStyle>
        <a:defPPr>
          <a:defRPr sz="2400" b="1" dirty="0" smtClean="0">
            <a:solidFill>
              <a:srgbClr val="17375E"/>
            </a:solidFill>
            <a:latin typeface="Arial Narrow" pitchFamily="-11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619</Words>
  <Application>Microsoft Office PowerPoint</Application>
  <PresentationFormat>Apresentação na tela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Arial Narrow</vt:lpstr>
      <vt:lpstr>Tema do Office</vt:lpstr>
      <vt:lpstr>Apresentação do PowerPoint</vt:lpstr>
      <vt:lpstr>Apresentação do PowerPoint</vt:lpstr>
      <vt:lpstr>Taxa de mortalidade por acidentes de trânsito (por 100 mil hab)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PRODABEL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 de Belo Horizonte</dc:creator>
  <cp:lastModifiedBy>pc</cp:lastModifiedBy>
  <cp:revision>437</cp:revision>
  <cp:lastPrinted>2013-10-07T17:38:14Z</cp:lastPrinted>
  <dcterms:created xsi:type="dcterms:W3CDTF">2013-09-27T13:31:10Z</dcterms:created>
  <dcterms:modified xsi:type="dcterms:W3CDTF">2013-10-07T19:47:43Z</dcterms:modified>
</cp:coreProperties>
</file>