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2" r:id="rId4"/>
    <p:sldId id="264" r:id="rId5"/>
    <p:sldId id="268" r:id="rId6"/>
    <p:sldId id="269" r:id="rId7"/>
    <p:sldId id="270" r:id="rId8"/>
    <p:sldId id="265" r:id="rId9"/>
    <p:sldId id="266" r:id="rId10"/>
    <p:sldId id="267" r:id="rId11"/>
    <p:sldId id="271" r:id="rId12"/>
    <p:sldId id="272" r:id="rId13"/>
    <p:sldId id="273" r:id="rId14"/>
    <p:sldId id="275" r:id="rId15"/>
    <p:sldId id="274" r:id="rId16"/>
    <p:sldId id="277" r:id="rId17"/>
    <p:sldId id="278" r:id="rId18"/>
    <p:sldId id="279" r:id="rId19"/>
    <p:sldId id="284" r:id="rId20"/>
    <p:sldId id="276" r:id="rId21"/>
    <p:sldId id="283" r:id="rId22"/>
    <p:sldId id="280" r:id="rId23"/>
    <p:sldId id="282" r:id="rId24"/>
  </p:sldIdLst>
  <p:sldSz cx="9144000" cy="6858000" type="screen4x3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7" autoAdjust="0"/>
  </p:normalViewPr>
  <p:slideViewPr>
    <p:cSldViewPr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FF89-AD68-4FA6-86A1-2E3A3AFC64D6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970D-CF8D-43E1-98FD-3F60CC793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3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5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5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2987824" y="6065912"/>
            <a:ext cx="3024336" cy="792088"/>
            <a:chOff x="323528" y="5877272"/>
            <a:chExt cx="3024336" cy="792088"/>
          </a:xfrm>
        </p:grpSpPr>
        <p:pic>
          <p:nvPicPr>
            <p:cNvPr id="19" name="Imagem 18" descr="downloa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0" name="Imagem 19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23" name="Imagem 22" descr="download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7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8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059832" y="6065912"/>
            <a:ext cx="3024336" cy="792088"/>
            <a:chOff x="323528" y="5877272"/>
            <a:chExt cx="3024336" cy="792088"/>
          </a:xfrm>
        </p:grpSpPr>
        <p:pic>
          <p:nvPicPr>
            <p:cNvPr id="11" name="Imagem 10" descr="downloa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12" name="Imagem 11" descr="download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14" name="Imagem 13" descr="download (1)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rvio@pbh.gov.b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rvio@pbh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0" y="1052736"/>
            <a:ext cx="914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5536" y="1052736"/>
            <a:ext cx="86409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ITBI</a:t>
            </a:r>
          </a:p>
          <a:p>
            <a:pPr marL="0" indent="0">
              <a:buNone/>
            </a:pPr>
            <a:endParaRPr lang="pt-BR" sz="3000" b="1" dirty="0"/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Imposto incidente sobre a transmissão onerosa de imóveis localizados no Município </a:t>
            </a:r>
            <a:r>
              <a:rPr lang="pt-BR" sz="2600" dirty="0">
                <a:solidFill>
                  <a:schemeClr val="tx1"/>
                </a:solidFill>
              </a:rPr>
              <a:t>de Belo </a:t>
            </a:r>
            <a:r>
              <a:rPr lang="pt-BR" sz="2600" dirty="0" smtClean="0">
                <a:solidFill>
                  <a:schemeClr val="tx1"/>
                </a:solidFill>
              </a:rPr>
              <a:t>Horizonte</a:t>
            </a:r>
            <a:endParaRPr lang="pt-BR" sz="2600" dirty="0">
              <a:solidFill>
                <a:schemeClr val="tx1"/>
              </a:solidFill>
            </a:endParaRP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Devedor do imposto é o adquirente do imóvel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Fato gerador é o registro do imóvel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Imposto </a:t>
            </a:r>
            <a:r>
              <a:rPr lang="pt-BR" sz="2600" dirty="0">
                <a:solidFill>
                  <a:schemeClr val="tx1"/>
                </a:solidFill>
              </a:rPr>
              <a:t>equivale à aplicação </a:t>
            </a:r>
            <a:r>
              <a:rPr lang="pt-BR" sz="2600" dirty="0" smtClean="0">
                <a:solidFill>
                  <a:schemeClr val="tx1"/>
                </a:solidFill>
              </a:rPr>
              <a:t>da alíquota de 3,0% sobre </a:t>
            </a:r>
            <a:r>
              <a:rPr lang="pt-BR" sz="2600" dirty="0">
                <a:solidFill>
                  <a:schemeClr val="tx1"/>
                </a:solidFill>
              </a:rPr>
              <a:t>a base de </a:t>
            </a:r>
            <a:r>
              <a:rPr lang="pt-BR" sz="2600" dirty="0" smtClean="0">
                <a:solidFill>
                  <a:schemeClr val="tx1"/>
                </a:solidFill>
              </a:rPr>
              <a:t>cálculo (valor do imóvel)</a:t>
            </a:r>
            <a:endParaRPr lang="pt-BR" sz="2600" dirty="0">
              <a:solidFill>
                <a:schemeClr val="tx1"/>
              </a:solidFill>
            </a:endParaRP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Lei Municipal 5492/1988 prevê formas de aplicação, isenções e imunidades</a:t>
            </a:r>
            <a:endParaRPr lang="pt-BR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20229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ITBI</a:t>
            </a:r>
          </a:p>
          <a:p>
            <a:pPr marL="0" indent="0">
              <a:buNone/>
            </a:pPr>
            <a:endParaRPr lang="pt-BR" sz="3000" b="1" dirty="0"/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112568" cy="32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980728"/>
            <a:ext cx="8424936" cy="496855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ISS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Engloba ISS próprio e retido na fonte (pessoas jurídicas) e de profissionais autônomos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Base de cálculo é o valor total do serviço  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Alíquota mínima de 2,5% e máxima de 5,0%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O imposto é devido </a:t>
            </a:r>
            <a:r>
              <a:rPr lang="pt-BR" sz="2600" dirty="0">
                <a:solidFill>
                  <a:schemeClr val="tx1"/>
                </a:solidFill>
              </a:rPr>
              <a:t>ao município onde se localiza o estabelecimento prestador ou, na falta </a:t>
            </a:r>
            <a:r>
              <a:rPr lang="pt-BR" sz="2600" dirty="0" smtClean="0">
                <a:solidFill>
                  <a:schemeClr val="tx1"/>
                </a:solidFill>
              </a:rPr>
              <a:t>deste, </a:t>
            </a:r>
            <a:r>
              <a:rPr lang="pt-BR" sz="2600" dirty="0">
                <a:solidFill>
                  <a:schemeClr val="tx1"/>
                </a:solidFill>
              </a:rPr>
              <a:t>no local do domicílio do </a:t>
            </a:r>
            <a:r>
              <a:rPr lang="pt-BR" sz="2600" dirty="0" smtClean="0">
                <a:solidFill>
                  <a:schemeClr val="tx1"/>
                </a:solidFill>
              </a:rPr>
              <a:t>prestador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SN &gt; Simples Nacional (LC 123/2006)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MEI &gt; Microempreendedor Individual (LC 123/2006 e Lei Municipal 10640/2013) 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15261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11016" y="1124744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ISS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8" y="1741677"/>
            <a:ext cx="7954312" cy="41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11016" y="1124744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ISS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040560" cy="32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TAXAS MOBILIÁRIAS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0" y="2204864"/>
            <a:ext cx="8008209" cy="33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TRANSFERÊNCIAS CONSTITUCIONAIS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95314"/>
            <a:ext cx="8639474" cy="36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TRANSFERÊNCIAS CONSTITUCIONAIS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8957305" cy="32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980728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TRANSFERÊNCIAS CONSTITUCIONAIS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685656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980728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TRANSFERÊNCIAS CONSTITUCIONAIS INTEGRANTES DA RECEITA TRIBUTÁRIA</a:t>
            </a:r>
          </a:p>
          <a:p>
            <a:pPr marL="0" indent="0">
              <a:buNone/>
            </a:pPr>
            <a:endParaRPr lang="pt-BR" sz="3000" b="1" dirty="0" smtClean="0"/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FPM &gt; Fundo de Participação dos Municípios (Art. 159 CF) &gt; 22,5% da arrecadação do IR e IPI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ICMS &gt; Imposto sobre Circulação de Mercadorias e Serviços ( Art. 158 CF) &gt; 25% da arrecadação repartidos entre os municípios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IPVA &gt; Imposto sobre a Propriedade de Veículos Automotores (Art. 158 CF) &gt; 50% da arrecadação repassados aos municípios  </a:t>
            </a: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4311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2177480"/>
            <a:ext cx="8424936" cy="2475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err="1" smtClean="0"/>
              <a:t>Ervio</a:t>
            </a:r>
            <a:r>
              <a:rPr lang="pt-BR" sz="2800" dirty="0" smtClean="0"/>
              <a:t> de Almeida – </a:t>
            </a:r>
            <a:r>
              <a:rPr lang="pt-BR" sz="2800" dirty="0" smtClean="0">
                <a:hlinkClick r:id="rId2"/>
              </a:rPr>
              <a:t>ervio@pbh.gov.br</a:t>
            </a:r>
            <a:endParaRPr lang="pt-BR" sz="2800" dirty="0" smtClean="0"/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400" dirty="0" smtClean="0"/>
              <a:t>Secretaria Municipal Adjunta de Arrecadações</a:t>
            </a:r>
          </a:p>
          <a:p>
            <a:pPr marL="0" indent="0" algn="ctr">
              <a:buNone/>
            </a:pPr>
            <a:r>
              <a:rPr lang="pt-BR" sz="2400" dirty="0" smtClean="0"/>
              <a:t>Secretaria Municipal de Finanças</a:t>
            </a:r>
          </a:p>
          <a:p>
            <a:pPr marL="0" indent="0" algn="ctr">
              <a:buNone/>
            </a:pPr>
            <a:r>
              <a:rPr lang="pt-BR" sz="2400" dirty="0" smtClean="0"/>
              <a:t>Prefeitura Municipal de Belo Horizonte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20660" cy="4746206"/>
          </a:xfrm>
        </p:spPr>
      </p:pic>
    </p:spTree>
    <p:extLst>
      <p:ext uri="{BB962C8B-B14F-4D97-AF65-F5344CB8AC3E}">
        <p14:creationId xmlns:p14="http://schemas.microsoft.com/office/powerpoint/2010/main" val="14982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7315"/>
            <a:ext cx="8672118" cy="4637949"/>
          </a:xfrm>
        </p:spPr>
      </p:pic>
    </p:spTree>
    <p:extLst>
      <p:ext uri="{BB962C8B-B14F-4D97-AF65-F5344CB8AC3E}">
        <p14:creationId xmlns:p14="http://schemas.microsoft.com/office/powerpoint/2010/main" val="24230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6842"/>
            <a:ext cx="8928992" cy="5162548"/>
          </a:xfrm>
        </p:spPr>
      </p:pic>
    </p:spTree>
    <p:extLst>
      <p:ext uri="{BB962C8B-B14F-4D97-AF65-F5344CB8AC3E}">
        <p14:creationId xmlns:p14="http://schemas.microsoft.com/office/powerpoint/2010/main" val="10980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556792"/>
            <a:ext cx="8424936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dirty="0" smtClean="0"/>
              <a:t>Obrigado.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 err="1" smtClean="0"/>
              <a:t>Ervio</a:t>
            </a:r>
            <a:r>
              <a:rPr lang="pt-BR" sz="2800" dirty="0" smtClean="0"/>
              <a:t> de Almeida – </a:t>
            </a:r>
            <a:r>
              <a:rPr lang="pt-BR" sz="2800" dirty="0" smtClean="0">
                <a:hlinkClick r:id="rId2"/>
              </a:rPr>
              <a:t>ervio@pbh.gov.br</a:t>
            </a:r>
            <a:endParaRPr lang="pt-BR" sz="2800" dirty="0" smtClean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400" dirty="0" smtClean="0"/>
              <a:t>Secretaria Municipal Adjunta de Arrecadações</a:t>
            </a:r>
          </a:p>
          <a:p>
            <a:pPr marL="0" indent="0" algn="ctr">
              <a:buNone/>
            </a:pPr>
            <a:r>
              <a:rPr lang="pt-BR" sz="2400" dirty="0" smtClean="0"/>
              <a:t>Secretaria Municipal de Finanças</a:t>
            </a:r>
          </a:p>
          <a:p>
            <a:pPr marL="0" indent="0" algn="ctr">
              <a:buNone/>
            </a:pPr>
            <a:r>
              <a:rPr lang="pt-BR" sz="2400" dirty="0" smtClean="0"/>
              <a:t>Prefeitura Municipal de Belo Horizonte</a:t>
            </a:r>
          </a:p>
          <a:p>
            <a:pPr marL="0" indent="0" algn="ctr">
              <a:buNone/>
            </a:pPr>
            <a:endParaRPr lang="pt-BR" sz="2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14545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dirty="0"/>
              <a:t>Classificação dos tributos (Art. 145 CF e 5º. CTN</a:t>
            </a:r>
            <a:r>
              <a:rPr lang="pt-BR" sz="2800" dirty="0" smtClean="0"/>
              <a:t>)</a:t>
            </a:r>
          </a:p>
          <a:p>
            <a:pPr marL="0" indent="0">
              <a:buNone/>
            </a:pPr>
            <a:endParaRPr lang="pt-BR" sz="2800" dirty="0"/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Impostos &gt; sem contraprestação específica ou destinação prévia (Art. 16 CTN)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Taxas &gt; prestação serviço público (Art. 77 CTN) 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Contribuições sociais e de melhorias &gt; destinação específica (Art. 81 CTN)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Empréstimos compulsórios &gt; “imposto” com promessa de restituição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31368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dirty="0"/>
              <a:t>Impostos de competência </a:t>
            </a:r>
            <a:r>
              <a:rPr lang="pt-BR" sz="2800" dirty="0" smtClean="0"/>
              <a:t>municipal</a:t>
            </a:r>
          </a:p>
          <a:p>
            <a:pPr marL="0" indent="0">
              <a:buNone/>
            </a:pPr>
            <a:endParaRPr lang="pt-BR" sz="2800" dirty="0"/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IPTU &gt; Imposto s</a:t>
            </a:r>
            <a:r>
              <a:rPr lang="pt-BR" sz="2600" dirty="0" smtClean="0">
                <a:solidFill>
                  <a:schemeClr val="tx1"/>
                </a:solidFill>
              </a:rPr>
              <a:t>obre </a:t>
            </a:r>
            <a:r>
              <a:rPr lang="pt-BR" sz="2600" dirty="0">
                <a:solidFill>
                  <a:schemeClr val="tx1"/>
                </a:solidFill>
              </a:rPr>
              <a:t>a </a:t>
            </a:r>
            <a:r>
              <a:rPr lang="pt-BR" sz="2600" dirty="0" smtClean="0">
                <a:solidFill>
                  <a:schemeClr val="tx1"/>
                </a:solidFill>
              </a:rPr>
              <a:t>Propriedade Predial </a:t>
            </a:r>
            <a:r>
              <a:rPr lang="pt-BR" sz="2600" dirty="0">
                <a:solidFill>
                  <a:schemeClr val="tx1"/>
                </a:solidFill>
              </a:rPr>
              <a:t>e </a:t>
            </a:r>
            <a:r>
              <a:rPr lang="pt-BR" sz="2600" dirty="0" smtClean="0">
                <a:solidFill>
                  <a:schemeClr val="tx1"/>
                </a:solidFill>
              </a:rPr>
              <a:t>Territorial Urbana </a:t>
            </a:r>
            <a:r>
              <a:rPr lang="pt-BR" sz="2600" dirty="0">
                <a:solidFill>
                  <a:schemeClr val="tx1"/>
                </a:solidFill>
              </a:rPr>
              <a:t>(Art. 156 CF, art. 32 a 34 CTN e Lei </a:t>
            </a:r>
            <a:r>
              <a:rPr lang="pt-BR" sz="2600">
                <a:solidFill>
                  <a:schemeClr val="tx1"/>
                </a:solidFill>
              </a:rPr>
              <a:t>Municipal </a:t>
            </a:r>
            <a:r>
              <a:rPr lang="pt-BR" sz="2600" smtClean="0">
                <a:solidFill>
                  <a:schemeClr val="tx1"/>
                </a:solidFill>
              </a:rPr>
              <a:t>9795/2009) </a:t>
            </a:r>
            <a:endParaRPr lang="pt-BR" sz="2600" dirty="0">
              <a:solidFill>
                <a:schemeClr val="tx1"/>
              </a:solidFill>
            </a:endParaRP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ITBI &gt; Imposto sobre a </a:t>
            </a:r>
            <a:r>
              <a:rPr lang="pt-BR" sz="2600" dirty="0" smtClean="0">
                <a:solidFill>
                  <a:schemeClr val="tx1"/>
                </a:solidFill>
              </a:rPr>
              <a:t>Transmissão </a:t>
            </a:r>
            <a:r>
              <a:rPr lang="pt-BR" sz="2600" dirty="0">
                <a:solidFill>
                  <a:schemeClr val="tx1"/>
                </a:solidFill>
              </a:rPr>
              <a:t>de </a:t>
            </a:r>
            <a:r>
              <a:rPr lang="pt-BR" sz="2600" dirty="0" smtClean="0">
                <a:solidFill>
                  <a:schemeClr val="tx1"/>
                </a:solidFill>
              </a:rPr>
              <a:t>Bens Imóveis </a:t>
            </a:r>
            <a:r>
              <a:rPr lang="pt-BR" sz="2600" dirty="0">
                <a:solidFill>
                  <a:schemeClr val="tx1"/>
                </a:solidFill>
              </a:rPr>
              <a:t>por </a:t>
            </a:r>
            <a:r>
              <a:rPr lang="pt-BR" sz="2600" dirty="0" smtClean="0">
                <a:solidFill>
                  <a:schemeClr val="tx1"/>
                </a:solidFill>
              </a:rPr>
              <a:t>Ato Oneroso </a:t>
            </a:r>
            <a:r>
              <a:rPr lang="pt-BR" sz="2600" dirty="0">
                <a:solidFill>
                  <a:schemeClr val="tx1"/>
                </a:solidFill>
              </a:rPr>
              <a:t>(Art. 156 CF, art. 35 a 42 CTN e Lei Municipal  5492/1988)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ISS &gt; </a:t>
            </a:r>
            <a:r>
              <a:rPr lang="pt-BR" sz="2600" dirty="0" smtClean="0">
                <a:solidFill>
                  <a:schemeClr val="tx1"/>
                </a:solidFill>
              </a:rPr>
              <a:t>Imposto Sobre Serviços </a:t>
            </a:r>
            <a:r>
              <a:rPr lang="pt-BR" sz="2600" dirty="0">
                <a:solidFill>
                  <a:schemeClr val="tx1"/>
                </a:solidFill>
              </a:rPr>
              <a:t>(Art. 156 CF, LC 116/2003, Lei Municipal 8725/2003)</a:t>
            </a: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1853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dirty="0" smtClean="0"/>
              <a:t>Taxas municipais por prestação de </a:t>
            </a:r>
            <a:r>
              <a:rPr lang="pt-BR" sz="2800" dirty="0"/>
              <a:t>s</a:t>
            </a:r>
            <a:r>
              <a:rPr lang="pt-BR" sz="2800" dirty="0" smtClean="0"/>
              <a:t>erviço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TCR &gt; Taxa de Coleta de Resíduos </a:t>
            </a:r>
            <a:r>
              <a:rPr lang="pt-BR" sz="2600" dirty="0">
                <a:solidFill>
                  <a:schemeClr val="tx1"/>
                </a:solidFill>
              </a:rPr>
              <a:t>S</a:t>
            </a:r>
            <a:r>
              <a:rPr lang="pt-BR" sz="2600" dirty="0" smtClean="0">
                <a:solidFill>
                  <a:schemeClr val="tx1"/>
                </a:solidFill>
              </a:rPr>
              <a:t>ólidos (Lei </a:t>
            </a:r>
            <a:r>
              <a:rPr lang="pt-BR" sz="2600" dirty="0">
                <a:solidFill>
                  <a:schemeClr val="tx1"/>
                </a:solidFill>
              </a:rPr>
              <a:t>Municipal </a:t>
            </a:r>
            <a:r>
              <a:rPr lang="pt-BR" sz="2600" dirty="0" smtClean="0">
                <a:solidFill>
                  <a:schemeClr val="tx1"/>
                </a:solidFill>
              </a:rPr>
              <a:t>8147/2000)</a:t>
            </a:r>
          </a:p>
          <a:p>
            <a:pPr marL="274320" lvl="1" indent="0">
              <a:buNone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TMCM &gt; Taxa de Manutenção dos Cemitérios Municipais (Lei Municipal 7013/1995)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38830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dirty="0" smtClean="0"/>
              <a:t>Taxas municipais relativas ao poder de polícia (Lei Municipal 5641/1989)</a:t>
            </a:r>
          </a:p>
          <a:p>
            <a:pPr marL="0" indent="0">
              <a:buNone/>
            </a:pPr>
            <a:endParaRPr lang="pt-BR" sz="2800" dirty="0" smtClean="0"/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TFAT &gt; Taxa de Fiscalização de Aparelhos de Transporte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TFLF &gt; Taxa de Fiscalização de Localização e Funcionamento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TFEP &gt; Taxa de Fiscalização de Engenhos de Publicidade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TFS &gt; Taxa de Fiscalização </a:t>
            </a:r>
            <a:r>
              <a:rPr lang="pt-BR" sz="2600" dirty="0">
                <a:solidFill>
                  <a:schemeClr val="tx1"/>
                </a:solidFill>
              </a:rPr>
              <a:t>S</a:t>
            </a:r>
            <a:r>
              <a:rPr lang="pt-BR" sz="2600" dirty="0" smtClean="0">
                <a:solidFill>
                  <a:schemeClr val="tx1"/>
                </a:solidFill>
              </a:rPr>
              <a:t>anitária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14607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dirty="0" smtClean="0"/>
              <a:t>Contribuições municipais</a:t>
            </a:r>
          </a:p>
          <a:p>
            <a:pPr lvl="1"/>
            <a:endParaRPr lang="pt-BR" sz="2500" dirty="0" smtClean="0"/>
          </a:p>
          <a:p>
            <a:pPr marL="274320" lvl="1" indent="0">
              <a:buNone/>
            </a:pPr>
            <a:endParaRPr lang="pt-BR" sz="2500" dirty="0"/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CCIP &gt; Contribuição para o Custeio dos Serviços de Iluminação Pública (Lei Municipal 8568/2002)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9935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IPTU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Município </a:t>
            </a:r>
            <a:r>
              <a:rPr lang="pt-BR" sz="2600" dirty="0">
                <a:solidFill>
                  <a:schemeClr val="tx1"/>
                </a:solidFill>
              </a:rPr>
              <a:t>de Belo Horizonte só possui zona urbana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Todos os imóveis estão sujeitos ao IPTU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Imposto equivale à aplicação de alíquotas sobre a base de cálculo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Imóveis classificados em residenciais, não residenciais e territoriais</a:t>
            </a:r>
          </a:p>
          <a:p>
            <a:pPr lvl="1"/>
            <a:r>
              <a:rPr lang="pt-BR" sz="2600" dirty="0">
                <a:solidFill>
                  <a:schemeClr val="tx1"/>
                </a:solidFill>
              </a:rPr>
              <a:t>Política tributária define alíquotas, isenções e </a:t>
            </a:r>
            <a:r>
              <a:rPr lang="pt-BR" sz="2600" dirty="0" smtClean="0">
                <a:solidFill>
                  <a:schemeClr val="tx1"/>
                </a:solidFill>
              </a:rPr>
              <a:t>remissões</a:t>
            </a:r>
          </a:p>
          <a:p>
            <a:pPr lvl="1"/>
            <a:r>
              <a:rPr lang="pt-BR" sz="2600" dirty="0" smtClean="0">
                <a:solidFill>
                  <a:schemeClr val="tx1"/>
                </a:solidFill>
              </a:rPr>
              <a:t>TCRS,  TFAT e CCIP são lançadas na guia de IPTU</a:t>
            </a:r>
            <a:endParaRPr lang="pt-BR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</p:spTree>
    <p:extLst>
      <p:ext uri="{BB962C8B-B14F-4D97-AF65-F5344CB8AC3E}">
        <p14:creationId xmlns:p14="http://schemas.microsoft.com/office/powerpoint/2010/main" val="17793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96752"/>
            <a:ext cx="8424936" cy="47525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IPTU e taxas imobiliárias</a:t>
            </a:r>
          </a:p>
          <a:p>
            <a:pPr marL="0" indent="0">
              <a:buNone/>
            </a:pPr>
            <a:endParaRPr lang="pt-BR" sz="3000" b="1" dirty="0"/>
          </a:p>
          <a:p>
            <a:pPr marL="0" indent="0"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TRIBUTOS MUNICIPAIS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447889" cy="29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610</Words>
  <Application>Microsoft Office PowerPoint</Application>
  <PresentationFormat>Apresentação na tela (4:3)</PresentationFormat>
  <Paragraphs>97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Bookman Old Style</vt:lpstr>
      <vt:lpstr>Calibri</vt:lpstr>
      <vt:lpstr>Gill Sans MT</vt:lpstr>
      <vt:lpstr>Wingdings</vt:lpstr>
      <vt:lpstr>Wingdings 3</vt:lpstr>
      <vt:lpstr>Origem</vt:lpstr>
      <vt:lpstr>Orçamento Público e Mecanismos de Participação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  <vt:lpstr>TRIBUTOS MUNICIPAIS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Gisela Palmieri Torquato</cp:lastModifiedBy>
  <cp:revision>122</cp:revision>
  <cp:lastPrinted>2015-10-01T14:33:36Z</cp:lastPrinted>
  <dcterms:created xsi:type="dcterms:W3CDTF">2013-09-16T16:41:07Z</dcterms:created>
  <dcterms:modified xsi:type="dcterms:W3CDTF">2015-10-20T01:11:53Z</dcterms:modified>
</cp:coreProperties>
</file>