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1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9933"/>
    <a:srgbClr val="00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377" autoAdjust="0"/>
  </p:normalViewPr>
  <p:slideViewPr>
    <p:cSldViewPr>
      <p:cViewPr>
        <p:scale>
          <a:sx n="90" d="100"/>
          <a:sy n="90" d="100"/>
        </p:scale>
        <p:origin x="-288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9FF89-AD68-4FA6-86A1-2E3A3AFC64D6}" type="datetimeFigureOut">
              <a:rPr lang="pt-BR" smtClean="0"/>
              <a:pPr/>
              <a:t>05/10/2015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3970D-CF8D-43E1-98FD-3F60CC7934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16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970D-CF8D-43E1-98FD-3F60CC79348D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7761" b="50000"/>
          <a:stretch>
            <a:fillRect/>
          </a:stretch>
        </p:blipFill>
        <p:spPr>
          <a:xfrm>
            <a:off x="0" y="1772817"/>
            <a:ext cx="9144000" cy="4248472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421830" y="357014"/>
            <a:ext cx="8539223" cy="55170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aseline="0">
                <a:solidFill>
                  <a:srgbClr val="006600"/>
                </a:solidFill>
              </a:defRPr>
            </a:lvl1pPr>
          </a:lstStyle>
          <a:p>
            <a:r>
              <a:rPr kumimoji="0" lang="pt-BR" dirty="0" smtClean="0"/>
              <a:t>Orçamento Público e Mecanismos de Participação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 hasCustomPrompt="1"/>
          </p:nvPr>
        </p:nvSpPr>
        <p:spPr>
          <a:xfrm>
            <a:off x="412305" y="1163216"/>
            <a:ext cx="8539223" cy="533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Módulo 1: Cidadania Fiscal e Participação Popular</a:t>
            </a:r>
          </a:p>
          <a:p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>
            <a:off x="107504" y="118890"/>
            <a:ext cx="8928992" cy="933847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107504" y="1087016"/>
            <a:ext cx="8928992" cy="685800"/>
          </a:xfrm>
          <a:prstGeom prst="rect">
            <a:avLst/>
          </a:prstGeom>
          <a:noFill/>
          <a:ln w="6350" cap="rnd" cmpd="sng" algn="ctr">
            <a:solidFill>
              <a:srgbClr val="008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107505" y="118890"/>
            <a:ext cx="284641" cy="933847"/>
          </a:xfrm>
          <a:prstGeom prst="rect">
            <a:avLst/>
          </a:prstGeom>
          <a:solidFill>
            <a:srgbClr val="0066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107505" y="1087016"/>
            <a:ext cx="284641" cy="68580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Imagem 10" descr="edfiscal.jpg"/>
          <p:cNvPicPr>
            <a:picLocks noChangeAspect="1"/>
          </p:cNvPicPr>
          <p:nvPr userDrawn="1"/>
        </p:nvPicPr>
        <p:blipFill>
          <a:blip r:embed="rId3" cstate="print"/>
          <a:srcRect l="13043" r="17391"/>
          <a:stretch>
            <a:fillRect/>
          </a:stretch>
        </p:blipFill>
        <p:spPr>
          <a:xfrm>
            <a:off x="8028384" y="6204268"/>
            <a:ext cx="565011" cy="537101"/>
          </a:xfrm>
          <a:prstGeom prst="rect">
            <a:avLst/>
          </a:prstGeom>
        </p:spPr>
      </p:pic>
      <p:pic>
        <p:nvPicPr>
          <p:cNvPr id="12" name="Imagem 11" descr="esaf.jpg"/>
          <p:cNvPicPr>
            <a:picLocks noChangeAspect="1"/>
          </p:cNvPicPr>
          <p:nvPr userDrawn="1"/>
        </p:nvPicPr>
        <p:blipFill>
          <a:blip r:embed="rId4" cstate="print"/>
          <a:srcRect l="25636" r="24600"/>
          <a:stretch>
            <a:fillRect/>
          </a:stretch>
        </p:blipFill>
        <p:spPr>
          <a:xfrm>
            <a:off x="6588225" y="6309321"/>
            <a:ext cx="1165332" cy="433391"/>
          </a:xfrm>
          <a:prstGeom prst="rect">
            <a:avLst/>
          </a:prstGeom>
        </p:spPr>
      </p:pic>
      <p:pic>
        <p:nvPicPr>
          <p:cNvPr id="13" name="Imagem 12" descr="cmbh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1520" y="6309321"/>
            <a:ext cx="1149603" cy="360040"/>
          </a:xfrm>
          <a:prstGeom prst="rect">
            <a:avLst/>
          </a:prstGeom>
        </p:spPr>
      </p:pic>
      <p:pic>
        <p:nvPicPr>
          <p:cNvPr id="14" name="Imagem 13" descr="logo_ESCOLA2 HD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91681" y="6139664"/>
            <a:ext cx="854351" cy="529697"/>
          </a:xfrm>
          <a:prstGeom prst="rect">
            <a:avLst/>
          </a:prstGeom>
        </p:spPr>
      </p:pic>
      <p:sp>
        <p:nvSpPr>
          <p:cNvPr id="15" name="Subtítulo 8"/>
          <p:cNvSpPr txBox="1">
            <a:spLocks/>
          </p:cNvSpPr>
          <p:nvPr userDrawn="1"/>
        </p:nvSpPr>
        <p:spPr>
          <a:xfrm>
            <a:off x="179512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Realização:                                                                                                                                          Parceria: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8" name="Grupo 17"/>
          <p:cNvGrpSpPr/>
          <p:nvPr userDrawn="1"/>
        </p:nvGrpSpPr>
        <p:grpSpPr>
          <a:xfrm>
            <a:off x="2987824" y="6065912"/>
            <a:ext cx="3024336" cy="792088"/>
            <a:chOff x="323528" y="5877272"/>
            <a:chExt cx="3024336" cy="792088"/>
          </a:xfrm>
        </p:grpSpPr>
        <p:pic>
          <p:nvPicPr>
            <p:cNvPr id="19" name="Imagem 18" descr="downloa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3528" y="5877272"/>
              <a:ext cx="792088" cy="648072"/>
            </a:xfrm>
            <a:prstGeom prst="rect">
              <a:avLst/>
            </a:prstGeom>
          </p:spPr>
        </p:pic>
        <p:pic>
          <p:nvPicPr>
            <p:cNvPr id="20" name="Imagem 19" descr="download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3648" y="5949280"/>
              <a:ext cx="936104" cy="720080"/>
            </a:xfrm>
            <a:prstGeom prst="rect">
              <a:avLst/>
            </a:prstGeom>
          </p:spPr>
        </p:pic>
        <p:pic>
          <p:nvPicPr>
            <p:cNvPr id="23" name="Imagem 22" descr="download (1)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71800" y="6021288"/>
              <a:ext cx="576064" cy="57606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424936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4176464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776213" y="1196753"/>
            <a:ext cx="4188275" cy="467747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4104456" cy="72008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16016" y="1196752"/>
            <a:ext cx="4248472" cy="72008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39552" y="1988840"/>
            <a:ext cx="4104456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720208" y="1988840"/>
            <a:ext cx="4244280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8856984" cy="496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  <a:p>
            <a:pPr lvl="1" eaLnBrk="1" latinLnBrk="0" hangingPunct="1"/>
            <a:r>
              <a:rPr kumimoji="0" lang="pt-BR" dirty="0" smtClean="0"/>
              <a:t>Segundo nível</a:t>
            </a:r>
          </a:p>
          <a:p>
            <a:pPr lvl="2" eaLnBrk="1" latinLnBrk="0" hangingPunct="1"/>
            <a:r>
              <a:rPr kumimoji="0" lang="pt-BR" dirty="0" smtClean="0"/>
              <a:t>Terceiro nível</a:t>
            </a:r>
          </a:p>
          <a:p>
            <a:pPr lvl="3" eaLnBrk="1" latinLnBrk="0" hangingPunct="1"/>
            <a:r>
              <a:rPr kumimoji="0" lang="pt-BR" dirty="0" smtClean="0"/>
              <a:t>Quarto nível</a:t>
            </a:r>
          </a:p>
          <a:p>
            <a:pPr lvl="4" eaLnBrk="1" latinLnBrk="0" hangingPunct="1"/>
            <a:r>
              <a:rPr kumimoji="0" lang="pt-BR" dirty="0" smtClean="0"/>
              <a:t>Quinto nível</a:t>
            </a:r>
            <a:endParaRPr kumimoji="0" lang="en-US" dirty="0"/>
          </a:p>
        </p:txBody>
      </p:sp>
      <p:sp>
        <p:nvSpPr>
          <p:cNvPr id="21" name="Retângulo 20"/>
          <p:cNvSpPr/>
          <p:nvPr userDrawn="1"/>
        </p:nvSpPr>
        <p:spPr>
          <a:xfrm>
            <a:off x="107504" y="116632"/>
            <a:ext cx="8856984" cy="720080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 userDrawn="1"/>
        </p:nvSpPr>
        <p:spPr>
          <a:xfrm>
            <a:off x="107504" y="116632"/>
            <a:ext cx="268573" cy="72008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30" name="Imagem 29" descr="edfiscal.jpg"/>
          <p:cNvPicPr>
            <a:picLocks noChangeAspect="1"/>
          </p:cNvPicPr>
          <p:nvPr userDrawn="1"/>
        </p:nvPicPr>
        <p:blipFill>
          <a:blip r:embed="rId7" cstate="print"/>
          <a:srcRect l="13043" r="17391"/>
          <a:stretch>
            <a:fillRect/>
          </a:stretch>
        </p:blipFill>
        <p:spPr>
          <a:xfrm>
            <a:off x="8028384" y="6204268"/>
            <a:ext cx="565011" cy="537101"/>
          </a:xfrm>
          <a:prstGeom prst="rect">
            <a:avLst/>
          </a:prstGeom>
        </p:spPr>
      </p:pic>
      <p:pic>
        <p:nvPicPr>
          <p:cNvPr id="31" name="Imagem 30" descr="esaf.jpg"/>
          <p:cNvPicPr>
            <a:picLocks noChangeAspect="1"/>
          </p:cNvPicPr>
          <p:nvPr userDrawn="1"/>
        </p:nvPicPr>
        <p:blipFill>
          <a:blip r:embed="rId8" cstate="print"/>
          <a:srcRect l="25636" r="24600"/>
          <a:stretch>
            <a:fillRect/>
          </a:stretch>
        </p:blipFill>
        <p:spPr>
          <a:xfrm>
            <a:off x="6588225" y="6309321"/>
            <a:ext cx="1165332" cy="433391"/>
          </a:xfrm>
          <a:prstGeom prst="rect">
            <a:avLst/>
          </a:prstGeom>
        </p:spPr>
      </p:pic>
      <p:pic>
        <p:nvPicPr>
          <p:cNvPr id="32" name="Imagem 31" descr="cmbh_logo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51520" y="6309321"/>
            <a:ext cx="1149603" cy="360040"/>
          </a:xfrm>
          <a:prstGeom prst="rect">
            <a:avLst/>
          </a:prstGeom>
        </p:spPr>
      </p:pic>
      <p:pic>
        <p:nvPicPr>
          <p:cNvPr id="33" name="Imagem 32" descr="logo_ESCOLA2 HD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691681" y="6139664"/>
            <a:ext cx="854351" cy="529697"/>
          </a:xfrm>
          <a:prstGeom prst="rect">
            <a:avLst/>
          </a:prstGeom>
        </p:spPr>
      </p:pic>
      <p:sp>
        <p:nvSpPr>
          <p:cNvPr id="34" name="Subtítulo 8"/>
          <p:cNvSpPr txBox="1">
            <a:spLocks/>
          </p:cNvSpPr>
          <p:nvPr userDrawn="1"/>
        </p:nvSpPr>
        <p:spPr>
          <a:xfrm>
            <a:off x="179512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Realização:                                                                                                                                          Parceria: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Grupo 9"/>
          <p:cNvGrpSpPr/>
          <p:nvPr userDrawn="1"/>
        </p:nvGrpSpPr>
        <p:grpSpPr>
          <a:xfrm>
            <a:off x="3059832" y="6065912"/>
            <a:ext cx="3024336" cy="792088"/>
            <a:chOff x="323528" y="5877272"/>
            <a:chExt cx="3024336" cy="792088"/>
          </a:xfrm>
        </p:grpSpPr>
        <p:pic>
          <p:nvPicPr>
            <p:cNvPr id="11" name="Imagem 10" descr="download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3528" y="5877272"/>
              <a:ext cx="792088" cy="648072"/>
            </a:xfrm>
            <a:prstGeom prst="rect">
              <a:avLst/>
            </a:prstGeom>
          </p:spPr>
        </p:pic>
        <p:pic>
          <p:nvPicPr>
            <p:cNvPr id="12" name="Imagem 11" descr="download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03648" y="5949280"/>
              <a:ext cx="936104" cy="720080"/>
            </a:xfrm>
            <a:prstGeom prst="rect">
              <a:avLst/>
            </a:prstGeom>
          </p:spPr>
        </p:pic>
        <p:pic>
          <p:nvPicPr>
            <p:cNvPr id="14" name="Imagem 13" descr="download (1)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71800" y="6021288"/>
              <a:ext cx="576064" cy="57606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006600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006600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006600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2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3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4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5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Orçamento Público e Mecanismos de Participação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0" y="1052736"/>
            <a:ext cx="91440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395536" y="1052736"/>
            <a:ext cx="864096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pt-BR" sz="2800" dirty="0" smtClean="0"/>
              <a:t>“É fundamental diminuir a distância entre o que se diz e o que se faz, de tal forma que, num dado momento, a tua fala seja a tua prática.” </a:t>
            </a:r>
            <a:r>
              <a:rPr lang="pt-BR" sz="1200" dirty="0" smtClean="0"/>
              <a:t>(Paulo Freire</a:t>
            </a:r>
            <a:r>
              <a:rPr lang="pt-BR" sz="1200" dirty="0" smtClean="0"/>
              <a:t>)</a:t>
            </a:r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smtClean="0"/>
              <a:t>paulolinto@yahoo.com.br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Orçamento Público e Mecanismos de Participação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 smtClean="0"/>
              <a:t>MÓDULO 1:</a:t>
            </a:r>
          </a:p>
          <a:p>
            <a:endParaRPr lang="pt-BR" sz="28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/>
              <a:t> Qualidade da previsão de receitas como fator preponderante para o planejamento e a execução sustentável e transparente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/>
              <a:t> Tratamento prático do programa escolhido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pPr algn="r"/>
            <a:r>
              <a:rPr lang="pt-BR" sz="2000" i="1" dirty="0" err="1" smtClean="0"/>
              <a:t>Paulolinto</a:t>
            </a:r>
            <a:r>
              <a:rPr lang="pt-BR" sz="2000" i="1" dirty="0" smtClean="0"/>
              <a:t> Pereira – PVCC/CRC-MG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Orçamento Público e Mecanismos de Participação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Orçamento Público e Mecanismos de Participação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OBJETIVO: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Qualificar a sociedade civil para participar das discussões acerca da Revisão do Plano Plurianual de Ação Governamental 2014/2017 e da Lei Orçamentária Anual de 2016, visando a contribuir com a gestão democrática da aplicação de recursos públicos.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Orçamento Público e Mecanismos de Participação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1900" dirty="0" smtClean="0"/>
              <a:t>Acessar o “Relatório Analítico de Programas por Área de Resultado” – disponível no PPA 4: 2014-2017/Revisão 1: 2015-2017.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900" dirty="0" smtClean="0"/>
              <a:t>Conhecer o OBJETIVO e o PÚBLICO ALVO do PROGRAMA escolhido, presente em sua Área de Resultado.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900" dirty="0" smtClean="0"/>
              <a:t>Acessar o “Demonstrativo Físico e Financeiro do Programa por Área de Resultado” – disponível PPA 4: 2014-2017/Revisão 1: 2015-2017.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900" dirty="0" smtClean="0"/>
              <a:t>Conhecer as Ações que integram o PROGRAMA escolhido.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900" dirty="0" smtClean="0"/>
              <a:t>Selecionar a SUBAÇÃO ORÇAMENTÁRIA de uma Ação que integra o Programa escolhido.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900" dirty="0" smtClean="0"/>
              <a:t>Conhecer os Produtos e as Metas propostos na SUBAÇÃO ORÇAMENTÁRIA.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900" dirty="0" smtClean="0"/>
              <a:t>Verificar a presença da SUBAÇÃO ORÇAMENTÁRIA nos demais exercícios do PPAG 2014/2017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Orçamento Público e Mecanismos de Participação</a:t>
            </a:r>
            <a:endParaRPr lang="pt-BR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79512" y="2060848"/>
          <a:ext cx="8856984" cy="2448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lanilha" r:id="rId4" imgW="10191845" imgH="1342882" progId="Excel.Sheet.12">
                  <p:embed/>
                </p:oleObj>
              </mc:Choice>
              <mc:Fallback>
                <p:oleObj name="Planilha" r:id="rId4" imgW="10191845" imgH="1342882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060848"/>
                        <a:ext cx="8856984" cy="2448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Orçamento Público e Mecanismos de Participação</a:t>
            </a:r>
            <a:endParaRPr lang="pt-BR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1520" y="2060848"/>
          <a:ext cx="8640960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lanilha" r:id="rId4" imgW="11077384" imgH="1342882" progId="Excel.Sheet.12">
                  <p:embed/>
                </p:oleObj>
              </mc:Choice>
              <mc:Fallback>
                <p:oleObj name="Planilha" r:id="rId4" imgW="11077384" imgH="1342882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060848"/>
                        <a:ext cx="8640960" cy="280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Orçamento Público e Mecanismos de Participação</a:t>
            </a:r>
            <a:endParaRPr lang="pt-BR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79512" y="2132856"/>
          <a:ext cx="8640960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lanilha" r:id="rId4" imgW="11077384" imgH="1181290" progId="Excel.Sheet.12">
                  <p:embed/>
                </p:oleObj>
              </mc:Choice>
              <mc:Fallback>
                <p:oleObj name="Planilha" r:id="rId4" imgW="11077384" imgH="118129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132856"/>
                        <a:ext cx="8640960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Orçamento Público e Mecanismos de Participação</a:t>
            </a:r>
            <a:endParaRPr lang="pt-BR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32085" y="2060848"/>
          <a:ext cx="8760395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Planilha" r:id="rId4" imgW="11077384" imgH="1409748" progId="Excel.Sheet.12">
                  <p:embed/>
                </p:oleObj>
              </mc:Choice>
              <mc:Fallback>
                <p:oleObj name="Planilha" r:id="rId4" imgW="11077384" imgH="1409748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5" y="2060848"/>
                        <a:ext cx="8760395" cy="2952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Orçamento Público e Mecanismos de Participação</a:t>
            </a:r>
            <a:endParaRPr lang="pt-BR" dirty="0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179512" y="2276872"/>
          <a:ext cx="8712968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Planilha" r:id="rId4" imgW="10106120" imgH="1171432" progId="Excel.Sheet.12">
                  <p:embed/>
                </p:oleObj>
              </mc:Choice>
              <mc:Fallback>
                <p:oleObj name="Planilha" r:id="rId4" imgW="10106120" imgH="1171432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276872"/>
                        <a:ext cx="8712968" cy="2664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281</Words>
  <Application>Microsoft Office PowerPoint</Application>
  <PresentationFormat>Apresentação na tela (4:3)</PresentationFormat>
  <Paragraphs>36</Paragraphs>
  <Slides>10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Origem</vt:lpstr>
      <vt:lpstr>Planilha</vt:lpstr>
      <vt:lpstr>Orçamento Público e Mecanismos de Participação</vt:lpstr>
      <vt:lpstr>Orçamento Público e Mecanismos de Participação</vt:lpstr>
      <vt:lpstr>Orçamento Público e Mecanismos de Participação</vt:lpstr>
      <vt:lpstr>Orçamento Público e Mecanismos de Participação</vt:lpstr>
      <vt:lpstr>Orçamento Público e Mecanismos de Participação</vt:lpstr>
      <vt:lpstr>Orçamento Público e Mecanismos de Participação</vt:lpstr>
      <vt:lpstr>Orçamento Público e Mecanismos de Participação</vt:lpstr>
      <vt:lpstr>Orçamento Público e Mecanismos de Participação</vt:lpstr>
      <vt:lpstr>Orçamento Público e Mecanismos de Participação</vt:lpstr>
      <vt:lpstr>Orçamento Público e Mecanismos de Participação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Orçamento Público e Mecanismos de Participação</dc:title>
  <dc:creator>helenabaladon</dc:creator>
  <cp:lastModifiedBy>Marcelo Sebastião Starling Ferreira</cp:lastModifiedBy>
  <cp:revision>38</cp:revision>
  <dcterms:created xsi:type="dcterms:W3CDTF">2013-09-16T16:41:07Z</dcterms:created>
  <dcterms:modified xsi:type="dcterms:W3CDTF">2015-10-05T21:30:02Z</dcterms:modified>
</cp:coreProperties>
</file>