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4" r:id="rId8"/>
    <p:sldId id="262" r:id="rId9"/>
    <p:sldId id="263" r:id="rId10"/>
    <p:sldId id="265" r:id="rId11"/>
    <p:sldId id="266" r:id="rId12"/>
  </p:sldIdLst>
  <p:sldSz cx="9144000" cy="6858000" type="screen4x3"/>
  <p:notesSz cx="6769100" cy="9906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9" autoAdjust="0"/>
    <p:restoredTop sz="86377" autoAdjust="0"/>
  </p:normalViewPr>
  <p:slideViewPr>
    <p:cSldViewPr>
      <p:cViewPr>
        <p:scale>
          <a:sx n="110" d="100"/>
          <a:sy n="110" d="100"/>
        </p:scale>
        <p:origin x="-1332" y="-72"/>
      </p:cViewPr>
      <p:guideLst>
        <p:guide orient="horz" pos="2160"/>
        <p:guide pos="2880"/>
      </p:guideLst>
    </p:cSldViewPr>
  </p:slideViewPr>
  <p:outlineViewPr>
    <p:cViewPr>
      <p:scale>
        <a:sx n="33" d="100"/>
        <a:sy n="33" d="100"/>
      </p:scale>
      <p:origin x="23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51B9FF89-AD68-4FA6-86A1-2E3A3AFC64D6}" type="datetimeFigureOut">
              <a:rPr lang="pt-BR" smtClean="0"/>
              <a:t>05/10/2015</a:t>
            </a:fld>
            <a:endParaRPr lang="pt-BR"/>
          </a:p>
        </p:txBody>
      </p:sp>
      <p:sp>
        <p:nvSpPr>
          <p:cNvPr id="4" name="Espaço Reservado para Imagem de Slide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6910" y="4705350"/>
            <a:ext cx="5415280" cy="44577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6BF3970D-CF8D-43E1-98FD-3F60CC79348D}" type="slidenum">
              <a:rPr lang="pt-BR" smtClean="0"/>
              <a:t>‹nº›</a:t>
            </a:fld>
            <a:endParaRPr lang="pt-BR"/>
          </a:p>
        </p:txBody>
      </p:sp>
    </p:spTree>
    <p:extLst>
      <p:ext uri="{BB962C8B-B14F-4D97-AF65-F5344CB8AC3E}">
        <p14:creationId xmlns:p14="http://schemas.microsoft.com/office/powerpoint/2010/main" val="49512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16" name="Imagem 15" descr="1.jpg"/>
          <p:cNvPicPr>
            <a:picLocks noChangeAspect="1"/>
          </p:cNvPicPr>
          <p:nvPr userDrawn="1"/>
        </p:nvPicPr>
        <p:blipFill>
          <a:blip r:embed="rId2" cstate="print">
            <a:clrChange>
              <a:clrFrom>
                <a:srgbClr val="F6F6F6"/>
              </a:clrFrom>
              <a:clrTo>
                <a:srgbClr val="F6F6F6">
                  <a:alpha val="0"/>
                </a:srgbClr>
              </a:clrTo>
            </a:clrChange>
          </a:blip>
          <a:srcRect t="17761" b="50000"/>
          <a:stretch>
            <a:fillRect/>
          </a:stretch>
        </p:blipFill>
        <p:spPr>
          <a:xfrm>
            <a:off x="0" y="1772817"/>
            <a:ext cx="9144000" cy="4248472"/>
          </a:xfrm>
          <a:prstGeom prst="rect">
            <a:avLst/>
          </a:prstGeom>
        </p:spPr>
      </p:pic>
      <p:sp>
        <p:nvSpPr>
          <p:cNvPr id="8" name="Título 7"/>
          <p:cNvSpPr>
            <a:spLocks noGrp="1"/>
          </p:cNvSpPr>
          <p:nvPr>
            <p:ph type="ctrTitle" hasCustomPrompt="1"/>
          </p:nvPr>
        </p:nvSpPr>
        <p:spPr>
          <a:xfrm>
            <a:off x="421830" y="357014"/>
            <a:ext cx="8539223" cy="551706"/>
          </a:xfrm>
          <a:prstGeom prst="rect">
            <a:avLst/>
          </a:prstGeom>
        </p:spPr>
        <p:txBody>
          <a:bodyPr anchor="t" anchorCtr="0">
            <a:normAutofit/>
          </a:bodyPr>
          <a:lstStyle>
            <a:lvl1pPr algn="l">
              <a:defRPr sz="2400" baseline="0">
                <a:solidFill>
                  <a:srgbClr val="006600"/>
                </a:solidFill>
              </a:defRPr>
            </a:lvl1pPr>
          </a:lstStyle>
          <a:p>
            <a:r>
              <a:rPr kumimoji="0" lang="pt-BR" dirty="0" smtClean="0"/>
              <a:t>Orçamento Público e Mecanismos de Participação</a:t>
            </a:r>
            <a:endParaRPr kumimoji="0" lang="en-US" dirty="0"/>
          </a:p>
        </p:txBody>
      </p:sp>
      <p:sp>
        <p:nvSpPr>
          <p:cNvPr id="9" name="Subtítulo 8"/>
          <p:cNvSpPr>
            <a:spLocks noGrp="1"/>
          </p:cNvSpPr>
          <p:nvPr>
            <p:ph type="subTitle" idx="1" hasCustomPrompt="1"/>
          </p:nvPr>
        </p:nvSpPr>
        <p:spPr>
          <a:xfrm>
            <a:off x="412305" y="1163216"/>
            <a:ext cx="8539223" cy="533400"/>
          </a:xfrm>
        </p:spPr>
        <p:txBody>
          <a:bodyPr>
            <a:normAutofit/>
          </a:bodyPr>
          <a:lstStyle>
            <a:lvl1pPr marL="0" indent="0" algn="l">
              <a:buNone/>
              <a:defRPr sz="1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Módulo 1: Cidadania Fiscal e Participação Popular</a:t>
            </a:r>
          </a:p>
          <a:p>
            <a:endParaRPr kumimoji="0" lang="en-US" dirty="0"/>
          </a:p>
        </p:txBody>
      </p:sp>
      <p:sp>
        <p:nvSpPr>
          <p:cNvPr id="21" name="Retângulo 20"/>
          <p:cNvSpPr/>
          <p:nvPr/>
        </p:nvSpPr>
        <p:spPr>
          <a:xfrm>
            <a:off x="107504" y="118890"/>
            <a:ext cx="8928992" cy="933847"/>
          </a:xfrm>
          <a:prstGeom prst="rect">
            <a:avLst/>
          </a:prstGeom>
          <a:noFill/>
          <a:ln w="6350" cap="rnd" cmpd="sng" algn="ctr">
            <a:solidFill>
              <a:srgbClr val="0066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107504" y="1087016"/>
            <a:ext cx="8928992" cy="685800"/>
          </a:xfrm>
          <a:prstGeom prst="rect">
            <a:avLst/>
          </a:prstGeom>
          <a:noFill/>
          <a:ln w="6350" cap="rnd" cmpd="sng" algn="ctr">
            <a:solidFill>
              <a:srgbClr val="008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107505" y="118890"/>
            <a:ext cx="284641" cy="933847"/>
          </a:xfrm>
          <a:prstGeom prst="rect">
            <a:avLst/>
          </a:prstGeom>
          <a:solidFill>
            <a:srgbClr val="0066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107505" y="1087016"/>
            <a:ext cx="284641" cy="685800"/>
          </a:xfrm>
          <a:prstGeom prst="rect">
            <a:avLst/>
          </a:prstGeom>
          <a:solidFill>
            <a:srgbClr val="008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Imagem 10" descr="edfiscal.jpg"/>
          <p:cNvPicPr>
            <a:picLocks noChangeAspect="1"/>
          </p:cNvPicPr>
          <p:nvPr userDrawn="1"/>
        </p:nvPicPr>
        <p:blipFill>
          <a:blip r:embed="rId3" cstate="print"/>
          <a:srcRect l="13043" r="17391"/>
          <a:stretch>
            <a:fillRect/>
          </a:stretch>
        </p:blipFill>
        <p:spPr>
          <a:xfrm>
            <a:off x="8028384" y="6204268"/>
            <a:ext cx="565011" cy="537101"/>
          </a:xfrm>
          <a:prstGeom prst="rect">
            <a:avLst/>
          </a:prstGeom>
        </p:spPr>
      </p:pic>
      <p:pic>
        <p:nvPicPr>
          <p:cNvPr id="12" name="Imagem 11" descr="esaf.jpg"/>
          <p:cNvPicPr>
            <a:picLocks noChangeAspect="1"/>
          </p:cNvPicPr>
          <p:nvPr userDrawn="1"/>
        </p:nvPicPr>
        <p:blipFill>
          <a:blip r:embed="rId4" cstate="print"/>
          <a:srcRect l="25636" r="24600"/>
          <a:stretch>
            <a:fillRect/>
          </a:stretch>
        </p:blipFill>
        <p:spPr>
          <a:xfrm>
            <a:off x="6588225" y="6309321"/>
            <a:ext cx="1165332" cy="433391"/>
          </a:xfrm>
          <a:prstGeom prst="rect">
            <a:avLst/>
          </a:prstGeom>
        </p:spPr>
      </p:pic>
      <p:pic>
        <p:nvPicPr>
          <p:cNvPr id="13" name="Imagem 12" descr="cmbh_logo.png"/>
          <p:cNvPicPr>
            <a:picLocks noChangeAspect="1"/>
          </p:cNvPicPr>
          <p:nvPr userDrawn="1"/>
        </p:nvPicPr>
        <p:blipFill>
          <a:blip r:embed="rId5" cstate="print"/>
          <a:stretch>
            <a:fillRect/>
          </a:stretch>
        </p:blipFill>
        <p:spPr>
          <a:xfrm>
            <a:off x="251520" y="6309321"/>
            <a:ext cx="1149603" cy="360040"/>
          </a:xfrm>
          <a:prstGeom prst="rect">
            <a:avLst/>
          </a:prstGeom>
        </p:spPr>
      </p:pic>
      <p:pic>
        <p:nvPicPr>
          <p:cNvPr id="14" name="Imagem 13" descr="logo_ESCOLA2 HD.jpg"/>
          <p:cNvPicPr>
            <a:picLocks noChangeAspect="1"/>
          </p:cNvPicPr>
          <p:nvPr userDrawn="1"/>
        </p:nvPicPr>
        <p:blipFill>
          <a:blip r:embed="rId6" cstate="print"/>
          <a:stretch>
            <a:fillRect/>
          </a:stretch>
        </p:blipFill>
        <p:spPr>
          <a:xfrm>
            <a:off x="1691681" y="6139664"/>
            <a:ext cx="854351" cy="529697"/>
          </a:xfrm>
          <a:prstGeom prst="rect">
            <a:avLst/>
          </a:prstGeom>
        </p:spPr>
      </p:pic>
      <p:sp>
        <p:nvSpPr>
          <p:cNvPr id="15" name="Subtítulo 8"/>
          <p:cNvSpPr txBox="1">
            <a:spLocks/>
          </p:cNvSpPr>
          <p:nvPr userDrawn="1"/>
        </p:nvSpPr>
        <p:spPr>
          <a:xfrm>
            <a:off x="179512" y="5949280"/>
            <a:ext cx="8730208" cy="288032"/>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pt-BR" sz="1000" b="0" i="0" u="none" strike="noStrike" kern="1200" cap="none" spc="0" normalizeH="0" baseline="0" noProof="0" dirty="0" smtClean="0">
                <a:ln>
                  <a:noFill/>
                </a:ln>
                <a:solidFill>
                  <a:schemeClr val="tx2"/>
                </a:solidFill>
                <a:effectLst/>
                <a:uLnTx/>
                <a:uFillTx/>
                <a:latin typeface="+mj-lt"/>
                <a:ea typeface="+mj-ea"/>
                <a:cs typeface="+mj-cs"/>
              </a:rPr>
              <a:t>Realização:                                                                                                                                          Parceria:</a:t>
            </a:r>
            <a:endParaRPr kumimoji="0" lang="en-US" sz="1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8" name="Grupo 17"/>
          <p:cNvGrpSpPr/>
          <p:nvPr userDrawn="1"/>
        </p:nvGrpSpPr>
        <p:grpSpPr>
          <a:xfrm>
            <a:off x="2987824" y="6065912"/>
            <a:ext cx="3024336" cy="792088"/>
            <a:chOff x="323528" y="5877272"/>
            <a:chExt cx="3024336" cy="792088"/>
          </a:xfrm>
        </p:grpSpPr>
        <p:pic>
          <p:nvPicPr>
            <p:cNvPr id="19" name="Imagem 18" descr="download.png"/>
            <p:cNvPicPr>
              <a:picLocks noChangeAspect="1"/>
            </p:cNvPicPr>
            <p:nvPr/>
          </p:nvPicPr>
          <p:blipFill>
            <a:blip r:embed="rId7" cstate="print"/>
            <a:stretch>
              <a:fillRect/>
            </a:stretch>
          </p:blipFill>
          <p:spPr>
            <a:xfrm>
              <a:off x="323528" y="5877272"/>
              <a:ext cx="792088" cy="648072"/>
            </a:xfrm>
            <a:prstGeom prst="rect">
              <a:avLst/>
            </a:prstGeom>
          </p:spPr>
        </p:pic>
        <p:pic>
          <p:nvPicPr>
            <p:cNvPr id="20" name="Imagem 19" descr="download.jpg"/>
            <p:cNvPicPr>
              <a:picLocks noChangeAspect="1"/>
            </p:cNvPicPr>
            <p:nvPr/>
          </p:nvPicPr>
          <p:blipFill>
            <a:blip r:embed="rId8" cstate="print"/>
            <a:stretch>
              <a:fillRect/>
            </a:stretch>
          </p:blipFill>
          <p:spPr>
            <a:xfrm>
              <a:off x="1403648" y="5949280"/>
              <a:ext cx="936104" cy="720080"/>
            </a:xfrm>
            <a:prstGeom prst="rect">
              <a:avLst/>
            </a:prstGeom>
          </p:spPr>
        </p:pic>
        <p:pic>
          <p:nvPicPr>
            <p:cNvPr id="23" name="Imagem 22" descr="download (1).jpg"/>
            <p:cNvPicPr>
              <a:picLocks noChangeAspect="1"/>
            </p:cNvPicPr>
            <p:nvPr/>
          </p:nvPicPr>
          <p:blipFill>
            <a:blip r:embed="rId9" cstate="print"/>
            <a:stretch>
              <a:fillRect/>
            </a:stretch>
          </p:blipFill>
          <p:spPr>
            <a:xfrm>
              <a:off x="2771800" y="6021288"/>
              <a:ext cx="576064" cy="576064"/>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8" name="Espaço Reservado para Conteúdo 7"/>
          <p:cNvSpPr>
            <a:spLocks noGrp="1"/>
          </p:cNvSpPr>
          <p:nvPr>
            <p:ph sz="quarter" idx="1"/>
          </p:nvPr>
        </p:nvSpPr>
        <p:spPr>
          <a:xfrm>
            <a:off x="539552" y="1196752"/>
            <a:ext cx="8424936" cy="4680520"/>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7"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9" name="Espaço Reservado para Conteúdo 8"/>
          <p:cNvSpPr>
            <a:spLocks noGrp="1"/>
          </p:cNvSpPr>
          <p:nvPr>
            <p:ph sz="quarter" idx="1"/>
          </p:nvPr>
        </p:nvSpPr>
        <p:spPr>
          <a:xfrm>
            <a:off x="539552" y="1196752"/>
            <a:ext cx="4176464" cy="4680520"/>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1" name="Espaço Reservado para Conteúdo 10"/>
          <p:cNvSpPr>
            <a:spLocks noGrp="1"/>
          </p:cNvSpPr>
          <p:nvPr>
            <p:ph sz="quarter" idx="2"/>
          </p:nvPr>
        </p:nvSpPr>
        <p:spPr>
          <a:xfrm>
            <a:off x="4776213" y="1196753"/>
            <a:ext cx="4188275" cy="4677472"/>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4"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39552" y="1196752"/>
            <a:ext cx="4104456" cy="720080"/>
          </a:xfrm>
          <a:noFill/>
          <a:ln>
            <a:noFill/>
          </a:ln>
        </p:spPr>
        <p:txBody>
          <a:bodyPr lIns="91440" anchor="b" anchorCtr="0">
            <a:noAutofit/>
          </a:bodyPr>
          <a:lstStyle>
            <a:lvl1pPr marL="0" indent="0">
              <a:buNone/>
              <a:defRPr sz="2400" b="1">
                <a:solidFill>
                  <a:srgbClr val="006600"/>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dirty="0" smtClean="0"/>
              <a:t>Clique para editar os estilos do texto mestre</a:t>
            </a:r>
          </a:p>
        </p:txBody>
      </p:sp>
      <p:sp>
        <p:nvSpPr>
          <p:cNvPr id="4" name="Espaço Reservado para Texto 3"/>
          <p:cNvSpPr>
            <a:spLocks noGrp="1"/>
          </p:cNvSpPr>
          <p:nvPr>
            <p:ph type="body" sz="half" idx="3"/>
          </p:nvPr>
        </p:nvSpPr>
        <p:spPr>
          <a:xfrm>
            <a:off x="4716016" y="1196752"/>
            <a:ext cx="4248472" cy="720080"/>
          </a:xfrm>
          <a:noFill/>
          <a:ln>
            <a:noFill/>
          </a:ln>
        </p:spPr>
        <p:txBody>
          <a:bodyPr lIns="91440" anchor="b" anchorCtr="0"/>
          <a:lstStyle>
            <a:lvl1pPr marL="0" indent="0">
              <a:buNone/>
              <a:defRPr sz="2400" b="1">
                <a:solidFill>
                  <a:srgbClr val="006600"/>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dirty="0" smtClean="0"/>
              <a:t>Clique para editar os estilos do texto mestre</a:t>
            </a:r>
          </a:p>
        </p:txBody>
      </p:sp>
      <p:sp>
        <p:nvSpPr>
          <p:cNvPr id="11" name="Espaço Reservado para Conteúdo 10"/>
          <p:cNvSpPr>
            <a:spLocks noGrp="1"/>
          </p:cNvSpPr>
          <p:nvPr>
            <p:ph sz="quarter" idx="2"/>
          </p:nvPr>
        </p:nvSpPr>
        <p:spPr>
          <a:xfrm>
            <a:off x="539552" y="1988840"/>
            <a:ext cx="4104456" cy="3888432"/>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3" name="Espaço Reservado para Conteúdo 12"/>
          <p:cNvSpPr>
            <a:spLocks noGrp="1"/>
          </p:cNvSpPr>
          <p:nvPr>
            <p:ph sz="quarter" idx="4"/>
          </p:nvPr>
        </p:nvSpPr>
        <p:spPr>
          <a:xfrm>
            <a:off x="4720208" y="1988840"/>
            <a:ext cx="4244280" cy="3888432"/>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21"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10"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pn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Espaço Reservado para Texto 12"/>
          <p:cNvSpPr>
            <a:spLocks noGrp="1"/>
          </p:cNvSpPr>
          <p:nvPr>
            <p:ph type="body" idx="1"/>
          </p:nvPr>
        </p:nvSpPr>
        <p:spPr>
          <a:xfrm>
            <a:off x="107504" y="980728"/>
            <a:ext cx="8856984" cy="4968552"/>
          </a:xfrm>
          <a:prstGeom prst="rect">
            <a:avLst/>
          </a:prstGeom>
        </p:spPr>
        <p:txBody>
          <a:bodyPr vert="horz">
            <a:normAutofit/>
          </a:bodyPr>
          <a:lstStyle/>
          <a:p>
            <a:pPr lvl="0" eaLnBrk="1" latinLnBrk="0" hangingPunct="1"/>
            <a:r>
              <a:rPr kumimoji="0" lang="pt-BR" dirty="0" smtClean="0"/>
              <a:t>Clique para editar os estilos do texto mestre</a:t>
            </a:r>
          </a:p>
          <a:p>
            <a:pPr lvl="1" eaLnBrk="1" latinLnBrk="0" hangingPunct="1"/>
            <a:r>
              <a:rPr kumimoji="0" lang="pt-BR" dirty="0" smtClean="0"/>
              <a:t>Segundo nível</a:t>
            </a:r>
          </a:p>
          <a:p>
            <a:pPr lvl="2" eaLnBrk="1" latinLnBrk="0" hangingPunct="1"/>
            <a:r>
              <a:rPr kumimoji="0" lang="pt-BR" dirty="0" smtClean="0"/>
              <a:t>Terceiro nível</a:t>
            </a:r>
          </a:p>
          <a:p>
            <a:pPr lvl="3" eaLnBrk="1" latinLnBrk="0" hangingPunct="1"/>
            <a:r>
              <a:rPr kumimoji="0" lang="pt-BR" dirty="0" smtClean="0"/>
              <a:t>Quarto nível</a:t>
            </a:r>
          </a:p>
          <a:p>
            <a:pPr lvl="4" eaLnBrk="1" latinLnBrk="0" hangingPunct="1"/>
            <a:r>
              <a:rPr kumimoji="0" lang="pt-BR" dirty="0" smtClean="0"/>
              <a:t>Quinto nível</a:t>
            </a:r>
            <a:endParaRPr kumimoji="0" lang="en-US" dirty="0"/>
          </a:p>
        </p:txBody>
      </p:sp>
      <p:sp>
        <p:nvSpPr>
          <p:cNvPr id="21" name="Retângulo 20"/>
          <p:cNvSpPr/>
          <p:nvPr userDrawn="1"/>
        </p:nvSpPr>
        <p:spPr>
          <a:xfrm>
            <a:off x="107504" y="116632"/>
            <a:ext cx="8856984" cy="720080"/>
          </a:xfrm>
          <a:prstGeom prst="rect">
            <a:avLst/>
          </a:prstGeom>
          <a:noFill/>
          <a:ln w="6350" cap="rnd" cmpd="sng" algn="ctr">
            <a:solidFill>
              <a:srgbClr val="0066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ângulo 23"/>
          <p:cNvSpPr/>
          <p:nvPr userDrawn="1"/>
        </p:nvSpPr>
        <p:spPr>
          <a:xfrm>
            <a:off x="107504" y="116632"/>
            <a:ext cx="268573" cy="720080"/>
          </a:xfrm>
          <a:prstGeom prst="rect">
            <a:avLst/>
          </a:prstGeom>
          <a:solidFill>
            <a:srgbClr val="008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0" name="Imagem 29" descr="edfiscal.jpg"/>
          <p:cNvPicPr>
            <a:picLocks noChangeAspect="1"/>
          </p:cNvPicPr>
          <p:nvPr userDrawn="1"/>
        </p:nvPicPr>
        <p:blipFill>
          <a:blip r:embed="rId7" cstate="print"/>
          <a:srcRect l="13043" r="17391"/>
          <a:stretch>
            <a:fillRect/>
          </a:stretch>
        </p:blipFill>
        <p:spPr>
          <a:xfrm>
            <a:off x="8028384" y="6204268"/>
            <a:ext cx="565011" cy="537101"/>
          </a:xfrm>
          <a:prstGeom prst="rect">
            <a:avLst/>
          </a:prstGeom>
        </p:spPr>
      </p:pic>
      <p:pic>
        <p:nvPicPr>
          <p:cNvPr id="31" name="Imagem 30" descr="esaf.jpg"/>
          <p:cNvPicPr>
            <a:picLocks noChangeAspect="1"/>
          </p:cNvPicPr>
          <p:nvPr userDrawn="1"/>
        </p:nvPicPr>
        <p:blipFill>
          <a:blip r:embed="rId8" cstate="print"/>
          <a:srcRect l="25636" r="24600"/>
          <a:stretch>
            <a:fillRect/>
          </a:stretch>
        </p:blipFill>
        <p:spPr>
          <a:xfrm>
            <a:off x="6588225" y="6309321"/>
            <a:ext cx="1165332" cy="433391"/>
          </a:xfrm>
          <a:prstGeom prst="rect">
            <a:avLst/>
          </a:prstGeom>
        </p:spPr>
      </p:pic>
      <p:pic>
        <p:nvPicPr>
          <p:cNvPr id="32" name="Imagem 31" descr="cmbh_logo.png"/>
          <p:cNvPicPr>
            <a:picLocks noChangeAspect="1"/>
          </p:cNvPicPr>
          <p:nvPr userDrawn="1"/>
        </p:nvPicPr>
        <p:blipFill>
          <a:blip r:embed="rId9" cstate="print"/>
          <a:stretch>
            <a:fillRect/>
          </a:stretch>
        </p:blipFill>
        <p:spPr>
          <a:xfrm>
            <a:off x="251520" y="6309321"/>
            <a:ext cx="1149603" cy="360040"/>
          </a:xfrm>
          <a:prstGeom prst="rect">
            <a:avLst/>
          </a:prstGeom>
        </p:spPr>
      </p:pic>
      <p:pic>
        <p:nvPicPr>
          <p:cNvPr id="33" name="Imagem 32" descr="logo_ESCOLA2 HD.jpg"/>
          <p:cNvPicPr>
            <a:picLocks noChangeAspect="1"/>
          </p:cNvPicPr>
          <p:nvPr userDrawn="1"/>
        </p:nvPicPr>
        <p:blipFill>
          <a:blip r:embed="rId10" cstate="print"/>
          <a:stretch>
            <a:fillRect/>
          </a:stretch>
        </p:blipFill>
        <p:spPr>
          <a:xfrm>
            <a:off x="1691681" y="6139664"/>
            <a:ext cx="854351" cy="529697"/>
          </a:xfrm>
          <a:prstGeom prst="rect">
            <a:avLst/>
          </a:prstGeom>
        </p:spPr>
      </p:pic>
      <p:sp>
        <p:nvSpPr>
          <p:cNvPr id="34" name="Subtítulo 8"/>
          <p:cNvSpPr txBox="1">
            <a:spLocks/>
          </p:cNvSpPr>
          <p:nvPr userDrawn="1"/>
        </p:nvSpPr>
        <p:spPr>
          <a:xfrm>
            <a:off x="179512" y="5949280"/>
            <a:ext cx="8730208" cy="288032"/>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pt-BR" sz="1000" b="0" i="0" u="none" strike="noStrike" kern="1200" cap="none" spc="0" normalizeH="0" baseline="0" noProof="0" dirty="0" smtClean="0">
                <a:ln>
                  <a:noFill/>
                </a:ln>
                <a:solidFill>
                  <a:schemeClr val="tx2"/>
                </a:solidFill>
                <a:effectLst/>
                <a:uLnTx/>
                <a:uFillTx/>
                <a:latin typeface="+mj-lt"/>
                <a:ea typeface="+mj-ea"/>
                <a:cs typeface="+mj-cs"/>
              </a:rPr>
              <a:t>Realização:                                                                                                                                          Parceria:</a:t>
            </a:r>
            <a:endParaRPr kumimoji="0" lang="en-US" sz="1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0" name="Grupo 9"/>
          <p:cNvGrpSpPr/>
          <p:nvPr userDrawn="1"/>
        </p:nvGrpSpPr>
        <p:grpSpPr>
          <a:xfrm>
            <a:off x="3059832" y="6065912"/>
            <a:ext cx="3024336" cy="792088"/>
            <a:chOff x="323528" y="5877272"/>
            <a:chExt cx="3024336" cy="792088"/>
          </a:xfrm>
        </p:grpSpPr>
        <p:pic>
          <p:nvPicPr>
            <p:cNvPr id="11" name="Imagem 10" descr="download.png"/>
            <p:cNvPicPr>
              <a:picLocks noChangeAspect="1"/>
            </p:cNvPicPr>
            <p:nvPr/>
          </p:nvPicPr>
          <p:blipFill>
            <a:blip r:embed="rId11" cstate="print"/>
            <a:stretch>
              <a:fillRect/>
            </a:stretch>
          </p:blipFill>
          <p:spPr>
            <a:xfrm>
              <a:off x="323528" y="5877272"/>
              <a:ext cx="792088" cy="648072"/>
            </a:xfrm>
            <a:prstGeom prst="rect">
              <a:avLst/>
            </a:prstGeom>
          </p:spPr>
        </p:pic>
        <p:pic>
          <p:nvPicPr>
            <p:cNvPr id="12" name="Imagem 11" descr="download.jpg"/>
            <p:cNvPicPr>
              <a:picLocks noChangeAspect="1"/>
            </p:cNvPicPr>
            <p:nvPr/>
          </p:nvPicPr>
          <p:blipFill>
            <a:blip r:embed="rId12" cstate="print"/>
            <a:stretch>
              <a:fillRect/>
            </a:stretch>
          </p:blipFill>
          <p:spPr>
            <a:xfrm>
              <a:off x="1403648" y="5949280"/>
              <a:ext cx="936104" cy="720080"/>
            </a:xfrm>
            <a:prstGeom prst="rect">
              <a:avLst/>
            </a:prstGeom>
          </p:spPr>
        </p:pic>
        <p:pic>
          <p:nvPicPr>
            <p:cNvPr id="14" name="Imagem 13" descr="download (1).jpg"/>
            <p:cNvPicPr>
              <a:picLocks noChangeAspect="1"/>
            </p:cNvPicPr>
            <p:nvPr/>
          </p:nvPicPr>
          <p:blipFill>
            <a:blip r:embed="rId13" cstate="print"/>
            <a:stretch>
              <a:fillRect/>
            </a:stretch>
          </p:blipFill>
          <p:spPr>
            <a:xfrm>
              <a:off x="2771800" y="6021288"/>
              <a:ext cx="576064" cy="576064"/>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planalto.gov.br/ccivil_03/Constituicao/Congresso/DLG/DLG-186-2008.htm" TargetMode="External"/><Relationship Id="rId2" Type="http://schemas.openxmlformats.org/officeDocument/2006/relationships/hyperlink" Target="http://www.planalto.gov.br/ccivil_03/LEIS/L10098.htm" TargetMode="External"/><Relationship Id="rId1" Type="http://schemas.openxmlformats.org/officeDocument/2006/relationships/slideLayout" Target="../slideLayouts/slideLayout3.xml"/><Relationship Id="rId4" Type="http://schemas.openxmlformats.org/officeDocument/2006/relationships/hyperlink" Target="http://www.planalto.gov.br/ccivil_03/LEIS/LCP/Lcp10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87593" y="64876"/>
            <a:ext cx="8539223" cy="551706"/>
          </a:xfrm>
        </p:spPr>
        <p:txBody>
          <a:bodyPr>
            <a:noAutofit/>
          </a:bodyPr>
          <a:lstStyle/>
          <a:p>
            <a:pPr algn="ctr"/>
            <a:r>
              <a:rPr lang="pt-BR" sz="3200" b="1" dirty="0"/>
              <a:t>Orçamento Público e Mecanismos de Participação</a:t>
            </a:r>
            <a:endParaRPr lang="pt-BR" sz="3200" b="1" dirty="0"/>
          </a:p>
        </p:txBody>
      </p:sp>
      <p:sp>
        <p:nvSpPr>
          <p:cNvPr id="5" name="Subtítulo 4"/>
          <p:cNvSpPr>
            <a:spLocks noGrp="1"/>
          </p:cNvSpPr>
          <p:nvPr>
            <p:ph type="subTitle" idx="1"/>
          </p:nvPr>
        </p:nvSpPr>
        <p:spPr/>
        <p:txBody>
          <a:bodyPr/>
          <a:lstStyle/>
          <a:p>
            <a:endParaRPr lang="pt-BR" dirty="0"/>
          </a:p>
        </p:txBody>
      </p:sp>
      <p:sp>
        <p:nvSpPr>
          <p:cNvPr id="14" name="Retângulo 13"/>
          <p:cNvSpPr/>
          <p:nvPr/>
        </p:nvSpPr>
        <p:spPr>
          <a:xfrm>
            <a:off x="0" y="1093912"/>
            <a:ext cx="914400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a:t>
            </a:r>
            <a:endParaRPr lang="pt-BR"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cxnSp>
        <p:nvCxnSpPr>
          <p:cNvPr id="20" name="Conector reto 19"/>
          <p:cNvCxnSpPr/>
          <p:nvPr/>
        </p:nvCxnSpPr>
        <p:spPr>
          <a:xfrm>
            <a:off x="395536" y="1052736"/>
            <a:ext cx="864096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t" anchorCtr="0">
            <a:noAutofit/>
          </a:bodyPr>
          <a:lstStyle/>
          <a:p>
            <a:pPr algn="ctr"/>
            <a:r>
              <a:rPr lang="pt-BR" b="1" dirty="0">
                <a:solidFill>
                  <a:srgbClr val="006600"/>
                </a:solidFill>
              </a:rPr>
              <a:t>Fiscalizando com TCE: Minas Transparente</a:t>
            </a:r>
            <a:endParaRPr lang="pt-BR" b="1" dirty="0">
              <a:solidFill>
                <a:srgbClr val="0066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71296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ector de seta reta 5"/>
          <p:cNvCxnSpPr/>
          <p:nvPr/>
        </p:nvCxnSpPr>
        <p:spPr>
          <a:xfrm flipH="1" flipV="1">
            <a:off x="1881826" y="4615632"/>
            <a:ext cx="72008" cy="21602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53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95536" y="1052736"/>
            <a:ext cx="8352928" cy="4680520"/>
          </a:xfrm>
        </p:spPr>
        <p:txBody>
          <a:bodyPr/>
          <a:lstStyle/>
          <a:p>
            <a:pPr marL="0" indent="0">
              <a:buNone/>
            </a:pPr>
            <a:endParaRPr lang="pt-BR" sz="5400" dirty="0" smtClean="0"/>
          </a:p>
          <a:p>
            <a:pPr marL="0" indent="0" algn="ctr">
              <a:buNone/>
            </a:pPr>
            <a:r>
              <a:rPr lang="pt-BR" sz="5400" dirty="0" smtClean="0"/>
              <a:t>Obrigada pela atenção!</a:t>
            </a:r>
          </a:p>
          <a:p>
            <a:pPr marL="0" indent="0" algn="ctr">
              <a:buNone/>
            </a:pPr>
            <a:endParaRPr lang="pt-BR" sz="5400" dirty="0"/>
          </a:p>
          <a:p>
            <a:pPr marL="0" indent="0" algn="ctr">
              <a:buNone/>
            </a:pPr>
            <a:r>
              <a:rPr lang="pt-BR" sz="2800" dirty="0" smtClean="0"/>
              <a:t>Contatos: (31) 8426-8535 ou 3348-2698</a:t>
            </a:r>
          </a:p>
          <a:p>
            <a:pPr marL="0" indent="0" algn="ctr">
              <a:buNone/>
            </a:pPr>
            <a:r>
              <a:rPr lang="pt-BR" sz="2800" dirty="0" err="1" smtClean="0"/>
              <a:t>Email</a:t>
            </a:r>
            <a:r>
              <a:rPr lang="pt-BR" sz="2800" dirty="0" smtClean="0"/>
              <a:t>: natalia.araujo@tce.mg.gov.br</a:t>
            </a:r>
          </a:p>
          <a:p>
            <a:endParaRPr lang="pt-BR" dirty="0"/>
          </a:p>
        </p:txBody>
      </p:sp>
    </p:spTree>
    <p:extLst>
      <p:ext uri="{BB962C8B-B14F-4D97-AF65-F5344CB8AC3E}">
        <p14:creationId xmlns:p14="http://schemas.microsoft.com/office/powerpoint/2010/main" val="334902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036423"/>
            <a:ext cx="7787208" cy="1296143"/>
          </a:xfrm>
        </p:spPr>
        <p:txBody>
          <a:bodyPr/>
          <a:lstStyle/>
          <a:p>
            <a:r>
              <a:rPr lang="pt-BR" dirty="0" smtClean="0"/>
              <a:t/>
            </a:r>
            <a:br>
              <a:rPr lang="pt-BR" dirty="0" smtClean="0"/>
            </a:br>
            <a:endParaRPr lang="pt-BR" dirty="0"/>
          </a:p>
        </p:txBody>
      </p:sp>
      <p:sp>
        <p:nvSpPr>
          <p:cNvPr id="3" name="Retângulo 2"/>
          <p:cNvSpPr/>
          <p:nvPr/>
        </p:nvSpPr>
        <p:spPr>
          <a:xfrm>
            <a:off x="323528" y="980728"/>
            <a:ext cx="8424936" cy="2677656"/>
          </a:xfrm>
          <a:prstGeom prst="rect">
            <a:avLst/>
          </a:prstGeom>
        </p:spPr>
        <p:txBody>
          <a:bodyPr wrap="square">
            <a:spAutoFit/>
          </a:bodyPr>
          <a:lstStyle/>
          <a:p>
            <a:pPr marL="571500" indent="-571500" algn="just">
              <a:buFont typeface="Wingdings" pitchFamily="2" charset="2"/>
              <a:buChar char="Ø"/>
            </a:pPr>
            <a:endParaRPr lang="pt-BR" sz="3600" dirty="0" smtClean="0"/>
          </a:p>
          <a:p>
            <a:r>
              <a:rPr lang="pt-BR" sz="4400" dirty="0" smtClean="0"/>
              <a:t>Navegação nos Instrumentos de  Planejamento no Portal Fiscalizando com o TCE</a:t>
            </a:r>
            <a:endParaRPr lang="pt-BR" sz="4400" dirty="0"/>
          </a:p>
        </p:txBody>
      </p:sp>
      <p:sp>
        <p:nvSpPr>
          <p:cNvPr id="6" name="CaixaDeTexto 5"/>
          <p:cNvSpPr txBox="1"/>
          <p:nvPr/>
        </p:nvSpPr>
        <p:spPr>
          <a:xfrm>
            <a:off x="539552" y="116632"/>
            <a:ext cx="7848872" cy="584775"/>
          </a:xfrm>
          <a:prstGeom prst="rect">
            <a:avLst/>
          </a:prstGeom>
        </p:spPr>
        <p:txBody>
          <a:bodyPr anchor="t" anchorCtr="0">
            <a:noAutofit/>
          </a:bodyPr>
          <a:lstStyle>
            <a:lvl1pPr algn="ctr">
              <a:spcBef>
                <a:spcPct val="0"/>
              </a:spcBef>
              <a:buNone/>
              <a:defRPr kumimoji="0" sz="3200" b="1" baseline="0">
                <a:solidFill>
                  <a:srgbClr val="006600"/>
                </a:solidFill>
                <a:latin typeface="+mj-lt"/>
                <a:ea typeface="+mj-ea"/>
                <a:cs typeface="+mj-cs"/>
              </a:defRPr>
            </a:lvl1pPr>
          </a:lstStyle>
          <a:p>
            <a:r>
              <a:rPr lang="pt-BR" sz="3600" dirty="0"/>
              <a:t>Transparência e Controle Social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116632"/>
            <a:ext cx="8712968" cy="504056"/>
          </a:xfrm>
        </p:spPr>
        <p:txBody>
          <a:bodyPr anchor="t" anchorCtr="0">
            <a:noAutofit/>
          </a:bodyPr>
          <a:lstStyle/>
          <a:p>
            <a:pPr algn="ctr"/>
            <a:r>
              <a:rPr lang="pt-BR" b="1" dirty="0">
                <a:solidFill>
                  <a:srgbClr val="006600"/>
                </a:solidFill>
              </a:rPr>
              <a:t>O QUE ACONTECE SE DESLIGARMOS A CONEXÃO </a:t>
            </a:r>
            <a:br>
              <a:rPr lang="pt-BR" b="1" dirty="0">
                <a:solidFill>
                  <a:srgbClr val="006600"/>
                </a:solidFill>
              </a:rPr>
            </a:br>
            <a:r>
              <a:rPr lang="pt-BR" b="1" dirty="0">
                <a:solidFill>
                  <a:srgbClr val="006600"/>
                </a:solidFill>
              </a:rPr>
              <a:t>DE UM AUTOMÓVEL?</a:t>
            </a:r>
            <a:endParaRPr lang="pt-BR" b="1" dirty="0">
              <a:solidFill>
                <a:srgbClr val="006600"/>
              </a:solidFill>
            </a:endParaRP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49694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13496" y="44624"/>
            <a:ext cx="9073008" cy="504056"/>
          </a:xfrm>
        </p:spPr>
        <p:txBody>
          <a:bodyPr/>
          <a:lstStyle/>
          <a:p>
            <a:pPr algn="ctr"/>
            <a:r>
              <a:rPr lang="pt-BR" b="1" dirty="0" smtClean="0">
                <a:solidFill>
                  <a:srgbClr val="006600"/>
                </a:solidFill>
              </a:rPr>
              <a:t>ENGRENAGENS FUNDAMENTAIS DO </a:t>
            </a:r>
            <a:br>
              <a:rPr lang="pt-BR" b="1" dirty="0" smtClean="0">
                <a:solidFill>
                  <a:srgbClr val="006600"/>
                </a:solidFill>
              </a:rPr>
            </a:br>
            <a:r>
              <a:rPr lang="pt-BR" b="1" dirty="0" smtClean="0">
                <a:solidFill>
                  <a:srgbClr val="006600"/>
                </a:solidFill>
              </a:rPr>
              <a:t>CICLO ORÇAMENTÁRIO</a:t>
            </a:r>
            <a:endParaRPr lang="pt-BR" b="1" dirty="0">
              <a:solidFill>
                <a:srgbClr val="006600"/>
              </a:solidFill>
            </a:endParaRPr>
          </a:p>
        </p:txBody>
      </p:sp>
      <p:sp>
        <p:nvSpPr>
          <p:cNvPr id="11" name="CaixaDeTexto 10"/>
          <p:cNvSpPr txBox="1"/>
          <p:nvPr/>
        </p:nvSpPr>
        <p:spPr>
          <a:xfrm>
            <a:off x="4139702" y="3645024"/>
            <a:ext cx="2137584" cy="461665"/>
          </a:xfrm>
          <a:prstGeom prst="rect">
            <a:avLst/>
          </a:prstGeom>
          <a:noFill/>
          <a:ln>
            <a:solidFill>
              <a:schemeClr val="accent1"/>
            </a:solidFill>
          </a:ln>
        </p:spPr>
        <p:txBody>
          <a:bodyPr wrap="square" rtlCol="0">
            <a:spAutoFit/>
          </a:bodyPr>
          <a:lstStyle/>
          <a:p>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3316380428"/>
              </p:ext>
            </p:extLst>
          </p:nvPr>
        </p:nvGraphicFramePr>
        <p:xfrm>
          <a:off x="179512" y="908720"/>
          <a:ext cx="8784975" cy="4968552"/>
        </p:xfrm>
        <a:graphic>
          <a:graphicData uri="http://schemas.openxmlformats.org/drawingml/2006/table">
            <a:tbl>
              <a:tblPr firstRow="1" bandRow="1">
                <a:tableStyleId>{5C22544A-7EE6-4342-B048-85BDC9FD1C3A}</a:tableStyleId>
              </a:tblPr>
              <a:tblGrid>
                <a:gridCol w="2928325"/>
                <a:gridCol w="2928325"/>
                <a:gridCol w="2928325"/>
              </a:tblGrid>
              <a:tr h="370840">
                <a:tc gridSpan="3">
                  <a:txBody>
                    <a:bodyPr/>
                    <a:lstStyle/>
                    <a:p>
                      <a:endParaRPr lang="pt-BR" sz="1600" dirty="0" smtClean="0"/>
                    </a:p>
                    <a:p>
                      <a:endParaRPr lang="pt-BR" sz="1600" dirty="0" smtClean="0"/>
                    </a:p>
                    <a:p>
                      <a:endParaRPr lang="pt-BR" sz="1600" dirty="0" smtClean="0"/>
                    </a:p>
                    <a:p>
                      <a:endParaRPr lang="pt-BR" sz="1600" dirty="0" smtClean="0"/>
                    </a:p>
                    <a:p>
                      <a:endParaRPr lang="pt-BR" sz="1600" dirty="0" smtClean="0"/>
                    </a:p>
                    <a:p>
                      <a:endParaRPr lang="pt-BR" sz="1600" dirty="0" smtClean="0"/>
                    </a:p>
                    <a:p>
                      <a:endParaRPr lang="pt-BR" sz="1600" dirty="0"/>
                    </a:p>
                  </a:txBody>
                  <a:tcPr>
                    <a:noFill/>
                  </a:tcPr>
                </a:tc>
                <a:tc hMerge="1">
                  <a:txBody>
                    <a:bodyPr/>
                    <a:lstStyle/>
                    <a:p>
                      <a:endParaRPr lang="pt-BR" dirty="0"/>
                    </a:p>
                  </a:txBody>
                  <a:tcPr>
                    <a:solidFill>
                      <a:srgbClr val="FF0000"/>
                    </a:solidFill>
                  </a:tcPr>
                </a:tc>
                <a:tc hMerge="1">
                  <a:txBody>
                    <a:bodyPr/>
                    <a:lstStyle/>
                    <a:p>
                      <a:endParaRPr lang="pt-BR" dirty="0"/>
                    </a:p>
                  </a:txBody>
                  <a:tcPr>
                    <a:solidFill>
                      <a:srgbClr val="FF0000"/>
                    </a:solidFill>
                  </a:tcPr>
                </a:tc>
              </a:tr>
              <a:tr h="3170232">
                <a:tc>
                  <a:txBody>
                    <a:bodyPr/>
                    <a:lstStyle/>
                    <a:p>
                      <a:pPr marL="395478" indent="-285750">
                        <a:buFont typeface="Wingdings" pitchFamily="2" charset="2"/>
                        <a:buChar char="Ø"/>
                      </a:pPr>
                      <a:r>
                        <a:rPr lang="pt-BR" sz="1200" dirty="0" smtClean="0"/>
                        <a:t>Art.</a:t>
                      </a:r>
                      <a:r>
                        <a:rPr lang="pt-BR" sz="1200" baseline="0" dirty="0" smtClean="0"/>
                        <a:t> 166 da CF/88: processo;</a:t>
                      </a:r>
                    </a:p>
                    <a:p>
                      <a:pPr marL="109728" indent="0">
                        <a:buFont typeface="Wingdings" pitchFamily="2" charset="2"/>
                        <a:buNone/>
                      </a:pPr>
                      <a:endParaRPr lang="pt-BR" sz="800" dirty="0" smtClean="0"/>
                    </a:p>
                    <a:p>
                      <a:pPr marL="395478" indent="-285750">
                        <a:buFont typeface="Wingdings" pitchFamily="2" charset="2"/>
                        <a:buChar char="Ø"/>
                      </a:pPr>
                      <a:r>
                        <a:rPr lang="pt-BR" sz="1200" dirty="0" smtClean="0"/>
                        <a:t>Art. 167 da CF/88:  execução; </a:t>
                      </a:r>
                    </a:p>
                    <a:p>
                      <a:pPr marL="109728" indent="0">
                        <a:buFont typeface="Wingdings" pitchFamily="2" charset="2"/>
                        <a:buNone/>
                      </a:pPr>
                      <a:endParaRPr lang="pt-BR" sz="800" dirty="0" smtClean="0"/>
                    </a:p>
                    <a:p>
                      <a:pPr marL="395478" indent="-285750">
                        <a:buFont typeface="Wingdings" pitchFamily="2" charset="2"/>
                        <a:buChar char="Ø"/>
                      </a:pPr>
                      <a:r>
                        <a:rPr lang="pt-BR" sz="1200" dirty="0" smtClean="0"/>
                        <a:t>Art. 74 da CF/88:</a:t>
                      </a:r>
                      <a:r>
                        <a:rPr lang="pt-BR" sz="1200" baseline="0" dirty="0" smtClean="0"/>
                        <a:t> </a:t>
                      </a:r>
                      <a:r>
                        <a:rPr lang="pt-BR" sz="1200" dirty="0" smtClean="0"/>
                        <a:t> controle interno;</a:t>
                      </a:r>
                    </a:p>
                    <a:p>
                      <a:pPr marL="395478" indent="-285750">
                        <a:buFont typeface="Wingdings" pitchFamily="2" charset="2"/>
                        <a:buChar char="Ø"/>
                      </a:pPr>
                      <a:endParaRPr lang="pt-BR" sz="800" dirty="0" smtClean="0"/>
                    </a:p>
                    <a:p>
                      <a:pPr marL="395478" indent="-285750">
                        <a:buFont typeface="Wingdings" pitchFamily="2" charset="2"/>
                        <a:buChar char="Ø"/>
                      </a:pPr>
                      <a:r>
                        <a:rPr lang="pt-BR" sz="1200" dirty="0" smtClean="0"/>
                        <a:t>Art. 49, incisos  V e X:  controle;</a:t>
                      </a:r>
                    </a:p>
                    <a:p>
                      <a:pPr marL="109728" indent="0">
                        <a:buFont typeface="Wingdings" pitchFamily="2" charset="2"/>
                        <a:buNone/>
                      </a:pPr>
                      <a:endParaRPr lang="pt-BR" sz="800" dirty="0" smtClean="0"/>
                    </a:p>
                    <a:p>
                      <a:pPr marL="395478" indent="-285750">
                        <a:buFont typeface="Wingdings" pitchFamily="2" charset="2"/>
                        <a:buChar char="Ø"/>
                      </a:pPr>
                      <a:r>
                        <a:rPr lang="pt-BR" sz="1200" dirty="0" smtClean="0"/>
                        <a:t>Art. 50:</a:t>
                      </a:r>
                      <a:r>
                        <a:rPr lang="pt-BR" sz="1200" baseline="0" dirty="0" smtClean="0"/>
                        <a:t> </a:t>
                      </a:r>
                      <a:r>
                        <a:rPr lang="pt-BR" sz="1200" dirty="0" smtClean="0"/>
                        <a:t> convocação para prestar esclarecimentos;</a:t>
                      </a:r>
                    </a:p>
                    <a:p>
                      <a:pPr marL="109728" indent="0">
                        <a:buFont typeface="Wingdings" pitchFamily="2" charset="2"/>
                        <a:buNone/>
                      </a:pPr>
                      <a:endParaRPr lang="pt-BR" sz="800" dirty="0" smtClean="0"/>
                    </a:p>
                    <a:p>
                      <a:pPr marL="395478" indent="-285750">
                        <a:buFont typeface="Wingdings" pitchFamily="2" charset="2"/>
                        <a:buChar char="Ø"/>
                      </a:pPr>
                      <a:r>
                        <a:rPr lang="pt-BR" sz="1200" dirty="0" smtClean="0"/>
                        <a:t>Art. 70 a 75 da CF/88:  controle  direito com auxílio dos Tribunais de Contas.</a:t>
                      </a:r>
                      <a:endParaRPr lang="pt-BR" sz="1200" dirty="0"/>
                    </a:p>
                  </a:txBody>
                  <a:tcPr/>
                </a:tc>
                <a:tc>
                  <a:txBody>
                    <a:bodyPr/>
                    <a:lstStyle/>
                    <a:p>
                      <a:pPr marL="285750" indent="-285750">
                        <a:buFont typeface="Wingdings" pitchFamily="2" charset="2"/>
                        <a:buChar char="Ø"/>
                      </a:pPr>
                      <a:r>
                        <a:rPr lang="pt-BR" sz="1200" dirty="0" smtClean="0"/>
                        <a:t>Art. 165, § 5º a 8º da CF/88;</a:t>
                      </a:r>
                    </a:p>
                    <a:p>
                      <a:pPr marL="0" indent="0">
                        <a:buFont typeface="Wingdings" pitchFamily="2" charset="2"/>
                        <a:buNone/>
                      </a:pPr>
                      <a:endParaRPr lang="pt-BR" sz="800" dirty="0" smtClean="0"/>
                    </a:p>
                    <a:p>
                      <a:pPr marL="285750" indent="-285750">
                        <a:buFont typeface="Wingdings" pitchFamily="2" charset="2"/>
                        <a:buChar char="Ø"/>
                      </a:pPr>
                      <a:r>
                        <a:rPr lang="pt-BR" sz="1200" dirty="0" smtClean="0"/>
                        <a:t>Art. 5º da Lei</a:t>
                      </a:r>
                      <a:r>
                        <a:rPr lang="pt-BR" sz="1200" baseline="0" dirty="0" smtClean="0"/>
                        <a:t> Complementar nº </a:t>
                      </a:r>
                      <a:r>
                        <a:rPr lang="pt-BR" sz="1200" dirty="0" smtClean="0"/>
                        <a:t>101/00</a:t>
                      </a:r>
                      <a:r>
                        <a:rPr lang="pt-BR" sz="1200" baseline="0" dirty="0" smtClean="0"/>
                        <a:t> (Lei de Responsabilidade Fiscal);</a:t>
                      </a:r>
                      <a:endParaRPr lang="pt-BR" sz="1200" dirty="0" smtClean="0"/>
                    </a:p>
                    <a:p>
                      <a:pPr marL="285750" indent="-285750">
                        <a:buFont typeface="Wingdings" pitchFamily="2" charset="2"/>
                        <a:buChar char="Ø"/>
                      </a:pPr>
                      <a:endParaRPr lang="pt-BR" sz="800" dirty="0" smtClean="0"/>
                    </a:p>
                    <a:p>
                      <a:pPr marL="285750" indent="-285750">
                        <a:buFont typeface="Wingdings" pitchFamily="2" charset="2"/>
                        <a:buChar char="Ø"/>
                      </a:pPr>
                      <a:r>
                        <a:rPr lang="pt-BR" sz="1200" dirty="0" smtClean="0"/>
                        <a:t>Art. 167:  execução;</a:t>
                      </a:r>
                    </a:p>
                    <a:p>
                      <a:pPr marL="285750" indent="-285750">
                        <a:buFont typeface="Wingdings" pitchFamily="2" charset="2"/>
                        <a:buChar char="Ø"/>
                      </a:pPr>
                      <a:endParaRPr lang="pt-BR" sz="800" dirty="0" smtClean="0"/>
                    </a:p>
                    <a:p>
                      <a:pPr marL="285750" indent="-285750">
                        <a:buFont typeface="Wingdings" pitchFamily="2" charset="2"/>
                        <a:buChar char="Ø"/>
                      </a:pPr>
                      <a:r>
                        <a:rPr lang="pt-BR" sz="1200" dirty="0" smtClean="0"/>
                        <a:t>Art. 74:  controle interno;</a:t>
                      </a:r>
                    </a:p>
                    <a:p>
                      <a:endParaRPr lang="pt-BR" sz="1200" dirty="0"/>
                    </a:p>
                  </a:txBody>
                  <a:tcPr/>
                </a:tc>
                <a:tc>
                  <a:txBody>
                    <a:bodyPr/>
                    <a:lstStyle/>
                    <a:p>
                      <a:pPr marL="285750" indent="-285750">
                        <a:buFont typeface="Wingdings" pitchFamily="2" charset="2"/>
                        <a:buChar char="Ø"/>
                      </a:pPr>
                      <a:r>
                        <a:rPr lang="pt-BR" sz="1200" dirty="0" smtClean="0"/>
                        <a:t>Art. 29, XII da CF/88;</a:t>
                      </a:r>
                    </a:p>
                    <a:p>
                      <a:pPr marL="285750" indent="-285750">
                        <a:buFont typeface="Wingdings" pitchFamily="2" charset="2"/>
                        <a:buChar char="Ø"/>
                      </a:pPr>
                      <a:endParaRPr lang="pt-BR" sz="800" dirty="0" smtClean="0"/>
                    </a:p>
                    <a:p>
                      <a:pPr marL="285750" indent="-285750">
                        <a:buFont typeface="Wingdings" pitchFamily="2" charset="2"/>
                        <a:buChar char="Ø"/>
                      </a:pPr>
                      <a:r>
                        <a:rPr lang="pt-BR" sz="1200" dirty="0" smtClean="0"/>
                        <a:t>Art. 48 e 49 da Lei Complementar nº 101/00;</a:t>
                      </a:r>
                    </a:p>
                    <a:p>
                      <a:pPr marL="0" indent="0">
                        <a:buFont typeface="Wingdings" pitchFamily="2" charset="2"/>
                        <a:buNone/>
                      </a:pPr>
                      <a:endParaRPr lang="pt-BR" sz="800" dirty="0" smtClean="0"/>
                    </a:p>
                    <a:p>
                      <a:pPr marL="285750" indent="-285750">
                        <a:buFont typeface="Wingdings" pitchFamily="2" charset="2"/>
                        <a:buChar char="Ø"/>
                      </a:pPr>
                      <a:r>
                        <a:rPr lang="pt-BR" sz="1200" dirty="0" smtClean="0"/>
                        <a:t>Lei 10.257/01:</a:t>
                      </a:r>
                      <a:r>
                        <a:rPr lang="pt-BR" sz="1200" baseline="0" dirty="0" smtClean="0"/>
                        <a:t> </a:t>
                      </a:r>
                      <a:r>
                        <a:rPr lang="pt-BR" sz="1200" dirty="0" smtClean="0"/>
                        <a:t> Estatuto das cidades regulamentando os </a:t>
                      </a:r>
                      <a:r>
                        <a:rPr lang="pt-BR" sz="1200" dirty="0" err="1" smtClean="0"/>
                        <a:t>Arts</a:t>
                      </a:r>
                      <a:r>
                        <a:rPr lang="pt-BR" sz="1200" dirty="0" smtClean="0"/>
                        <a:t>. 183 e 184 da CF/88 (função social propriedade rural e urbana);</a:t>
                      </a:r>
                    </a:p>
                    <a:p>
                      <a:pPr marL="0" indent="0">
                        <a:buFont typeface="Wingdings" pitchFamily="2" charset="2"/>
                        <a:buNone/>
                      </a:pPr>
                      <a:endParaRPr lang="pt-BR" sz="800" dirty="0" smtClean="0"/>
                    </a:p>
                    <a:p>
                      <a:pPr marL="285750" indent="-285750">
                        <a:buFont typeface="Wingdings" pitchFamily="2" charset="2"/>
                        <a:buChar char="Ø"/>
                      </a:pPr>
                      <a:r>
                        <a:rPr lang="pt-BR" sz="1200" dirty="0" smtClean="0"/>
                        <a:t>Inciso II dos </a:t>
                      </a:r>
                      <a:r>
                        <a:rPr lang="pt-BR" sz="1200" dirty="0" err="1" smtClean="0"/>
                        <a:t>Arts</a:t>
                      </a:r>
                      <a:r>
                        <a:rPr lang="pt-BR" sz="1200" dirty="0" smtClean="0"/>
                        <a:t>. 43 e 44</a:t>
                      </a:r>
                      <a:r>
                        <a:rPr lang="pt-BR" sz="1200" baseline="0" dirty="0" smtClean="0"/>
                        <a:t> da CF/88;</a:t>
                      </a:r>
                    </a:p>
                    <a:p>
                      <a:pPr marL="285750" indent="-285750">
                        <a:buFont typeface="Wingdings" pitchFamily="2" charset="2"/>
                        <a:buChar char="Ø"/>
                      </a:pPr>
                      <a:endParaRPr lang="pt-BR" sz="800" baseline="0" dirty="0" smtClean="0"/>
                    </a:p>
                    <a:p>
                      <a:pPr marL="285750" indent="-285750">
                        <a:buFont typeface="Wingdings" pitchFamily="2" charset="2"/>
                        <a:buChar char="Ø"/>
                      </a:pPr>
                      <a:r>
                        <a:rPr lang="pt-BR" sz="1200" dirty="0" smtClean="0"/>
                        <a:t> Lei Complementar nº 131/2009;</a:t>
                      </a:r>
                    </a:p>
                    <a:p>
                      <a:pPr marL="0" indent="0">
                        <a:buFont typeface="Wingdings" pitchFamily="2" charset="2"/>
                        <a:buNone/>
                      </a:pPr>
                      <a:endParaRPr lang="pt-BR" sz="800" dirty="0" smtClean="0"/>
                    </a:p>
                    <a:p>
                      <a:pPr marL="285750" indent="-285750">
                        <a:buFont typeface="Wingdings" pitchFamily="2" charset="2"/>
                        <a:buChar char="Ø"/>
                      </a:pPr>
                      <a:r>
                        <a:rPr lang="pt-BR" sz="1200" dirty="0" smtClean="0"/>
                        <a:t>Art. 74 § 2º da CF/88:</a:t>
                      </a:r>
                      <a:r>
                        <a:rPr lang="pt-BR" sz="1200" baseline="0" dirty="0" smtClean="0"/>
                        <a:t> </a:t>
                      </a:r>
                      <a:r>
                        <a:rPr lang="pt-BR" sz="1200" dirty="0" smtClean="0"/>
                        <a:t> Controle Social denuncia aos Tribunais direito do cidadão usuário,            § 3ºdo</a:t>
                      </a:r>
                      <a:r>
                        <a:rPr lang="pt-BR" sz="1200" baseline="0" dirty="0" smtClean="0"/>
                        <a:t> Art. 37.</a:t>
                      </a:r>
                      <a:endParaRPr lang="pt-BR" sz="1200" dirty="0"/>
                    </a:p>
                  </a:txBody>
                  <a:tcPr/>
                </a:tc>
              </a:tr>
            </a:tbl>
          </a:graphicData>
        </a:graphic>
      </p:graphicFrame>
      <p:sp>
        <p:nvSpPr>
          <p:cNvPr id="2" name="CaixaDeTexto 1"/>
          <p:cNvSpPr txBox="1"/>
          <p:nvPr/>
        </p:nvSpPr>
        <p:spPr>
          <a:xfrm>
            <a:off x="1331640" y="1473158"/>
            <a:ext cx="1152128" cy="307777"/>
          </a:xfrm>
          <a:prstGeom prst="rect">
            <a:avLst/>
          </a:prstGeom>
          <a:noFill/>
        </p:spPr>
        <p:txBody>
          <a:bodyPr wrap="square" rtlCol="0">
            <a:spAutoFit/>
          </a:bodyPr>
          <a:lstStyle/>
          <a:p>
            <a:r>
              <a:rPr lang="pt-BR" sz="1400" b="1" dirty="0" smtClean="0"/>
              <a:t>Legislativo</a:t>
            </a:r>
            <a:endParaRPr lang="pt-BR" sz="1400" b="1" dirty="0"/>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 y="848338"/>
            <a:ext cx="895541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aixaDeTexto 22"/>
          <p:cNvSpPr txBox="1"/>
          <p:nvPr/>
        </p:nvSpPr>
        <p:spPr>
          <a:xfrm>
            <a:off x="1452856" y="1395524"/>
            <a:ext cx="1152128" cy="276999"/>
          </a:xfrm>
          <a:prstGeom prst="rect">
            <a:avLst/>
          </a:prstGeom>
          <a:noFill/>
        </p:spPr>
        <p:txBody>
          <a:bodyPr wrap="square" rtlCol="0">
            <a:spAutoFit/>
          </a:bodyPr>
          <a:lstStyle/>
          <a:p>
            <a:r>
              <a:rPr lang="pt-BR" sz="1200" b="1" dirty="0" smtClean="0"/>
              <a:t>Legislativo</a:t>
            </a:r>
            <a:endParaRPr lang="pt-BR" sz="1200" b="1" dirty="0"/>
          </a:p>
        </p:txBody>
      </p:sp>
      <p:sp>
        <p:nvSpPr>
          <p:cNvPr id="24" name="CaixaDeTexto 23"/>
          <p:cNvSpPr txBox="1"/>
          <p:nvPr/>
        </p:nvSpPr>
        <p:spPr>
          <a:xfrm>
            <a:off x="3606644" y="1627674"/>
            <a:ext cx="1152128" cy="492443"/>
          </a:xfrm>
          <a:prstGeom prst="rect">
            <a:avLst/>
          </a:prstGeom>
          <a:noFill/>
        </p:spPr>
        <p:txBody>
          <a:bodyPr wrap="square" rtlCol="0">
            <a:spAutoFit/>
          </a:bodyPr>
          <a:lstStyle/>
          <a:p>
            <a:r>
              <a:rPr lang="pt-BR" sz="1400" b="1" dirty="0"/>
              <a:t/>
            </a:r>
            <a:br>
              <a:rPr lang="pt-BR" sz="1400" b="1" dirty="0"/>
            </a:br>
            <a:r>
              <a:rPr lang="pt-BR" sz="1200" b="1" dirty="0" smtClean="0"/>
              <a:t>Executivo</a:t>
            </a:r>
            <a:endParaRPr lang="pt-BR" sz="1200" b="1" dirty="0"/>
          </a:p>
        </p:txBody>
      </p:sp>
      <p:sp>
        <p:nvSpPr>
          <p:cNvPr id="25" name="CaixaDeTexto 24"/>
          <p:cNvSpPr txBox="1"/>
          <p:nvPr/>
        </p:nvSpPr>
        <p:spPr>
          <a:xfrm>
            <a:off x="6513216" y="1233009"/>
            <a:ext cx="1224136" cy="461665"/>
          </a:xfrm>
          <a:prstGeom prst="rect">
            <a:avLst/>
          </a:prstGeom>
          <a:noFill/>
        </p:spPr>
        <p:txBody>
          <a:bodyPr wrap="square" rtlCol="0">
            <a:spAutoFit/>
          </a:bodyPr>
          <a:lstStyle/>
          <a:p>
            <a:r>
              <a:rPr lang="pt-BR" sz="1200" b="1" dirty="0" smtClean="0"/>
              <a:t>Participação</a:t>
            </a:r>
          </a:p>
          <a:p>
            <a:pPr algn="ctr"/>
            <a:r>
              <a:rPr lang="pt-BR" sz="1200" b="1" dirty="0" smtClean="0"/>
              <a:t>Popular</a:t>
            </a:r>
            <a:endParaRPr lang="pt-BR"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71600" y="116632"/>
            <a:ext cx="7787208" cy="504056"/>
          </a:xfrm>
        </p:spPr>
        <p:txBody>
          <a:bodyPr anchor="t" anchorCtr="0">
            <a:noAutofit/>
          </a:bodyPr>
          <a:lstStyle/>
          <a:p>
            <a:pPr algn="ctr"/>
            <a:r>
              <a:rPr lang="pt-BR" sz="4000" b="1" dirty="0">
                <a:solidFill>
                  <a:srgbClr val="006600"/>
                </a:solidFill>
              </a:rPr>
              <a:t>Acesso à Informação</a:t>
            </a:r>
            <a:br>
              <a:rPr lang="pt-BR" sz="4000" b="1" dirty="0">
                <a:solidFill>
                  <a:srgbClr val="006600"/>
                </a:solidFill>
              </a:rPr>
            </a:br>
            <a:endParaRPr lang="pt-BR" sz="4000" b="1" dirty="0">
              <a:solidFill>
                <a:srgbClr val="006600"/>
              </a:solidFill>
            </a:endParaRPr>
          </a:p>
        </p:txBody>
      </p:sp>
      <p:pic>
        <p:nvPicPr>
          <p:cNvPr id="6" name="Picture 2" descr="D:\Users\wallison.jaques\Desktop\oleo-para-engrenagem.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8257766" cy="439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23528" y="1340768"/>
            <a:ext cx="8568952" cy="4680520"/>
          </a:xfrm>
        </p:spPr>
        <p:txBody>
          <a:bodyPr>
            <a:normAutofit fontScale="70000" lnSpcReduction="20000"/>
          </a:bodyPr>
          <a:lstStyle/>
          <a:p>
            <a:r>
              <a:rPr lang="pt-BR" sz="2000" dirty="0"/>
              <a:t>Declaração dos Direitos do Homem e do Cidadão de 1789, </a:t>
            </a:r>
            <a:r>
              <a:rPr lang="pt-BR" sz="2000" dirty="0" err="1"/>
              <a:t>art</a:t>
            </a:r>
            <a:r>
              <a:rPr lang="pt-BR" sz="2000" dirty="0"/>
              <a:t> XV: </a:t>
            </a:r>
            <a:endParaRPr lang="pt-BR" sz="2000" dirty="0" smtClean="0"/>
          </a:p>
          <a:p>
            <a:pPr marL="0" indent="0">
              <a:buNone/>
            </a:pPr>
            <a:r>
              <a:rPr lang="pt-BR" sz="2000" dirty="0" smtClean="0"/>
              <a:t> </a:t>
            </a:r>
            <a:r>
              <a:rPr lang="pt-BR" sz="2000" dirty="0"/>
              <a:t>Art. 15.º </a:t>
            </a:r>
            <a:r>
              <a:rPr lang="pt-BR" sz="2000" dirty="0" smtClean="0"/>
              <a:t>“A </a:t>
            </a:r>
            <a:r>
              <a:rPr lang="pt-BR" sz="2000" dirty="0"/>
              <a:t>sociedade tem o direito de pedir contas a todo agente público pela sua </a:t>
            </a:r>
            <a:r>
              <a:rPr lang="pt-BR" sz="2000" dirty="0" smtClean="0"/>
              <a:t>administração”</a:t>
            </a:r>
            <a:endParaRPr lang="pt-BR" sz="2000" dirty="0"/>
          </a:p>
          <a:p>
            <a:pPr marL="0" indent="0">
              <a:buNone/>
            </a:pPr>
            <a:endParaRPr lang="pt-BR" sz="900" dirty="0"/>
          </a:p>
          <a:p>
            <a:r>
              <a:rPr lang="pt-BR" sz="2000" dirty="0"/>
              <a:t>Constituição Federal de 1988, </a:t>
            </a:r>
            <a:r>
              <a:rPr lang="pt-BR" sz="2000" dirty="0" smtClean="0"/>
              <a:t>art. </a:t>
            </a:r>
            <a:r>
              <a:rPr lang="pt-BR" sz="2000" dirty="0"/>
              <a:t>5º, incisos XXXIII e XXXIV</a:t>
            </a:r>
            <a:r>
              <a:rPr lang="pt-BR" sz="2000" dirty="0" smtClean="0"/>
              <a:t>:</a:t>
            </a:r>
          </a:p>
          <a:p>
            <a:pPr marL="0" indent="0">
              <a:buNone/>
            </a:pPr>
            <a:endParaRPr lang="pt-BR" sz="1000" dirty="0" smtClean="0"/>
          </a:p>
          <a:p>
            <a:r>
              <a:rPr lang="pt-BR" sz="2000" b="1" dirty="0"/>
              <a:t>Art. 5º</a:t>
            </a:r>
            <a:r>
              <a:rPr lang="pt-BR" sz="2000" dirty="0"/>
              <a:t> Todos são iguais perante a lei, sem distinção de qualquer natureza, garantindo-se aos brasileiros e aos estrangeiros residentes no País a inviolabilidade do direito à vida, à liberdade, à igualdade, à segurança e à propriedade, nos termos seguintes</a:t>
            </a:r>
            <a:r>
              <a:rPr lang="pt-BR" sz="2000" dirty="0" smtClean="0"/>
              <a:t>:</a:t>
            </a:r>
          </a:p>
          <a:p>
            <a:pPr marL="0" indent="0">
              <a:buNone/>
            </a:pPr>
            <a:endParaRPr lang="pt-BR" sz="1000" dirty="0"/>
          </a:p>
          <a:p>
            <a:pPr marL="0" indent="0">
              <a:buNone/>
            </a:pPr>
            <a:r>
              <a:rPr lang="pt-BR" sz="2000" b="1" dirty="0"/>
              <a:t>XXXIII </a:t>
            </a:r>
            <a:r>
              <a:rPr lang="pt-BR" sz="2000" dirty="0"/>
              <a:t>- todos têm direito a receber dos órgãos públicos informações de seu interesse particular, ou de interesse coletivo ou geral, que serão prestadas no prazo da lei, sob pena de responsabilidade, ressalvadas aquelas cujo sigilo seja imprescindível à segurança da sociedade e do Estado; (Regulamento) (Vide Lei nº 12.527, de 2011</a:t>
            </a:r>
            <a:r>
              <a:rPr lang="pt-BR" sz="2000" dirty="0" smtClean="0"/>
              <a:t>);</a:t>
            </a:r>
          </a:p>
          <a:p>
            <a:pPr marL="0" indent="0">
              <a:buNone/>
            </a:pPr>
            <a:endParaRPr lang="pt-BR" sz="1100" dirty="0" smtClean="0"/>
          </a:p>
          <a:p>
            <a:pPr marL="0" indent="0">
              <a:buNone/>
            </a:pPr>
            <a:r>
              <a:rPr lang="pt-BR" sz="2000" b="1" dirty="0"/>
              <a:t>Art. 5º</a:t>
            </a:r>
            <a:r>
              <a:rPr lang="pt-BR" sz="2000" dirty="0"/>
              <a:t> Todos são iguais perante a lei, sem distinção de qualquer natureza, garantindo-se aos brasileiros e aos estrangeiros residentes no País a inviolabilidade do direito à vida, à liberdade, à igualdade, à segurança e à propriedade, nos termos seguintes</a:t>
            </a:r>
            <a:r>
              <a:rPr lang="pt-BR" sz="2000" dirty="0" smtClean="0"/>
              <a:t>:</a:t>
            </a:r>
          </a:p>
          <a:p>
            <a:pPr marL="0" indent="0">
              <a:buNone/>
            </a:pPr>
            <a:endParaRPr lang="pt-BR" sz="2000" dirty="0"/>
          </a:p>
          <a:p>
            <a:pPr marL="0" indent="0">
              <a:buNone/>
            </a:pPr>
            <a:r>
              <a:rPr lang="pt-BR" sz="2000" b="1" dirty="0"/>
              <a:t>XXXIV </a:t>
            </a:r>
            <a:r>
              <a:rPr lang="pt-BR" sz="2000" dirty="0"/>
              <a:t>- são a todos assegurados, independentemente do pagamento de taxas:</a:t>
            </a:r>
          </a:p>
          <a:p>
            <a:pPr marL="0" indent="0">
              <a:buNone/>
            </a:pPr>
            <a:r>
              <a:rPr lang="pt-BR" sz="2000" b="1" dirty="0"/>
              <a:t>b)</a:t>
            </a:r>
            <a:r>
              <a:rPr lang="pt-BR" sz="2000" dirty="0"/>
              <a:t> a obtenção de certidões em repartições públicas, para defesa de direitos e esclarecimento de situações de interesse pessoal;</a:t>
            </a:r>
          </a:p>
          <a:p>
            <a:pPr marL="0" indent="0">
              <a:buNone/>
            </a:pPr>
            <a:endParaRPr lang="pt-BR" sz="2000" dirty="0" smtClean="0"/>
          </a:p>
          <a:p>
            <a:endParaRPr lang="pt-BR" sz="2000" dirty="0"/>
          </a:p>
          <a:p>
            <a:pPr marL="0" indent="0">
              <a:buNone/>
            </a:pPr>
            <a:endParaRPr lang="pt-BR" sz="2000" dirty="0" smtClean="0"/>
          </a:p>
          <a:p>
            <a:pPr marL="0" indent="0">
              <a:buNone/>
            </a:pPr>
            <a:endParaRPr lang="pt-BR" sz="900" dirty="0"/>
          </a:p>
        </p:txBody>
      </p:sp>
      <p:sp>
        <p:nvSpPr>
          <p:cNvPr id="4" name="Título 3"/>
          <p:cNvSpPr>
            <a:spLocks noGrp="1"/>
          </p:cNvSpPr>
          <p:nvPr>
            <p:ph type="title"/>
          </p:nvPr>
        </p:nvSpPr>
        <p:spPr>
          <a:xfrm>
            <a:off x="467544" y="260649"/>
            <a:ext cx="8496944" cy="504056"/>
          </a:xfrm>
        </p:spPr>
        <p:txBody>
          <a:bodyPr anchor="t" anchorCtr="0">
            <a:noAutofit/>
          </a:bodyPr>
          <a:lstStyle/>
          <a:p>
            <a:pPr algn="ctr"/>
            <a:r>
              <a:rPr lang="pt-BR" sz="3200" b="1" dirty="0">
                <a:solidFill>
                  <a:srgbClr val="006600"/>
                </a:solidFill>
              </a:rPr>
              <a:t>A Positivação do Acesso a Informação</a:t>
            </a:r>
          </a:p>
        </p:txBody>
      </p:sp>
    </p:spTree>
    <p:extLst>
      <p:ext uri="{BB962C8B-B14F-4D97-AF65-F5344CB8AC3E}">
        <p14:creationId xmlns:p14="http://schemas.microsoft.com/office/powerpoint/2010/main" val="592434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827584" y="1268760"/>
            <a:ext cx="7848872" cy="4680520"/>
          </a:xfrm>
        </p:spPr>
        <p:txBody>
          <a:bodyPr>
            <a:normAutofit fontScale="92500"/>
          </a:bodyPr>
          <a:lstStyle/>
          <a:p>
            <a:r>
              <a:rPr lang="pt-BR" sz="2800" dirty="0"/>
              <a:t>Lei de Responsabilidade Fiscal, </a:t>
            </a:r>
            <a:r>
              <a:rPr lang="pt-BR" sz="2800" dirty="0" smtClean="0"/>
              <a:t>artigos. </a:t>
            </a:r>
            <a:r>
              <a:rPr lang="pt-BR" sz="2800" dirty="0"/>
              <a:t>48 a 49</a:t>
            </a:r>
          </a:p>
          <a:p>
            <a:pPr marL="0" indent="0">
              <a:buNone/>
            </a:pPr>
            <a:r>
              <a:rPr lang="pt-BR" sz="2800" dirty="0"/>
              <a:t>Art. 48. Para os fins que se refere o inciso II do parágrafo único do art. 48, os entes da Federação disponibilizarão a qualquer pessoa física ou jurídica ao acesso a informações referentes a: (Incluídos pela Lei Complementar nº 131, de 2009).</a:t>
            </a:r>
          </a:p>
          <a:p>
            <a:pPr marL="0" indent="0">
              <a:buNone/>
            </a:pPr>
            <a:r>
              <a:rPr lang="pt-BR" sz="2800" dirty="0"/>
              <a:t>Art. 49. As contas apresentadas pelo Chefe do Poder Executivo ficarão disponíveis, durante todo o exercício, no respectivo Poder Legislativo e no órgão técnico responsável pela sua elaboração, para consulta e apreciação pelos cidadãos e instituições da sociedade.</a:t>
            </a:r>
          </a:p>
          <a:p>
            <a:endParaRPr lang="pt-BR" dirty="0"/>
          </a:p>
        </p:txBody>
      </p:sp>
      <p:sp>
        <p:nvSpPr>
          <p:cNvPr id="4" name="Título 3"/>
          <p:cNvSpPr>
            <a:spLocks noGrp="1"/>
          </p:cNvSpPr>
          <p:nvPr>
            <p:ph type="title"/>
          </p:nvPr>
        </p:nvSpPr>
        <p:spPr/>
        <p:txBody>
          <a:bodyPr anchor="t" anchorCtr="0">
            <a:noAutofit/>
          </a:bodyPr>
          <a:lstStyle/>
          <a:p>
            <a:pPr algn="ctr"/>
            <a:r>
              <a:rPr lang="pt-BR" sz="2800" b="1" dirty="0">
                <a:solidFill>
                  <a:srgbClr val="006600"/>
                </a:solidFill>
              </a:rPr>
              <a:t>A Positivação do Acesso </a:t>
            </a:r>
            <a:r>
              <a:rPr lang="pt-BR" sz="2800" b="1" dirty="0">
                <a:solidFill>
                  <a:srgbClr val="006600"/>
                </a:solidFill>
              </a:rPr>
              <a:t>à </a:t>
            </a:r>
            <a:r>
              <a:rPr lang="pt-BR" sz="2800" b="1" dirty="0">
                <a:solidFill>
                  <a:srgbClr val="006600"/>
                </a:solidFill>
              </a:rPr>
              <a:t>Informação</a:t>
            </a:r>
          </a:p>
        </p:txBody>
      </p:sp>
    </p:spTree>
    <p:extLst>
      <p:ext uri="{BB962C8B-B14F-4D97-AF65-F5344CB8AC3E}">
        <p14:creationId xmlns:p14="http://schemas.microsoft.com/office/powerpoint/2010/main" val="44931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539552" y="1196752"/>
            <a:ext cx="7992888" cy="4680520"/>
          </a:xfrm>
        </p:spPr>
        <p:txBody>
          <a:bodyPr>
            <a:normAutofit fontScale="62500" lnSpcReduction="20000"/>
          </a:bodyPr>
          <a:lstStyle/>
          <a:p>
            <a:r>
              <a:rPr lang="pt-BR" dirty="0"/>
              <a:t>Art. 8</a:t>
            </a:r>
            <a:r>
              <a:rPr lang="pt-BR" u="sng" baseline="30000" dirty="0"/>
              <a:t>o</a:t>
            </a:r>
            <a:r>
              <a:rPr lang="pt-BR" dirty="0"/>
              <a:t>  É dever dos órgãos e entidades públicas promover, independentemente de requerimentos, a divulgação em local de fácil acesso, no âmbito de suas competências, de informações de interesse coletivo ou geral por eles produzidas ou custodiadas. </a:t>
            </a:r>
          </a:p>
          <a:p>
            <a:r>
              <a:rPr lang="pt-BR" dirty="0"/>
              <a:t>§ 1</a:t>
            </a:r>
            <a:r>
              <a:rPr lang="pt-BR" u="sng" baseline="30000" dirty="0"/>
              <a:t>o</a:t>
            </a:r>
            <a:r>
              <a:rPr lang="pt-BR" dirty="0"/>
              <a:t>  Na divulgação das informações a que se refere o </a:t>
            </a:r>
            <a:r>
              <a:rPr lang="pt-BR" b="1" dirty="0"/>
              <a:t>caput</a:t>
            </a:r>
            <a:r>
              <a:rPr lang="pt-BR" dirty="0"/>
              <a:t>, deverão constar, no mínimo: </a:t>
            </a:r>
          </a:p>
          <a:p>
            <a:r>
              <a:rPr lang="pt-BR" dirty="0"/>
              <a:t>I - registro das competências e estrutura organizacional, endereços e telefones das respectivas unidades e horários de atendimento ao público; </a:t>
            </a:r>
          </a:p>
          <a:p>
            <a:r>
              <a:rPr lang="pt-BR" dirty="0"/>
              <a:t>II - registros de quaisquer repasses ou transferências de recursos financeiros; </a:t>
            </a:r>
          </a:p>
          <a:p>
            <a:r>
              <a:rPr lang="pt-BR" dirty="0"/>
              <a:t>III - registros das despesas; </a:t>
            </a:r>
          </a:p>
          <a:p>
            <a:r>
              <a:rPr lang="pt-BR" dirty="0"/>
              <a:t>IV - informações concernentes a procedimentos licitatórios, inclusive os respectivos editais e resultados, bem como a todos os contratos celebrados; </a:t>
            </a:r>
          </a:p>
          <a:p>
            <a:r>
              <a:rPr lang="pt-BR" dirty="0"/>
              <a:t>V - dados gerais para o acompanhamento de programas, ações, projetos e obras de órgãos e entidades; e </a:t>
            </a:r>
          </a:p>
          <a:p>
            <a:r>
              <a:rPr lang="pt-BR" dirty="0"/>
              <a:t>VI - respostas a perguntas mais frequentes da sociedade. </a:t>
            </a:r>
          </a:p>
          <a:p>
            <a:r>
              <a:rPr lang="pt-BR" dirty="0"/>
              <a:t>§ 2</a:t>
            </a:r>
            <a:r>
              <a:rPr lang="pt-BR" u="sng" baseline="30000" dirty="0"/>
              <a:t>o</a:t>
            </a:r>
            <a:r>
              <a:rPr lang="pt-BR" dirty="0"/>
              <a:t>  Para cumprimento do disposto no </a:t>
            </a:r>
            <a:r>
              <a:rPr lang="pt-BR" b="1" dirty="0"/>
              <a:t>caput</a:t>
            </a:r>
            <a:r>
              <a:rPr lang="pt-BR" dirty="0"/>
              <a:t>, os órgãos e entidades públicas deverão utilizar todos os meios e instrumentos legítimos de que dispuserem, sendo obrigatória a divulgação em sítios oficiais da rede mundial de computadores (internet). </a:t>
            </a:r>
          </a:p>
          <a:p>
            <a:endParaRPr lang="pt-BR" dirty="0"/>
          </a:p>
        </p:txBody>
      </p:sp>
      <p:sp>
        <p:nvSpPr>
          <p:cNvPr id="7" name="Título 3"/>
          <p:cNvSpPr>
            <a:spLocks noGrp="1"/>
          </p:cNvSpPr>
          <p:nvPr>
            <p:ph type="title"/>
          </p:nvPr>
        </p:nvSpPr>
        <p:spPr>
          <a:xfrm>
            <a:off x="467544" y="234771"/>
            <a:ext cx="8352928" cy="504056"/>
          </a:xfrm>
        </p:spPr>
        <p:txBody>
          <a:bodyPr anchor="t" anchorCtr="0">
            <a:noAutofit/>
          </a:bodyPr>
          <a:lstStyle/>
          <a:p>
            <a:pPr algn="ctr"/>
            <a:r>
              <a:rPr lang="pt-BR" sz="2600" b="1" dirty="0">
                <a:solidFill>
                  <a:srgbClr val="006600"/>
                </a:solidFill>
              </a:rPr>
              <a:t>Lei de Acesso à </a:t>
            </a:r>
            <a:r>
              <a:rPr lang="pt-BR" sz="2600" b="1" dirty="0" smtClean="0">
                <a:solidFill>
                  <a:srgbClr val="006600"/>
                </a:solidFill>
              </a:rPr>
              <a:t>Informação: Lei 12.527/2011</a:t>
            </a:r>
            <a:endParaRPr lang="pt-BR" sz="2600" b="1" dirty="0">
              <a:solidFill>
                <a:srgbClr val="006600"/>
              </a:solidFill>
            </a:endParaRPr>
          </a:p>
        </p:txBody>
      </p:sp>
    </p:spTree>
    <p:extLst>
      <p:ext uri="{BB962C8B-B14F-4D97-AF65-F5344CB8AC3E}">
        <p14:creationId xmlns:p14="http://schemas.microsoft.com/office/powerpoint/2010/main" val="493070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539552" y="1196752"/>
            <a:ext cx="8280920" cy="4680520"/>
          </a:xfrm>
        </p:spPr>
        <p:txBody>
          <a:bodyPr>
            <a:normAutofit fontScale="55000" lnSpcReduction="20000"/>
          </a:bodyPr>
          <a:lstStyle/>
          <a:p>
            <a:r>
              <a:rPr lang="pt-BR" dirty="0"/>
              <a:t>§ 3</a:t>
            </a:r>
            <a:r>
              <a:rPr lang="pt-BR" u="sng" baseline="30000" dirty="0"/>
              <a:t>o</a:t>
            </a:r>
            <a:r>
              <a:rPr lang="pt-BR" dirty="0"/>
              <a:t>  Os sítios de que trata o § 2</a:t>
            </a:r>
            <a:r>
              <a:rPr lang="pt-BR" u="sng" baseline="30000" dirty="0"/>
              <a:t>o</a:t>
            </a:r>
            <a:r>
              <a:rPr lang="pt-BR" dirty="0"/>
              <a:t> deverão, na forma de regulamento, atender, entre outros, aos seguintes requisitos: </a:t>
            </a:r>
          </a:p>
          <a:p>
            <a:r>
              <a:rPr lang="pt-BR" dirty="0"/>
              <a:t>I - conter ferramenta de pesquisa de conteúdo que permita o acesso à informação de forma objetiva, transparente, clara e em linguagem de fácil compreensão; </a:t>
            </a:r>
          </a:p>
          <a:p>
            <a:r>
              <a:rPr lang="pt-BR" dirty="0"/>
              <a:t>II - possibilitar a gravação de relatórios em diversos formatos eletrônicos, inclusive abertos e não proprietários, tais como planilhas e texto, de modo a facilitar a análise das informações; </a:t>
            </a:r>
          </a:p>
          <a:p>
            <a:r>
              <a:rPr lang="pt-BR" dirty="0"/>
              <a:t>III - possibilitar o acesso automatizado por sistemas externos em formatos abertos, estruturados e legíveis por máquina; </a:t>
            </a:r>
          </a:p>
          <a:p>
            <a:r>
              <a:rPr lang="pt-BR" dirty="0"/>
              <a:t>IV - divulgar em detalhes os formatos utilizados para estruturação da informação; </a:t>
            </a:r>
          </a:p>
          <a:p>
            <a:r>
              <a:rPr lang="pt-BR" dirty="0"/>
              <a:t>V - garantir a autenticidade e a integridade das informações disponíveis para acesso; </a:t>
            </a:r>
          </a:p>
          <a:p>
            <a:r>
              <a:rPr lang="pt-BR" dirty="0"/>
              <a:t>VI - manter atualizadas as informações disponíveis para acesso; </a:t>
            </a:r>
          </a:p>
          <a:p>
            <a:r>
              <a:rPr lang="pt-BR" dirty="0"/>
              <a:t>VII - indicar local e instruções que permitam ao interessado comunicar-se, por via eletrônica ou telefônica, com o órgão ou entidade detentora do sítio; e </a:t>
            </a:r>
          </a:p>
          <a:p>
            <a:r>
              <a:rPr lang="pt-BR" dirty="0"/>
              <a:t>VIII - adotar as medidas necessárias para garantir a acessibilidade de conteúdo para pessoas com deficiência, nos termos do </a:t>
            </a:r>
            <a:r>
              <a:rPr lang="pt-BR" u="sng" dirty="0">
                <a:hlinkClick r:id="rId2"/>
              </a:rPr>
              <a:t>art. 17 da Lei n</a:t>
            </a:r>
            <a:r>
              <a:rPr lang="pt-BR" u="sng" baseline="30000" dirty="0">
                <a:hlinkClick r:id="rId2"/>
              </a:rPr>
              <a:t>o</a:t>
            </a:r>
            <a:r>
              <a:rPr lang="pt-BR" u="sng" dirty="0">
                <a:hlinkClick r:id="rId2"/>
              </a:rPr>
              <a:t> 10.098, de 19 de dezembro de 2000</a:t>
            </a:r>
            <a:r>
              <a:rPr lang="pt-BR" dirty="0"/>
              <a:t>, e do </a:t>
            </a:r>
            <a:r>
              <a:rPr lang="pt-BR" u="sng" dirty="0">
                <a:hlinkClick r:id="rId3"/>
              </a:rPr>
              <a:t>art. 9</a:t>
            </a:r>
            <a:r>
              <a:rPr lang="pt-BR" u="sng" baseline="30000" dirty="0">
                <a:hlinkClick r:id="rId3"/>
              </a:rPr>
              <a:t>o</a:t>
            </a:r>
            <a:r>
              <a:rPr lang="pt-BR" u="sng" dirty="0">
                <a:hlinkClick r:id="rId3"/>
              </a:rPr>
              <a:t> da Convenção sobre os Direitos das Pessoas com Deficiência, aprovada pelo Decreto Legislativo n</a:t>
            </a:r>
            <a:r>
              <a:rPr lang="pt-BR" u="sng" baseline="30000" dirty="0">
                <a:hlinkClick r:id="rId3"/>
              </a:rPr>
              <a:t>o</a:t>
            </a:r>
            <a:r>
              <a:rPr lang="pt-BR" u="sng" dirty="0">
                <a:hlinkClick r:id="rId3"/>
              </a:rPr>
              <a:t> 186, de 9 de julho de 2008. </a:t>
            </a:r>
            <a:endParaRPr lang="pt-BR" dirty="0"/>
          </a:p>
          <a:p>
            <a:r>
              <a:rPr lang="pt-BR" dirty="0"/>
              <a:t>§ 4</a:t>
            </a:r>
            <a:r>
              <a:rPr lang="pt-BR" u="sng" baseline="30000" dirty="0"/>
              <a:t>o</a:t>
            </a:r>
            <a:r>
              <a:rPr lang="pt-BR" dirty="0"/>
              <a:t>  Os Municípios com população de até 10.000 (dez mil) habitantes ficam dispensados da divulgação obrigatória na internet a que se refere o § 2</a:t>
            </a:r>
            <a:r>
              <a:rPr lang="pt-BR" u="sng" baseline="30000" dirty="0"/>
              <a:t>o</a:t>
            </a:r>
            <a:r>
              <a:rPr lang="pt-BR" dirty="0"/>
              <a:t>, mantida a obrigatoriedade de divulgação, em tempo real, de informações relativas à execução orçamentária e financeira, nos critérios e prazos previstos no </a:t>
            </a:r>
            <a:r>
              <a:rPr lang="pt-BR" u="sng" dirty="0">
                <a:hlinkClick r:id="rId4"/>
              </a:rPr>
              <a:t>art. 73-B da Lei Complementar n</a:t>
            </a:r>
            <a:r>
              <a:rPr lang="pt-BR" u="sng" baseline="30000" dirty="0">
                <a:hlinkClick r:id="rId4"/>
              </a:rPr>
              <a:t>o</a:t>
            </a:r>
            <a:r>
              <a:rPr lang="pt-BR" u="sng" dirty="0">
                <a:hlinkClick r:id="rId4"/>
              </a:rPr>
              <a:t> 101, de 4 de maio de 2000</a:t>
            </a:r>
            <a:r>
              <a:rPr lang="pt-BR" dirty="0"/>
              <a:t> (Lei de Responsabilidade Fiscal</a:t>
            </a:r>
          </a:p>
        </p:txBody>
      </p:sp>
      <p:sp>
        <p:nvSpPr>
          <p:cNvPr id="6" name="Título 3"/>
          <p:cNvSpPr>
            <a:spLocks noGrp="1"/>
          </p:cNvSpPr>
          <p:nvPr>
            <p:ph type="title"/>
          </p:nvPr>
        </p:nvSpPr>
        <p:spPr>
          <a:xfrm>
            <a:off x="467544" y="234771"/>
            <a:ext cx="8352928" cy="504056"/>
          </a:xfrm>
        </p:spPr>
        <p:txBody>
          <a:bodyPr anchor="t" anchorCtr="0">
            <a:noAutofit/>
          </a:bodyPr>
          <a:lstStyle/>
          <a:p>
            <a:pPr algn="ctr"/>
            <a:r>
              <a:rPr lang="pt-BR" sz="2600" b="1" dirty="0">
                <a:solidFill>
                  <a:srgbClr val="006600"/>
                </a:solidFill>
              </a:rPr>
              <a:t>Lei de Acesso à </a:t>
            </a:r>
            <a:r>
              <a:rPr lang="pt-BR" sz="2600" b="1" dirty="0" smtClean="0">
                <a:solidFill>
                  <a:srgbClr val="006600"/>
                </a:solidFill>
              </a:rPr>
              <a:t>Informação: Lei 12.527/2011</a:t>
            </a:r>
            <a:endParaRPr lang="pt-BR" sz="2600" b="1" dirty="0">
              <a:solidFill>
                <a:srgbClr val="006600"/>
              </a:solidFill>
            </a:endParaRPr>
          </a:p>
        </p:txBody>
      </p:sp>
    </p:spTree>
    <p:extLst>
      <p:ext uri="{BB962C8B-B14F-4D97-AF65-F5344CB8AC3E}">
        <p14:creationId xmlns:p14="http://schemas.microsoft.com/office/powerpoint/2010/main" val="2966372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none" rtlCol="0">
        <a:spAutoFit/>
      </a:bodyPr>
      <a:lstStyle>
        <a:defPPr>
          <a:defRPr sz="2400" b="1" dirty="0"/>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433</Words>
  <Application>Microsoft Office PowerPoint</Application>
  <PresentationFormat>Apresentação na tela (4:3)</PresentationFormat>
  <Paragraphs>96</Paragraphs>
  <Slides>11</Slides>
  <Notes>1</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Origem</vt:lpstr>
      <vt:lpstr>Orçamento Público e Mecanismos de Participação</vt:lpstr>
      <vt:lpstr> </vt:lpstr>
      <vt:lpstr>O QUE ACONTECE SE DESLIGARMOS A CONEXÃO  DE UM AUTOMÓVEL?</vt:lpstr>
      <vt:lpstr>ENGRENAGENS FUNDAMENTAIS DO  CICLO ORÇAMENTÁRIO</vt:lpstr>
      <vt:lpstr>Acesso à Informação </vt:lpstr>
      <vt:lpstr>A Positivação do Acesso a Informação</vt:lpstr>
      <vt:lpstr>A Positivação do Acesso à Informação</vt:lpstr>
      <vt:lpstr>Lei de Acesso à Informação: Lei 12.527/2011</vt:lpstr>
      <vt:lpstr>Lei de Acesso à Informação: Lei 12.527/2011</vt:lpstr>
      <vt:lpstr>Fiscalizando com TCE: Minas Transparente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Orçamento Público e Mecanismos de Participação</dc:title>
  <dc:creator>helenabaladon</dc:creator>
  <cp:lastModifiedBy>WALLISON CARLOS DE JESUS JAQUES</cp:lastModifiedBy>
  <cp:revision>150</cp:revision>
  <cp:lastPrinted>2015-10-05T21:22:44Z</cp:lastPrinted>
  <dcterms:created xsi:type="dcterms:W3CDTF">2013-09-16T16:41:07Z</dcterms:created>
  <dcterms:modified xsi:type="dcterms:W3CDTF">2015-10-05T23:09:34Z</dcterms:modified>
</cp:coreProperties>
</file>