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0"/>
  </p:notesMasterIdLst>
  <p:sldIdLst>
    <p:sldId id="256" r:id="rId2"/>
    <p:sldId id="291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66" r:id="rId20"/>
    <p:sldId id="308" r:id="rId21"/>
    <p:sldId id="310" r:id="rId22"/>
    <p:sldId id="311" r:id="rId23"/>
    <p:sldId id="312" r:id="rId24"/>
    <p:sldId id="313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325" r:id="rId35"/>
    <p:sldId id="326" r:id="rId36"/>
    <p:sldId id="327" r:id="rId37"/>
    <p:sldId id="328" r:id="rId38"/>
    <p:sldId id="329" r:id="rId39"/>
    <p:sldId id="330" r:id="rId40"/>
    <p:sldId id="331" r:id="rId41"/>
    <p:sldId id="367" r:id="rId42"/>
    <p:sldId id="332" r:id="rId43"/>
    <p:sldId id="333" r:id="rId44"/>
    <p:sldId id="368" r:id="rId45"/>
    <p:sldId id="334" r:id="rId46"/>
    <p:sldId id="335" r:id="rId47"/>
    <p:sldId id="336" r:id="rId48"/>
    <p:sldId id="337" r:id="rId49"/>
    <p:sldId id="338" r:id="rId50"/>
    <p:sldId id="339" r:id="rId51"/>
    <p:sldId id="370" r:id="rId52"/>
    <p:sldId id="340" r:id="rId53"/>
    <p:sldId id="342" r:id="rId54"/>
    <p:sldId id="341" r:id="rId55"/>
    <p:sldId id="343" r:id="rId56"/>
    <p:sldId id="344" r:id="rId57"/>
    <p:sldId id="345" r:id="rId58"/>
    <p:sldId id="346" r:id="rId59"/>
    <p:sldId id="347" r:id="rId60"/>
    <p:sldId id="348" r:id="rId61"/>
    <p:sldId id="349" r:id="rId62"/>
    <p:sldId id="350" r:id="rId63"/>
    <p:sldId id="351" r:id="rId64"/>
    <p:sldId id="352" r:id="rId65"/>
    <p:sldId id="353" r:id="rId66"/>
    <p:sldId id="354" r:id="rId67"/>
    <p:sldId id="355" r:id="rId68"/>
    <p:sldId id="356" r:id="rId69"/>
    <p:sldId id="357" r:id="rId70"/>
    <p:sldId id="358" r:id="rId71"/>
    <p:sldId id="359" r:id="rId72"/>
    <p:sldId id="360" r:id="rId73"/>
    <p:sldId id="361" r:id="rId74"/>
    <p:sldId id="369" r:id="rId75"/>
    <p:sldId id="362" r:id="rId76"/>
    <p:sldId id="363" r:id="rId77"/>
    <p:sldId id="364" r:id="rId78"/>
    <p:sldId id="365" r:id="rId7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006600"/>
    <a:srgbClr val="00800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422" autoAdjust="0"/>
    <p:restoredTop sz="81041" autoAdjust="0"/>
  </p:normalViewPr>
  <p:slideViewPr>
    <p:cSldViewPr>
      <p:cViewPr varScale="1">
        <p:scale>
          <a:sx n="126" d="100"/>
          <a:sy n="126" d="100"/>
        </p:scale>
        <p:origin x="171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279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notesMaster" Target="notesMasters/notesMaster1.xml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46986A-F80B-419A-8777-9BF68C5E04FA}" type="doc">
      <dgm:prSet loTypeId="urn:microsoft.com/office/officeart/2005/8/layout/arrow1" loCatId="relationship" qsTypeId="urn:microsoft.com/office/officeart/2005/8/quickstyle/3d2" qsCatId="3D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44F8548E-017B-4268-BFFA-E0106850A7E8}">
      <dgm:prSet phldrT="[Texto]" custT="1"/>
      <dgm:spPr/>
      <dgm:t>
        <a:bodyPr/>
        <a:lstStyle/>
        <a:p>
          <a:r>
            <a:rPr lang="pt-BR" sz="1600" dirty="0" smtClean="0">
              <a:latin typeface="Arial" pitchFamily="34" charset="0"/>
              <a:cs typeface="Arial" pitchFamily="34" charset="0"/>
            </a:rPr>
            <a:t>Objetivo Empresa: gerar lucro</a:t>
          </a:r>
          <a:endParaRPr lang="pt-BR" sz="1600" dirty="0">
            <a:latin typeface="Arial" pitchFamily="34" charset="0"/>
            <a:cs typeface="Arial" pitchFamily="34" charset="0"/>
          </a:endParaRPr>
        </a:p>
      </dgm:t>
    </dgm:pt>
    <dgm:pt modelId="{666B2865-AEBF-42F8-86DE-0C29CB08CEF6}" type="parTrans" cxnId="{9A386940-8687-4BBC-AB4A-9288A49674DB}">
      <dgm:prSet/>
      <dgm:spPr/>
      <dgm:t>
        <a:bodyPr/>
        <a:lstStyle/>
        <a:p>
          <a:endParaRPr lang="pt-BR"/>
        </a:p>
      </dgm:t>
    </dgm:pt>
    <dgm:pt modelId="{C10C0CAB-75B0-4095-AA69-2F46C84CF1E0}" type="sibTrans" cxnId="{9A386940-8687-4BBC-AB4A-9288A49674DB}">
      <dgm:prSet/>
      <dgm:spPr/>
      <dgm:t>
        <a:bodyPr/>
        <a:lstStyle/>
        <a:p>
          <a:endParaRPr lang="pt-BR"/>
        </a:p>
      </dgm:t>
    </dgm:pt>
    <dgm:pt modelId="{B44D3A19-7CBE-4650-9E68-801DE311E4A6}">
      <dgm:prSet phldrT="[Texto]"/>
      <dgm:spPr/>
      <dgm:t>
        <a:bodyPr/>
        <a:lstStyle/>
        <a:p>
          <a:r>
            <a:rPr lang="pt-BR" dirty="0" smtClean="0">
              <a:latin typeface="Arial" pitchFamily="34" charset="0"/>
              <a:cs typeface="Arial" pitchFamily="34" charset="0"/>
            </a:rPr>
            <a:t>Objetivo estatal: promover o bem estar social</a:t>
          </a:r>
          <a:endParaRPr lang="pt-BR" dirty="0">
            <a:latin typeface="Arial" pitchFamily="34" charset="0"/>
            <a:cs typeface="Arial" pitchFamily="34" charset="0"/>
          </a:endParaRPr>
        </a:p>
      </dgm:t>
    </dgm:pt>
    <dgm:pt modelId="{35E4C67F-8577-4DFD-9795-1B9F4DD15AC1}" type="parTrans" cxnId="{4CF07945-C0A8-4B35-A83E-EB43F6468509}">
      <dgm:prSet/>
      <dgm:spPr/>
      <dgm:t>
        <a:bodyPr/>
        <a:lstStyle/>
        <a:p>
          <a:endParaRPr lang="pt-BR"/>
        </a:p>
      </dgm:t>
    </dgm:pt>
    <dgm:pt modelId="{8B370125-3742-48DA-B411-39BEF95C5C5D}" type="sibTrans" cxnId="{4CF07945-C0A8-4B35-A83E-EB43F6468509}">
      <dgm:prSet/>
      <dgm:spPr/>
      <dgm:t>
        <a:bodyPr/>
        <a:lstStyle/>
        <a:p>
          <a:endParaRPr lang="pt-BR"/>
        </a:p>
      </dgm:t>
    </dgm:pt>
    <dgm:pt modelId="{FFE8523C-7BD1-46E9-B883-19CAA8FE907A}" type="pres">
      <dgm:prSet presAssocID="{EE46986A-F80B-419A-8777-9BF68C5E04F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5C4946C-7F80-468E-BB22-873B4C31A77E}" type="pres">
      <dgm:prSet presAssocID="{44F8548E-017B-4268-BFFA-E0106850A7E8}" presName="arrow" presStyleLbl="node1" presStyleIdx="0" presStyleCnt="2" custScaleY="10002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4C35E6C-AB16-4D86-9314-99D12E0881AD}" type="pres">
      <dgm:prSet presAssocID="{B44D3A19-7CBE-4650-9E68-801DE311E4A6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42EFC4D-8823-2248-8747-41A9F35F2B35}" type="presOf" srcId="{EE46986A-F80B-419A-8777-9BF68C5E04FA}" destId="{FFE8523C-7BD1-46E9-B883-19CAA8FE907A}" srcOrd="0" destOrd="0" presId="urn:microsoft.com/office/officeart/2005/8/layout/arrow1"/>
    <dgm:cxn modelId="{9A386940-8687-4BBC-AB4A-9288A49674DB}" srcId="{EE46986A-F80B-419A-8777-9BF68C5E04FA}" destId="{44F8548E-017B-4268-BFFA-E0106850A7E8}" srcOrd="0" destOrd="0" parTransId="{666B2865-AEBF-42F8-86DE-0C29CB08CEF6}" sibTransId="{C10C0CAB-75B0-4095-AA69-2F46C84CF1E0}"/>
    <dgm:cxn modelId="{4CF07945-C0A8-4B35-A83E-EB43F6468509}" srcId="{EE46986A-F80B-419A-8777-9BF68C5E04FA}" destId="{B44D3A19-7CBE-4650-9E68-801DE311E4A6}" srcOrd="1" destOrd="0" parTransId="{35E4C67F-8577-4DFD-9795-1B9F4DD15AC1}" sibTransId="{8B370125-3742-48DA-B411-39BEF95C5C5D}"/>
    <dgm:cxn modelId="{CAFF7023-3601-B24C-9302-96F0C3182D2E}" type="presOf" srcId="{B44D3A19-7CBE-4650-9E68-801DE311E4A6}" destId="{04C35E6C-AB16-4D86-9314-99D12E0881AD}" srcOrd="0" destOrd="0" presId="urn:microsoft.com/office/officeart/2005/8/layout/arrow1"/>
    <dgm:cxn modelId="{E5C64F96-C983-3C4D-9C9B-16337D287023}" type="presOf" srcId="{44F8548E-017B-4268-BFFA-E0106850A7E8}" destId="{A5C4946C-7F80-468E-BB22-873B4C31A77E}" srcOrd="0" destOrd="0" presId="urn:microsoft.com/office/officeart/2005/8/layout/arrow1"/>
    <dgm:cxn modelId="{E712131A-7B96-E048-886B-5D352C9EEF31}" type="presParOf" srcId="{FFE8523C-7BD1-46E9-B883-19CAA8FE907A}" destId="{A5C4946C-7F80-468E-BB22-873B4C31A77E}" srcOrd="0" destOrd="0" presId="urn:microsoft.com/office/officeart/2005/8/layout/arrow1"/>
    <dgm:cxn modelId="{865BA016-4E0D-8946-A39E-C1813B3E2237}" type="presParOf" srcId="{FFE8523C-7BD1-46E9-B883-19CAA8FE907A}" destId="{04C35E6C-AB16-4D86-9314-99D12E0881AD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6B6EFB-FC77-4E51-8EDE-C7393F12A4A0}" type="doc">
      <dgm:prSet loTypeId="urn:microsoft.com/office/officeart/2005/8/layout/hProcess9" loCatId="process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73912355-D81B-4AA0-A661-A1A0713F610D}">
      <dgm:prSet phldrT="[Texto]" custT="1"/>
      <dgm:spPr/>
      <dgm:t>
        <a:bodyPr/>
        <a:lstStyle/>
        <a:p>
          <a:r>
            <a:rPr lang="pt-BR" sz="1800" b="1" dirty="0" smtClean="0">
              <a:latin typeface="+mj-lt"/>
            </a:rPr>
            <a:t>Plano de Governo/ Plano de Metas</a:t>
          </a:r>
          <a:endParaRPr lang="pt-BR" sz="1800" dirty="0">
            <a:latin typeface="+mj-lt"/>
          </a:endParaRPr>
        </a:p>
      </dgm:t>
    </dgm:pt>
    <dgm:pt modelId="{7E33F9C1-493A-4CE0-9835-747ADD8B45B5}" type="parTrans" cxnId="{7F15C9C2-D76E-406B-A80D-CD30811EA643}">
      <dgm:prSet/>
      <dgm:spPr/>
      <dgm:t>
        <a:bodyPr/>
        <a:lstStyle/>
        <a:p>
          <a:endParaRPr lang="pt-BR"/>
        </a:p>
      </dgm:t>
    </dgm:pt>
    <dgm:pt modelId="{EC53E241-D343-4359-8448-51508A031501}" type="sibTrans" cxnId="{7F15C9C2-D76E-406B-A80D-CD30811EA643}">
      <dgm:prSet/>
      <dgm:spPr/>
      <dgm:t>
        <a:bodyPr/>
        <a:lstStyle/>
        <a:p>
          <a:endParaRPr lang="pt-BR"/>
        </a:p>
      </dgm:t>
    </dgm:pt>
    <dgm:pt modelId="{54A22098-C3FB-4C21-B796-605F6D7D2857}">
      <dgm:prSet phldrT="[Texto]" custT="1"/>
      <dgm:spPr/>
      <dgm:t>
        <a:bodyPr/>
        <a:lstStyle/>
        <a:p>
          <a:r>
            <a:rPr lang="pt-BR" sz="2000" b="1" dirty="0" smtClean="0"/>
            <a:t>PPA</a:t>
          </a:r>
          <a:endParaRPr lang="pt-BR" sz="2000" b="1" dirty="0"/>
        </a:p>
      </dgm:t>
    </dgm:pt>
    <dgm:pt modelId="{E4937456-6993-47A8-BA21-40E5B6885C6C}" type="parTrans" cxnId="{9C5CD690-8B3D-46C8-82C3-AA8081655A15}">
      <dgm:prSet/>
      <dgm:spPr/>
      <dgm:t>
        <a:bodyPr/>
        <a:lstStyle/>
        <a:p>
          <a:endParaRPr lang="pt-BR"/>
        </a:p>
      </dgm:t>
    </dgm:pt>
    <dgm:pt modelId="{03FF9FC8-E633-4117-8095-01E8769B56EB}" type="sibTrans" cxnId="{9C5CD690-8B3D-46C8-82C3-AA8081655A15}">
      <dgm:prSet/>
      <dgm:spPr/>
      <dgm:t>
        <a:bodyPr/>
        <a:lstStyle/>
        <a:p>
          <a:endParaRPr lang="pt-BR"/>
        </a:p>
      </dgm:t>
    </dgm:pt>
    <dgm:pt modelId="{5BC776E2-2790-4EAF-BCB9-D04EEEC90057}">
      <dgm:prSet phldrT="[Texto]" custT="1"/>
      <dgm:spPr/>
      <dgm:t>
        <a:bodyPr/>
        <a:lstStyle/>
        <a:p>
          <a:r>
            <a:rPr lang="pt-BR" sz="2000" b="1" dirty="0" smtClean="0"/>
            <a:t>LDO</a:t>
          </a:r>
          <a:endParaRPr lang="pt-BR" sz="2000" b="1" dirty="0"/>
        </a:p>
      </dgm:t>
    </dgm:pt>
    <dgm:pt modelId="{1A34FCFC-AE4E-4D67-AB07-7DBA9ABD964C}" type="parTrans" cxnId="{65378CD5-460B-4D18-9A8D-87B4BBD9EAA2}">
      <dgm:prSet/>
      <dgm:spPr/>
      <dgm:t>
        <a:bodyPr/>
        <a:lstStyle/>
        <a:p>
          <a:endParaRPr lang="pt-BR"/>
        </a:p>
      </dgm:t>
    </dgm:pt>
    <dgm:pt modelId="{4907D2BF-6A82-4E9D-A4FC-D8C6D2C5D2EC}" type="sibTrans" cxnId="{65378CD5-460B-4D18-9A8D-87B4BBD9EAA2}">
      <dgm:prSet/>
      <dgm:spPr/>
      <dgm:t>
        <a:bodyPr/>
        <a:lstStyle/>
        <a:p>
          <a:endParaRPr lang="pt-BR"/>
        </a:p>
      </dgm:t>
    </dgm:pt>
    <dgm:pt modelId="{CADD135B-0EC4-44A2-A8DA-549EADFF55D7}">
      <dgm:prSet custT="1"/>
      <dgm:spPr/>
      <dgm:t>
        <a:bodyPr/>
        <a:lstStyle/>
        <a:p>
          <a:r>
            <a:rPr lang="pt-BR" sz="1600" b="1" dirty="0" smtClean="0">
              <a:latin typeface="+mj-lt"/>
            </a:rPr>
            <a:t>LOA</a:t>
          </a:r>
          <a:endParaRPr lang="pt-BR" sz="1600" b="1" dirty="0">
            <a:latin typeface="+mj-lt"/>
          </a:endParaRPr>
        </a:p>
      </dgm:t>
    </dgm:pt>
    <dgm:pt modelId="{8B6EF670-4AD5-4DE7-83F3-58518BF62CF2}" type="parTrans" cxnId="{FAF8D0D3-16A2-4B04-9AA5-6FF74758D0C9}">
      <dgm:prSet/>
      <dgm:spPr/>
      <dgm:t>
        <a:bodyPr/>
        <a:lstStyle/>
        <a:p>
          <a:endParaRPr lang="pt-BR"/>
        </a:p>
      </dgm:t>
    </dgm:pt>
    <dgm:pt modelId="{1377C5C5-EA4B-4B53-8977-68A2B51EAB0C}" type="sibTrans" cxnId="{FAF8D0D3-16A2-4B04-9AA5-6FF74758D0C9}">
      <dgm:prSet/>
      <dgm:spPr/>
      <dgm:t>
        <a:bodyPr/>
        <a:lstStyle/>
        <a:p>
          <a:endParaRPr lang="pt-BR"/>
        </a:p>
      </dgm:t>
    </dgm:pt>
    <dgm:pt modelId="{E1718FA4-FDA2-4F26-AC63-B27AA9A1C996}">
      <dgm:prSet custT="1"/>
      <dgm:spPr/>
      <dgm:t>
        <a:bodyPr/>
        <a:lstStyle/>
        <a:p>
          <a:r>
            <a:rPr lang="pt-BR" sz="1800" b="1" dirty="0" smtClean="0">
              <a:latin typeface="+mj-lt"/>
            </a:rPr>
            <a:t>Planejamento Estratégico de Longo Prazo</a:t>
          </a:r>
          <a:endParaRPr lang="pt-BR" sz="1800" b="1" dirty="0">
            <a:latin typeface="+mj-lt"/>
          </a:endParaRPr>
        </a:p>
      </dgm:t>
    </dgm:pt>
    <dgm:pt modelId="{0B79CB36-624F-4517-9167-0530FBC663FF}" type="parTrans" cxnId="{E2797D10-C921-43C3-96E7-BFF4E0D9703E}">
      <dgm:prSet/>
      <dgm:spPr/>
      <dgm:t>
        <a:bodyPr/>
        <a:lstStyle/>
        <a:p>
          <a:endParaRPr lang="pt-BR"/>
        </a:p>
      </dgm:t>
    </dgm:pt>
    <dgm:pt modelId="{56D25604-E2AF-4F77-8557-E872679DA477}" type="sibTrans" cxnId="{E2797D10-C921-43C3-96E7-BFF4E0D9703E}">
      <dgm:prSet/>
      <dgm:spPr/>
      <dgm:t>
        <a:bodyPr/>
        <a:lstStyle/>
        <a:p>
          <a:endParaRPr lang="pt-BR"/>
        </a:p>
      </dgm:t>
    </dgm:pt>
    <dgm:pt modelId="{A43B86FC-3E9E-45EB-926C-A7F411646C89}">
      <dgm:prSet/>
      <dgm:spPr/>
      <dgm:t>
        <a:bodyPr/>
        <a:lstStyle/>
        <a:p>
          <a:r>
            <a:rPr lang="pt-BR" b="1" dirty="0" smtClean="0">
              <a:latin typeface="+mj-lt"/>
            </a:rPr>
            <a:t>Plano Diretor</a:t>
          </a:r>
          <a:endParaRPr lang="pt-BR" b="1" dirty="0">
            <a:latin typeface="+mj-lt"/>
          </a:endParaRPr>
        </a:p>
      </dgm:t>
    </dgm:pt>
    <dgm:pt modelId="{61505744-34F0-4969-84E5-2235790E1535}" type="parTrans" cxnId="{0BD88B5F-BEBB-469C-9B40-00355BB1265D}">
      <dgm:prSet/>
      <dgm:spPr/>
      <dgm:t>
        <a:bodyPr/>
        <a:lstStyle/>
        <a:p>
          <a:endParaRPr lang="pt-BR"/>
        </a:p>
      </dgm:t>
    </dgm:pt>
    <dgm:pt modelId="{BD5A392D-C1E6-4C99-A0BB-6131F9A14775}" type="sibTrans" cxnId="{0BD88B5F-BEBB-469C-9B40-00355BB1265D}">
      <dgm:prSet/>
      <dgm:spPr/>
      <dgm:t>
        <a:bodyPr/>
        <a:lstStyle/>
        <a:p>
          <a:endParaRPr lang="pt-BR"/>
        </a:p>
      </dgm:t>
    </dgm:pt>
    <dgm:pt modelId="{C987F841-32E3-48F6-BFF4-61747F74D75A}" type="pres">
      <dgm:prSet presAssocID="{766B6EFB-FC77-4E51-8EDE-C7393F12A4A0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F6113F-C67E-4293-B7EC-6AD2AB654F98}" type="pres">
      <dgm:prSet presAssocID="{766B6EFB-FC77-4E51-8EDE-C7393F12A4A0}" presName="arrow" presStyleLbl="bgShp" presStyleIdx="0" presStyleCnt="1" custScaleX="115023" custLinFactNeighborX="-4185" custLinFactNeighborY="-37458"/>
      <dgm:spPr/>
    </dgm:pt>
    <dgm:pt modelId="{DB98DA47-2384-4CAD-BF81-5887DD8562C9}" type="pres">
      <dgm:prSet presAssocID="{766B6EFB-FC77-4E51-8EDE-C7393F12A4A0}" presName="linearProcess" presStyleCnt="0"/>
      <dgm:spPr/>
    </dgm:pt>
    <dgm:pt modelId="{B388E092-5A13-4025-B8BB-9A75D82A6BC7}" type="pres">
      <dgm:prSet presAssocID="{E1718FA4-FDA2-4F26-AC63-B27AA9A1C996}" presName="textNode" presStyleLbl="node1" presStyleIdx="0" presStyleCnt="6" custScaleX="15735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248B3C7-7566-4584-A09E-9A954141713F}" type="pres">
      <dgm:prSet presAssocID="{56D25604-E2AF-4F77-8557-E872679DA477}" presName="sibTrans" presStyleCnt="0"/>
      <dgm:spPr/>
    </dgm:pt>
    <dgm:pt modelId="{3628AB0F-EE2E-4186-BA59-873892948174}" type="pres">
      <dgm:prSet presAssocID="{A43B86FC-3E9E-45EB-926C-A7F411646C89}" presName="textNode" presStyleLbl="node1" presStyleIdx="1" presStyleCnt="6" custScaleX="729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FDAD206-F411-42DF-AFB6-9313273CC15D}" type="pres">
      <dgm:prSet presAssocID="{BD5A392D-C1E6-4C99-A0BB-6131F9A14775}" presName="sibTrans" presStyleCnt="0"/>
      <dgm:spPr/>
    </dgm:pt>
    <dgm:pt modelId="{442CB95A-2E54-4750-8FBE-A2E0E1A4A866}" type="pres">
      <dgm:prSet presAssocID="{73912355-D81B-4AA0-A661-A1A0713F610D}" presName="textNode" presStyleLbl="node1" presStyleIdx="2" presStyleCnt="6" custScaleX="11095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69E0C0D-35A5-4E4D-AF2A-1887AFE856D3}" type="pres">
      <dgm:prSet presAssocID="{EC53E241-D343-4359-8448-51508A031501}" presName="sibTrans" presStyleCnt="0"/>
      <dgm:spPr/>
    </dgm:pt>
    <dgm:pt modelId="{A3BDDBC3-1119-425C-8E6A-171F8E3C69FF}" type="pres">
      <dgm:prSet presAssocID="{54A22098-C3FB-4C21-B796-605F6D7D2857}" presName="textNode" presStyleLbl="node1" presStyleIdx="3" presStyleCnt="6" custScaleX="76064" custLinFactNeighborX="51312" custLinFactNeighborY="189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FF9A5C6-6EF5-4F10-8802-80EDBD03F901}" type="pres">
      <dgm:prSet presAssocID="{03FF9FC8-E633-4117-8095-01E8769B56EB}" presName="sibTrans" presStyleCnt="0"/>
      <dgm:spPr/>
    </dgm:pt>
    <dgm:pt modelId="{C038171C-B60E-4B6D-BFA6-A04E1B2763AF}" type="pres">
      <dgm:prSet presAssocID="{5BC776E2-2790-4EAF-BCB9-D04EEEC90057}" presName="textNode" presStyleLbl="node1" presStyleIdx="4" presStyleCnt="6" custScaleX="7298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2CCF226-230B-4BE6-9E63-1543EE0AF0AA}" type="pres">
      <dgm:prSet presAssocID="{4907D2BF-6A82-4E9D-A4FC-D8C6D2C5D2EC}" presName="sibTrans" presStyleCnt="0"/>
      <dgm:spPr/>
    </dgm:pt>
    <dgm:pt modelId="{78B93844-E621-4FE4-88D6-76198D8250CA}" type="pres">
      <dgm:prSet presAssocID="{CADD135B-0EC4-44A2-A8DA-549EADFF55D7}" presName="textNode" presStyleLbl="node1" presStyleIdx="5" presStyleCnt="6" custScaleX="7467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44DA387-2AB7-C549-B758-B3C43B6E45F5}" type="presOf" srcId="{A43B86FC-3E9E-45EB-926C-A7F411646C89}" destId="{3628AB0F-EE2E-4186-BA59-873892948174}" srcOrd="0" destOrd="0" presId="urn:microsoft.com/office/officeart/2005/8/layout/hProcess9"/>
    <dgm:cxn modelId="{B3E42EC3-EF87-0E48-ACF5-6C578830C7B1}" type="presOf" srcId="{CADD135B-0EC4-44A2-A8DA-549EADFF55D7}" destId="{78B93844-E621-4FE4-88D6-76198D8250CA}" srcOrd="0" destOrd="0" presId="urn:microsoft.com/office/officeart/2005/8/layout/hProcess9"/>
    <dgm:cxn modelId="{97537A14-0D9F-8F4D-9CFE-5BBC647C335C}" type="presOf" srcId="{5BC776E2-2790-4EAF-BCB9-D04EEEC90057}" destId="{C038171C-B60E-4B6D-BFA6-A04E1B2763AF}" srcOrd="0" destOrd="0" presId="urn:microsoft.com/office/officeart/2005/8/layout/hProcess9"/>
    <dgm:cxn modelId="{7F15C9C2-D76E-406B-A80D-CD30811EA643}" srcId="{766B6EFB-FC77-4E51-8EDE-C7393F12A4A0}" destId="{73912355-D81B-4AA0-A661-A1A0713F610D}" srcOrd="2" destOrd="0" parTransId="{7E33F9C1-493A-4CE0-9835-747ADD8B45B5}" sibTransId="{EC53E241-D343-4359-8448-51508A031501}"/>
    <dgm:cxn modelId="{0B0352DE-46F2-EC42-836D-AD27DD5F6D11}" type="presOf" srcId="{E1718FA4-FDA2-4F26-AC63-B27AA9A1C996}" destId="{B388E092-5A13-4025-B8BB-9A75D82A6BC7}" srcOrd="0" destOrd="0" presId="urn:microsoft.com/office/officeart/2005/8/layout/hProcess9"/>
    <dgm:cxn modelId="{4E78B5E6-4A3D-4A47-B5CA-170B1F82DC90}" type="presOf" srcId="{73912355-D81B-4AA0-A661-A1A0713F610D}" destId="{442CB95A-2E54-4750-8FBE-A2E0E1A4A866}" srcOrd="0" destOrd="0" presId="urn:microsoft.com/office/officeart/2005/8/layout/hProcess9"/>
    <dgm:cxn modelId="{E2797D10-C921-43C3-96E7-BFF4E0D9703E}" srcId="{766B6EFB-FC77-4E51-8EDE-C7393F12A4A0}" destId="{E1718FA4-FDA2-4F26-AC63-B27AA9A1C996}" srcOrd="0" destOrd="0" parTransId="{0B79CB36-624F-4517-9167-0530FBC663FF}" sibTransId="{56D25604-E2AF-4F77-8557-E872679DA477}"/>
    <dgm:cxn modelId="{65378CD5-460B-4D18-9A8D-87B4BBD9EAA2}" srcId="{766B6EFB-FC77-4E51-8EDE-C7393F12A4A0}" destId="{5BC776E2-2790-4EAF-BCB9-D04EEEC90057}" srcOrd="4" destOrd="0" parTransId="{1A34FCFC-AE4E-4D67-AB07-7DBA9ABD964C}" sibTransId="{4907D2BF-6A82-4E9D-A4FC-D8C6D2C5D2EC}"/>
    <dgm:cxn modelId="{0BD88B5F-BEBB-469C-9B40-00355BB1265D}" srcId="{766B6EFB-FC77-4E51-8EDE-C7393F12A4A0}" destId="{A43B86FC-3E9E-45EB-926C-A7F411646C89}" srcOrd="1" destOrd="0" parTransId="{61505744-34F0-4969-84E5-2235790E1535}" sibTransId="{BD5A392D-C1E6-4C99-A0BB-6131F9A14775}"/>
    <dgm:cxn modelId="{FAF8D0D3-16A2-4B04-9AA5-6FF74758D0C9}" srcId="{766B6EFB-FC77-4E51-8EDE-C7393F12A4A0}" destId="{CADD135B-0EC4-44A2-A8DA-549EADFF55D7}" srcOrd="5" destOrd="0" parTransId="{8B6EF670-4AD5-4DE7-83F3-58518BF62CF2}" sibTransId="{1377C5C5-EA4B-4B53-8977-68A2B51EAB0C}"/>
    <dgm:cxn modelId="{DC509790-2C0D-F346-BBBC-226F29D04D0E}" type="presOf" srcId="{54A22098-C3FB-4C21-B796-605F6D7D2857}" destId="{A3BDDBC3-1119-425C-8E6A-171F8E3C69FF}" srcOrd="0" destOrd="0" presId="urn:microsoft.com/office/officeart/2005/8/layout/hProcess9"/>
    <dgm:cxn modelId="{0968F8C0-8535-3E47-90A4-6F674FED9EF6}" type="presOf" srcId="{766B6EFB-FC77-4E51-8EDE-C7393F12A4A0}" destId="{C987F841-32E3-48F6-BFF4-61747F74D75A}" srcOrd="0" destOrd="0" presId="urn:microsoft.com/office/officeart/2005/8/layout/hProcess9"/>
    <dgm:cxn modelId="{9C5CD690-8B3D-46C8-82C3-AA8081655A15}" srcId="{766B6EFB-FC77-4E51-8EDE-C7393F12A4A0}" destId="{54A22098-C3FB-4C21-B796-605F6D7D2857}" srcOrd="3" destOrd="0" parTransId="{E4937456-6993-47A8-BA21-40E5B6885C6C}" sibTransId="{03FF9FC8-E633-4117-8095-01E8769B56EB}"/>
    <dgm:cxn modelId="{3A777346-6431-AF49-B052-8C04230B39B0}" type="presParOf" srcId="{C987F841-32E3-48F6-BFF4-61747F74D75A}" destId="{B2F6113F-C67E-4293-B7EC-6AD2AB654F98}" srcOrd="0" destOrd="0" presId="urn:microsoft.com/office/officeart/2005/8/layout/hProcess9"/>
    <dgm:cxn modelId="{A064B12C-BD7D-B549-9833-751CF8EF1AEC}" type="presParOf" srcId="{C987F841-32E3-48F6-BFF4-61747F74D75A}" destId="{DB98DA47-2384-4CAD-BF81-5887DD8562C9}" srcOrd="1" destOrd="0" presId="urn:microsoft.com/office/officeart/2005/8/layout/hProcess9"/>
    <dgm:cxn modelId="{5CE7C3CC-74F8-AF4F-BC5E-B37FC88E35E8}" type="presParOf" srcId="{DB98DA47-2384-4CAD-BF81-5887DD8562C9}" destId="{B388E092-5A13-4025-B8BB-9A75D82A6BC7}" srcOrd="0" destOrd="0" presId="urn:microsoft.com/office/officeart/2005/8/layout/hProcess9"/>
    <dgm:cxn modelId="{16CF4B06-A536-6141-962B-BC9714D538F0}" type="presParOf" srcId="{DB98DA47-2384-4CAD-BF81-5887DD8562C9}" destId="{9248B3C7-7566-4584-A09E-9A954141713F}" srcOrd="1" destOrd="0" presId="urn:microsoft.com/office/officeart/2005/8/layout/hProcess9"/>
    <dgm:cxn modelId="{DB98546C-0F95-3944-9A0C-7B618AE6973C}" type="presParOf" srcId="{DB98DA47-2384-4CAD-BF81-5887DD8562C9}" destId="{3628AB0F-EE2E-4186-BA59-873892948174}" srcOrd="2" destOrd="0" presId="urn:microsoft.com/office/officeart/2005/8/layout/hProcess9"/>
    <dgm:cxn modelId="{05F7F628-F6FF-B546-A304-E8483B0C304A}" type="presParOf" srcId="{DB98DA47-2384-4CAD-BF81-5887DD8562C9}" destId="{7FDAD206-F411-42DF-AFB6-9313273CC15D}" srcOrd="3" destOrd="0" presId="urn:microsoft.com/office/officeart/2005/8/layout/hProcess9"/>
    <dgm:cxn modelId="{877B504C-72D6-AC45-BEC9-A0C2BC67A365}" type="presParOf" srcId="{DB98DA47-2384-4CAD-BF81-5887DD8562C9}" destId="{442CB95A-2E54-4750-8FBE-A2E0E1A4A866}" srcOrd="4" destOrd="0" presId="urn:microsoft.com/office/officeart/2005/8/layout/hProcess9"/>
    <dgm:cxn modelId="{C59E29C6-E376-8940-8435-ADEACA8A5AD3}" type="presParOf" srcId="{DB98DA47-2384-4CAD-BF81-5887DD8562C9}" destId="{469E0C0D-35A5-4E4D-AF2A-1887AFE856D3}" srcOrd="5" destOrd="0" presId="urn:microsoft.com/office/officeart/2005/8/layout/hProcess9"/>
    <dgm:cxn modelId="{E78AA6B9-8365-3949-BB21-DA50C9C598A8}" type="presParOf" srcId="{DB98DA47-2384-4CAD-BF81-5887DD8562C9}" destId="{A3BDDBC3-1119-425C-8E6A-171F8E3C69FF}" srcOrd="6" destOrd="0" presId="urn:microsoft.com/office/officeart/2005/8/layout/hProcess9"/>
    <dgm:cxn modelId="{34971FDB-3D53-2049-AA40-063652EDEA8E}" type="presParOf" srcId="{DB98DA47-2384-4CAD-BF81-5887DD8562C9}" destId="{5FF9A5C6-6EF5-4F10-8802-80EDBD03F901}" srcOrd="7" destOrd="0" presId="urn:microsoft.com/office/officeart/2005/8/layout/hProcess9"/>
    <dgm:cxn modelId="{9F13E4FD-D4F0-C54A-A568-0BF685A3BDCC}" type="presParOf" srcId="{DB98DA47-2384-4CAD-BF81-5887DD8562C9}" destId="{C038171C-B60E-4B6D-BFA6-A04E1B2763AF}" srcOrd="8" destOrd="0" presId="urn:microsoft.com/office/officeart/2005/8/layout/hProcess9"/>
    <dgm:cxn modelId="{7F8C803E-FAD3-5E41-8B59-710F800EFA70}" type="presParOf" srcId="{DB98DA47-2384-4CAD-BF81-5887DD8562C9}" destId="{12CCF226-230B-4BE6-9E63-1543EE0AF0AA}" srcOrd="9" destOrd="0" presId="urn:microsoft.com/office/officeart/2005/8/layout/hProcess9"/>
    <dgm:cxn modelId="{56BCEA34-7D02-6840-BF36-D8538C2D6104}" type="presParOf" srcId="{DB98DA47-2384-4CAD-BF81-5887DD8562C9}" destId="{78B93844-E621-4FE4-88D6-76198D8250CA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4946C-7F80-468E-BB22-873B4C31A77E}">
      <dsp:nvSpPr>
        <dsp:cNvPr id="0" name=""/>
        <dsp:cNvSpPr/>
      </dsp:nvSpPr>
      <dsp:spPr>
        <a:xfrm rot="16200000">
          <a:off x="1405" y="575"/>
          <a:ext cx="2086579" cy="2087080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>
              <a:latin typeface="Arial" pitchFamily="34" charset="0"/>
              <a:cs typeface="Arial" pitchFamily="34" charset="0"/>
            </a:rPr>
            <a:t>Objetivo Empresa: gerar lucro</a:t>
          </a:r>
          <a:endParaRPr lang="pt-BR" sz="1600" kern="1200" dirty="0">
            <a:latin typeface="Arial" pitchFamily="34" charset="0"/>
            <a:cs typeface="Arial" pitchFamily="34" charset="0"/>
          </a:endParaRPr>
        </a:p>
      </dsp:txBody>
      <dsp:txXfrm rot="5400000">
        <a:off x="366306" y="522471"/>
        <a:ext cx="1721929" cy="1043289"/>
      </dsp:txXfrm>
    </dsp:sp>
    <dsp:sp modelId="{04C35E6C-AB16-4D86-9314-99D12E0881AD}">
      <dsp:nvSpPr>
        <dsp:cNvPr id="0" name=""/>
        <dsp:cNvSpPr/>
      </dsp:nvSpPr>
      <dsp:spPr>
        <a:xfrm rot="5400000">
          <a:off x="2592535" y="826"/>
          <a:ext cx="2086579" cy="2086579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>
              <a:latin typeface="Arial" pitchFamily="34" charset="0"/>
              <a:cs typeface="Arial" pitchFamily="34" charset="0"/>
            </a:rPr>
            <a:t>Objetivo estatal: promover o bem estar social</a:t>
          </a:r>
          <a:endParaRPr lang="pt-BR" sz="1600" kern="1200" dirty="0">
            <a:latin typeface="Arial" pitchFamily="34" charset="0"/>
            <a:cs typeface="Arial" pitchFamily="34" charset="0"/>
          </a:endParaRPr>
        </a:p>
      </dsp:txBody>
      <dsp:txXfrm rot="-5400000">
        <a:off x="2592536" y="522471"/>
        <a:ext cx="1721428" cy="10432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F6113F-C67E-4293-B7EC-6AD2AB654F98}">
      <dsp:nvSpPr>
        <dsp:cNvPr id="0" name=""/>
        <dsp:cNvSpPr/>
      </dsp:nvSpPr>
      <dsp:spPr>
        <a:xfrm>
          <a:off x="0" y="0"/>
          <a:ext cx="8649806" cy="3844701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88E092-5A13-4025-B8BB-9A75D82A6BC7}">
      <dsp:nvSpPr>
        <dsp:cNvPr id="0" name=""/>
        <dsp:cNvSpPr/>
      </dsp:nvSpPr>
      <dsp:spPr>
        <a:xfrm>
          <a:off x="654083" y="1153410"/>
          <a:ext cx="1980939" cy="15378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+mj-lt"/>
            </a:rPr>
            <a:t>Planejamento Estratégico de Longo Prazo</a:t>
          </a:r>
          <a:endParaRPr lang="pt-BR" sz="1800" b="1" kern="1200" dirty="0">
            <a:latin typeface="+mj-lt"/>
          </a:endParaRPr>
        </a:p>
      </dsp:txBody>
      <dsp:txXfrm>
        <a:off x="729156" y="1228483"/>
        <a:ext cx="1830793" cy="1387734"/>
      </dsp:txXfrm>
    </dsp:sp>
    <dsp:sp modelId="{3628AB0F-EE2E-4186-BA59-873892948174}">
      <dsp:nvSpPr>
        <dsp:cNvPr id="0" name=""/>
        <dsp:cNvSpPr/>
      </dsp:nvSpPr>
      <dsp:spPr>
        <a:xfrm>
          <a:off x="2720372" y="1153410"/>
          <a:ext cx="917955" cy="15378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1" kern="1200" dirty="0" smtClean="0">
              <a:latin typeface="+mj-lt"/>
            </a:rPr>
            <a:t>Plano Diretor</a:t>
          </a:r>
          <a:endParaRPr lang="pt-BR" sz="1500" b="1" kern="1200" dirty="0">
            <a:latin typeface="+mj-lt"/>
          </a:endParaRPr>
        </a:p>
      </dsp:txBody>
      <dsp:txXfrm>
        <a:off x="2765183" y="1198221"/>
        <a:ext cx="828333" cy="1448258"/>
      </dsp:txXfrm>
    </dsp:sp>
    <dsp:sp modelId="{442CB95A-2E54-4750-8FBE-A2E0E1A4A866}">
      <dsp:nvSpPr>
        <dsp:cNvPr id="0" name=""/>
        <dsp:cNvSpPr/>
      </dsp:nvSpPr>
      <dsp:spPr>
        <a:xfrm>
          <a:off x="3723679" y="1153410"/>
          <a:ext cx="1396849" cy="15378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+mj-lt"/>
            </a:rPr>
            <a:t>Plano de Governo/ Plano de Metas</a:t>
          </a:r>
          <a:endParaRPr lang="pt-BR" sz="1800" kern="1200" dirty="0">
            <a:latin typeface="+mj-lt"/>
          </a:endParaRPr>
        </a:p>
      </dsp:txBody>
      <dsp:txXfrm>
        <a:off x="3791868" y="1221599"/>
        <a:ext cx="1260471" cy="1401502"/>
      </dsp:txXfrm>
    </dsp:sp>
    <dsp:sp modelId="{A3BDDBC3-1119-425C-8E6A-171F8E3C69FF}">
      <dsp:nvSpPr>
        <dsp:cNvPr id="0" name=""/>
        <dsp:cNvSpPr/>
      </dsp:nvSpPr>
      <dsp:spPr>
        <a:xfrm>
          <a:off x="5249674" y="1182614"/>
          <a:ext cx="957586" cy="15378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/>
            <a:t>PPA</a:t>
          </a:r>
          <a:endParaRPr lang="pt-BR" sz="2000" b="1" kern="1200" dirty="0"/>
        </a:p>
      </dsp:txBody>
      <dsp:txXfrm>
        <a:off x="5296419" y="1229359"/>
        <a:ext cx="864096" cy="1444390"/>
      </dsp:txXfrm>
    </dsp:sp>
    <dsp:sp modelId="{C038171C-B60E-4B6D-BFA6-A04E1B2763AF}">
      <dsp:nvSpPr>
        <dsp:cNvPr id="0" name=""/>
        <dsp:cNvSpPr/>
      </dsp:nvSpPr>
      <dsp:spPr>
        <a:xfrm>
          <a:off x="6248816" y="1153410"/>
          <a:ext cx="918836" cy="15378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/>
            <a:t>LDO</a:t>
          </a:r>
          <a:endParaRPr lang="pt-BR" sz="2000" b="1" kern="1200" dirty="0"/>
        </a:p>
      </dsp:txBody>
      <dsp:txXfrm>
        <a:off x="6293670" y="1198264"/>
        <a:ext cx="829128" cy="1448172"/>
      </dsp:txXfrm>
    </dsp:sp>
    <dsp:sp modelId="{78B93844-E621-4FE4-88D6-76198D8250CA}">
      <dsp:nvSpPr>
        <dsp:cNvPr id="0" name=""/>
        <dsp:cNvSpPr/>
      </dsp:nvSpPr>
      <dsp:spPr>
        <a:xfrm>
          <a:off x="7253004" y="1153410"/>
          <a:ext cx="940049" cy="15378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latin typeface="+mj-lt"/>
            </a:rPr>
            <a:t>LOA</a:t>
          </a:r>
          <a:endParaRPr lang="pt-BR" sz="1600" b="1" kern="1200" dirty="0">
            <a:latin typeface="+mj-lt"/>
          </a:endParaRPr>
        </a:p>
      </dsp:txBody>
      <dsp:txXfrm>
        <a:off x="7298893" y="1199299"/>
        <a:ext cx="848271" cy="14461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9FF89-AD68-4FA6-86A1-2E3A3AFC64D6}" type="datetimeFigureOut">
              <a:rPr lang="pt-BR" smtClean="0"/>
              <a:pPr/>
              <a:t>04/05/17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3970D-CF8D-43E1-98FD-3F60CC79348D}" type="slidenum">
              <a:rPr lang="pt-BR" smtClean="0"/>
              <a:pPr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654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3970D-CF8D-43E1-98FD-3F60CC79348D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8790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pt-BR" smtClean="0"/>
              <a:pPr/>
              <a:t>67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8487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pt-BR" smtClean="0"/>
              <a:pPr/>
              <a:t>68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916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pt-BR" smtClean="0"/>
              <a:pPr/>
              <a:t>75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705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C2800-A4B1-467D-82D6-C72E314EC7AA}" type="slidenum">
              <a:rPr lang="pt-BR" smtClean="0"/>
              <a:t>77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6785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4275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C2800-A4B1-467D-82D6-C72E314EC7AA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7835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4880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366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pt-BR" smtClean="0"/>
              <a:pPr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6898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6721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pt-BR" smtClean="0"/>
              <a:pPr/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8865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pt-BR" smtClean="0"/>
              <a:pPr/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2596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png"/><Relationship Id="rId9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1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t="17761" b="50000"/>
          <a:stretch>
            <a:fillRect/>
          </a:stretch>
        </p:blipFill>
        <p:spPr>
          <a:xfrm>
            <a:off x="0" y="1772817"/>
            <a:ext cx="9144000" cy="4248472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ctrTitle" hasCustomPrompt="1"/>
          </p:nvPr>
        </p:nvSpPr>
        <p:spPr>
          <a:xfrm>
            <a:off x="421830" y="357014"/>
            <a:ext cx="8539223" cy="55170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400" baseline="0">
                <a:solidFill>
                  <a:srgbClr val="006600"/>
                </a:solidFill>
              </a:defRPr>
            </a:lvl1pPr>
          </a:lstStyle>
          <a:p>
            <a:r>
              <a:rPr kumimoji="0" lang="pt-BR" dirty="0" smtClean="0"/>
              <a:t>Orçamento Público e Mecanismos de Participação</a:t>
            </a:r>
            <a:endParaRPr kumimoji="0" lang="en-US" dirty="0"/>
          </a:p>
        </p:txBody>
      </p:sp>
      <p:sp>
        <p:nvSpPr>
          <p:cNvPr id="9" name="Subtítulo 8"/>
          <p:cNvSpPr>
            <a:spLocks noGrp="1"/>
          </p:cNvSpPr>
          <p:nvPr>
            <p:ph type="subTitle" idx="1" hasCustomPrompt="1"/>
          </p:nvPr>
        </p:nvSpPr>
        <p:spPr>
          <a:xfrm>
            <a:off x="412305" y="1163216"/>
            <a:ext cx="8539223" cy="533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dirty="0" smtClean="0"/>
              <a:t>Módulo 1: Cidadania Fiscal e Participação Popular</a:t>
            </a:r>
          </a:p>
          <a:p>
            <a:endParaRPr kumimoji="0" lang="en-US" dirty="0"/>
          </a:p>
        </p:txBody>
      </p:sp>
      <p:sp>
        <p:nvSpPr>
          <p:cNvPr id="21" name="Retângulo 20"/>
          <p:cNvSpPr/>
          <p:nvPr/>
        </p:nvSpPr>
        <p:spPr>
          <a:xfrm>
            <a:off x="107504" y="118890"/>
            <a:ext cx="8928992" cy="933847"/>
          </a:xfrm>
          <a:prstGeom prst="rect">
            <a:avLst/>
          </a:prstGeom>
          <a:noFill/>
          <a:ln w="6350" cap="rnd" cmpd="sng" algn="ctr">
            <a:solidFill>
              <a:srgbClr val="006600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tângulo 32"/>
          <p:cNvSpPr/>
          <p:nvPr/>
        </p:nvSpPr>
        <p:spPr>
          <a:xfrm>
            <a:off x="107504" y="1087016"/>
            <a:ext cx="8928992" cy="685800"/>
          </a:xfrm>
          <a:prstGeom prst="rect">
            <a:avLst/>
          </a:prstGeom>
          <a:noFill/>
          <a:ln w="6350" cap="rnd" cmpd="sng" algn="ctr">
            <a:solidFill>
              <a:srgbClr val="008000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tângulo 21"/>
          <p:cNvSpPr/>
          <p:nvPr/>
        </p:nvSpPr>
        <p:spPr>
          <a:xfrm>
            <a:off x="107505" y="118890"/>
            <a:ext cx="284641" cy="933847"/>
          </a:xfrm>
          <a:prstGeom prst="rect">
            <a:avLst/>
          </a:prstGeom>
          <a:solidFill>
            <a:srgbClr val="006600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tângulo 31"/>
          <p:cNvSpPr/>
          <p:nvPr/>
        </p:nvSpPr>
        <p:spPr>
          <a:xfrm>
            <a:off x="107505" y="1087016"/>
            <a:ext cx="284641" cy="685800"/>
          </a:xfrm>
          <a:prstGeom prst="rect">
            <a:avLst/>
          </a:prstGeom>
          <a:solidFill>
            <a:srgbClr val="008000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24" name="Imagem 23" descr="edfiscal.jpg"/>
          <p:cNvPicPr>
            <a:picLocks noChangeAspect="1"/>
          </p:cNvPicPr>
          <p:nvPr userDrawn="1"/>
        </p:nvPicPr>
        <p:blipFill>
          <a:blip r:embed="rId3" cstate="print"/>
          <a:srcRect l="13043" r="17391"/>
          <a:stretch>
            <a:fillRect/>
          </a:stretch>
        </p:blipFill>
        <p:spPr>
          <a:xfrm>
            <a:off x="8028385" y="6204270"/>
            <a:ext cx="565011" cy="537101"/>
          </a:xfrm>
          <a:prstGeom prst="rect">
            <a:avLst/>
          </a:prstGeom>
        </p:spPr>
      </p:pic>
      <p:pic>
        <p:nvPicPr>
          <p:cNvPr id="25" name="Imagem 24" descr="esaf.jpg"/>
          <p:cNvPicPr>
            <a:picLocks noChangeAspect="1"/>
          </p:cNvPicPr>
          <p:nvPr userDrawn="1"/>
        </p:nvPicPr>
        <p:blipFill>
          <a:blip r:embed="rId4" cstate="print"/>
          <a:srcRect l="25636" r="24600"/>
          <a:stretch>
            <a:fillRect/>
          </a:stretch>
        </p:blipFill>
        <p:spPr>
          <a:xfrm>
            <a:off x="6876103" y="6309323"/>
            <a:ext cx="1165332" cy="433391"/>
          </a:xfrm>
          <a:prstGeom prst="rect">
            <a:avLst/>
          </a:prstGeom>
        </p:spPr>
      </p:pic>
      <p:sp>
        <p:nvSpPr>
          <p:cNvPr id="26" name="Subtítulo 8"/>
          <p:cNvSpPr txBox="1">
            <a:spLocks/>
          </p:cNvSpPr>
          <p:nvPr userDrawn="1"/>
        </p:nvSpPr>
        <p:spPr>
          <a:xfrm>
            <a:off x="179513" y="5949280"/>
            <a:ext cx="8730208" cy="2880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algn="l">
              <a:spcBef>
                <a:spcPts val="600"/>
              </a:spcBef>
              <a:buClr>
                <a:srgbClr val="727CA3"/>
              </a:buClr>
              <a:buSzPct val="76000"/>
              <a:buFont typeface="Wingdings 3"/>
              <a:buNone/>
              <a:defRPr/>
            </a:pPr>
            <a:r>
              <a:rPr lang="pt-BR" sz="1000" dirty="0" smtClean="0">
                <a:solidFill>
                  <a:srgbClr val="464653"/>
                </a:solidFill>
              </a:rPr>
              <a:t>Realização:                                                                                                                                                  Parceria:</a:t>
            </a:r>
            <a:endParaRPr lang="en-US" sz="1000" dirty="0">
              <a:solidFill>
                <a:srgbClr val="464653"/>
              </a:solidFill>
            </a:endParaRPr>
          </a:p>
        </p:txBody>
      </p:sp>
      <p:grpSp>
        <p:nvGrpSpPr>
          <p:cNvPr id="27" name="Grupo 26"/>
          <p:cNvGrpSpPr/>
          <p:nvPr userDrawn="1"/>
        </p:nvGrpSpPr>
        <p:grpSpPr>
          <a:xfrm>
            <a:off x="3636195" y="6065912"/>
            <a:ext cx="2840806" cy="792088"/>
            <a:chOff x="323528" y="5877272"/>
            <a:chExt cx="3024336" cy="792088"/>
          </a:xfrm>
        </p:grpSpPr>
        <p:pic>
          <p:nvPicPr>
            <p:cNvPr id="28" name="Imagem 27" descr="download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3528" y="5877272"/>
              <a:ext cx="792088" cy="648072"/>
            </a:xfrm>
            <a:prstGeom prst="rect">
              <a:avLst/>
            </a:prstGeom>
          </p:spPr>
        </p:pic>
        <p:pic>
          <p:nvPicPr>
            <p:cNvPr id="29" name="Imagem 28" descr="download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03648" y="5949280"/>
              <a:ext cx="936104" cy="720080"/>
            </a:xfrm>
            <a:prstGeom prst="rect">
              <a:avLst/>
            </a:prstGeom>
          </p:spPr>
        </p:pic>
        <p:pic>
          <p:nvPicPr>
            <p:cNvPr id="30" name="Imagem 29" descr="download (1)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71800" y="6021288"/>
              <a:ext cx="576064" cy="576064"/>
            </a:xfrm>
            <a:prstGeom prst="rect">
              <a:avLst/>
            </a:prstGeom>
          </p:spPr>
        </p:pic>
      </p:grpSp>
      <p:pic>
        <p:nvPicPr>
          <p:cNvPr id="31" name="Imagem 3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64" y="6231517"/>
            <a:ext cx="2118745" cy="482606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60" y="6204270"/>
            <a:ext cx="629992" cy="6299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539552" y="1196752"/>
            <a:ext cx="8424936" cy="4680520"/>
          </a:xfrm>
          <a:solidFill>
            <a:schemeClr val="bg1">
              <a:alpha val="75000"/>
            </a:schemeClr>
          </a:solidFill>
        </p:spPr>
        <p:txBody>
          <a:bodyPr/>
          <a:lstStyle>
            <a:lvl1pPr>
              <a:buClr>
                <a:srgbClr val="006600"/>
              </a:buClr>
              <a:defRPr/>
            </a:lvl1pPr>
            <a:lvl2pPr>
              <a:buClr>
                <a:srgbClr val="006600"/>
              </a:buClr>
              <a:defRPr/>
            </a:lvl2pPr>
            <a:lvl3pPr>
              <a:buClr>
                <a:srgbClr val="006600"/>
              </a:buClr>
              <a:defRPr/>
            </a:lvl3pPr>
            <a:lvl4pPr>
              <a:buClr>
                <a:srgbClr val="006600"/>
              </a:buClr>
              <a:defRPr/>
            </a:lvl4pPr>
            <a:lvl5pPr>
              <a:buClr>
                <a:srgbClr val="006600"/>
              </a:buClr>
              <a:defRPr/>
            </a:lvl5pPr>
          </a:lstStyle>
          <a:p>
            <a:pPr lvl="0" eaLnBrk="1" latinLnBrk="0" hangingPunct="1"/>
            <a:r>
              <a:rPr lang="pt-BR" dirty="0" smtClean="0"/>
              <a:t>Clique para editar os estilos do texto mestre</a:t>
            </a:r>
          </a:p>
          <a:p>
            <a:pPr lvl="1" eaLnBrk="1" latinLnBrk="0" hangingPunct="1"/>
            <a:r>
              <a:rPr lang="pt-BR" dirty="0" smtClean="0"/>
              <a:t>Segundo nível</a:t>
            </a:r>
          </a:p>
          <a:p>
            <a:pPr lvl="2" eaLnBrk="1" latinLnBrk="0" hangingPunct="1"/>
            <a:r>
              <a:rPr lang="pt-BR" dirty="0" smtClean="0"/>
              <a:t>Terceiro nível</a:t>
            </a:r>
          </a:p>
          <a:p>
            <a:pPr lvl="3" eaLnBrk="1" latinLnBrk="0" hangingPunct="1"/>
            <a:r>
              <a:rPr lang="pt-BR" dirty="0" smtClean="0"/>
              <a:t>Quarto nível</a:t>
            </a:r>
          </a:p>
          <a:p>
            <a:pPr lvl="4" eaLnBrk="1" latinLnBrk="0" hangingPunct="1"/>
            <a:r>
              <a:rPr lang="pt-BR" dirty="0" smtClean="0"/>
              <a:t>Quinto nível</a:t>
            </a:r>
            <a:endParaRPr kumimoji="0" lang="en-US" dirty="0"/>
          </a:p>
        </p:txBody>
      </p:sp>
      <p:sp>
        <p:nvSpPr>
          <p:cNvPr id="17" name="Título 1"/>
          <p:cNvSpPr>
            <a:spLocks noGrp="1"/>
          </p:cNvSpPr>
          <p:nvPr>
            <p:ph type="title"/>
          </p:nvPr>
        </p:nvSpPr>
        <p:spPr>
          <a:xfrm>
            <a:off x="827584" y="260649"/>
            <a:ext cx="7787208" cy="50405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539552" y="1196752"/>
            <a:ext cx="4176464" cy="4680520"/>
          </a:xfrm>
          <a:solidFill>
            <a:schemeClr val="bg1">
              <a:alpha val="75000"/>
            </a:schemeClr>
          </a:solidFill>
        </p:spPr>
        <p:txBody>
          <a:bodyPr/>
          <a:lstStyle>
            <a:lvl1pPr>
              <a:buClr>
                <a:srgbClr val="006600"/>
              </a:buClr>
              <a:defRPr/>
            </a:lvl1pPr>
            <a:lvl2pPr>
              <a:buClr>
                <a:srgbClr val="006600"/>
              </a:buClr>
              <a:defRPr/>
            </a:lvl2pPr>
            <a:lvl3pPr>
              <a:buClr>
                <a:srgbClr val="006600"/>
              </a:buClr>
              <a:defRPr/>
            </a:lvl3pPr>
            <a:lvl4pPr>
              <a:buClr>
                <a:srgbClr val="006600"/>
              </a:buClr>
              <a:defRPr/>
            </a:lvl4pPr>
            <a:lvl5pPr>
              <a:buClr>
                <a:srgbClr val="006600"/>
              </a:buClr>
              <a:defRPr/>
            </a:lvl5pPr>
          </a:lstStyle>
          <a:p>
            <a:pPr lvl="0" eaLnBrk="1" latinLnBrk="0" hangingPunct="1"/>
            <a:r>
              <a:rPr lang="pt-BR" dirty="0" smtClean="0"/>
              <a:t>Clique para editar os estilos do texto mestre</a:t>
            </a:r>
          </a:p>
          <a:p>
            <a:pPr lvl="1" eaLnBrk="1" latinLnBrk="0" hangingPunct="1"/>
            <a:r>
              <a:rPr lang="pt-BR" dirty="0" smtClean="0"/>
              <a:t>Segundo nível</a:t>
            </a:r>
          </a:p>
          <a:p>
            <a:pPr lvl="2" eaLnBrk="1" latinLnBrk="0" hangingPunct="1"/>
            <a:r>
              <a:rPr lang="pt-BR" dirty="0" smtClean="0"/>
              <a:t>Terceiro nível</a:t>
            </a:r>
          </a:p>
          <a:p>
            <a:pPr lvl="3" eaLnBrk="1" latinLnBrk="0" hangingPunct="1"/>
            <a:r>
              <a:rPr lang="pt-BR" dirty="0" smtClean="0"/>
              <a:t>Quarto nível</a:t>
            </a:r>
          </a:p>
          <a:p>
            <a:pPr lvl="4" eaLnBrk="1" latinLnBrk="0" hangingPunct="1"/>
            <a:r>
              <a:rPr lang="pt-BR" dirty="0" smtClean="0"/>
              <a:t>Quinto nível</a:t>
            </a:r>
            <a:endParaRPr kumimoji="0" lang="en-US" dirty="0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776213" y="1196753"/>
            <a:ext cx="4188275" cy="4677472"/>
          </a:xfrm>
          <a:solidFill>
            <a:schemeClr val="bg1">
              <a:alpha val="75000"/>
            </a:schemeClr>
          </a:solidFill>
        </p:spPr>
        <p:txBody>
          <a:bodyPr/>
          <a:lstStyle>
            <a:lvl1pPr>
              <a:buClr>
                <a:srgbClr val="006600"/>
              </a:buClr>
              <a:defRPr/>
            </a:lvl1pPr>
            <a:lvl2pPr>
              <a:buClr>
                <a:srgbClr val="006600"/>
              </a:buClr>
              <a:defRPr/>
            </a:lvl2pPr>
            <a:lvl3pPr>
              <a:buClr>
                <a:srgbClr val="006600"/>
              </a:buClr>
              <a:defRPr/>
            </a:lvl3pPr>
            <a:lvl4pPr>
              <a:buClr>
                <a:srgbClr val="006600"/>
              </a:buClr>
              <a:defRPr/>
            </a:lvl4pPr>
            <a:lvl5pPr>
              <a:buClr>
                <a:srgbClr val="006600"/>
              </a:buClr>
              <a:defRPr/>
            </a:lvl5pPr>
          </a:lstStyle>
          <a:p>
            <a:pPr lvl="0" eaLnBrk="1" latinLnBrk="0" hangingPunct="1"/>
            <a:r>
              <a:rPr lang="pt-BR" dirty="0" smtClean="0"/>
              <a:t>Clique para editar os estilos do texto mestre</a:t>
            </a:r>
          </a:p>
          <a:p>
            <a:pPr lvl="1" eaLnBrk="1" latinLnBrk="0" hangingPunct="1"/>
            <a:r>
              <a:rPr lang="pt-BR" dirty="0" smtClean="0"/>
              <a:t>Segundo nível</a:t>
            </a:r>
          </a:p>
          <a:p>
            <a:pPr lvl="2" eaLnBrk="1" latinLnBrk="0" hangingPunct="1"/>
            <a:r>
              <a:rPr lang="pt-BR" dirty="0" smtClean="0"/>
              <a:t>Terceiro nível</a:t>
            </a:r>
          </a:p>
          <a:p>
            <a:pPr lvl="3" eaLnBrk="1" latinLnBrk="0" hangingPunct="1"/>
            <a:r>
              <a:rPr lang="pt-BR" dirty="0" smtClean="0"/>
              <a:t>Quarto nível</a:t>
            </a:r>
          </a:p>
          <a:p>
            <a:pPr lvl="4" eaLnBrk="1" latinLnBrk="0" hangingPunct="1"/>
            <a:r>
              <a:rPr lang="pt-BR" dirty="0" smtClean="0"/>
              <a:t>Quinto nível</a:t>
            </a:r>
            <a:endParaRPr kumimoji="0" lang="en-US" dirty="0"/>
          </a:p>
        </p:txBody>
      </p:sp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827584" y="260649"/>
            <a:ext cx="7787208" cy="50405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39552" y="1196752"/>
            <a:ext cx="4104456" cy="72008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rgbClr val="006600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dirty="0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716016" y="1196752"/>
            <a:ext cx="4248472" cy="72008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rgbClr val="006600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dirty="0" smtClean="0"/>
              <a:t>Clique para editar os estilos do texto mestre</a:t>
            </a:r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539552" y="1988840"/>
            <a:ext cx="4104456" cy="3888432"/>
          </a:xfrm>
          <a:solidFill>
            <a:schemeClr val="bg1">
              <a:alpha val="75000"/>
            </a:schemeClr>
          </a:solidFill>
        </p:spPr>
        <p:txBody>
          <a:bodyPr/>
          <a:lstStyle>
            <a:lvl1pPr>
              <a:buClr>
                <a:srgbClr val="006600"/>
              </a:buClr>
              <a:defRPr/>
            </a:lvl1pPr>
            <a:lvl2pPr>
              <a:buClr>
                <a:srgbClr val="006600"/>
              </a:buClr>
              <a:defRPr/>
            </a:lvl2pPr>
            <a:lvl3pPr>
              <a:buClr>
                <a:srgbClr val="006600"/>
              </a:buClr>
              <a:defRPr/>
            </a:lvl3pPr>
            <a:lvl4pPr>
              <a:buClr>
                <a:srgbClr val="006600"/>
              </a:buClr>
              <a:defRPr/>
            </a:lvl4pPr>
            <a:lvl5pPr>
              <a:buClr>
                <a:srgbClr val="006600"/>
              </a:buClr>
              <a:defRPr/>
            </a:lvl5pPr>
          </a:lstStyle>
          <a:p>
            <a:pPr lvl="0" eaLnBrk="1" latinLnBrk="0" hangingPunct="1"/>
            <a:r>
              <a:rPr lang="pt-BR" dirty="0" smtClean="0"/>
              <a:t>Clique para editar os estilos do texto mestre</a:t>
            </a:r>
          </a:p>
          <a:p>
            <a:pPr lvl="1" eaLnBrk="1" latinLnBrk="0" hangingPunct="1"/>
            <a:r>
              <a:rPr lang="pt-BR" dirty="0" smtClean="0"/>
              <a:t>Segundo nível</a:t>
            </a:r>
          </a:p>
          <a:p>
            <a:pPr lvl="2" eaLnBrk="1" latinLnBrk="0" hangingPunct="1"/>
            <a:r>
              <a:rPr lang="pt-BR" dirty="0" smtClean="0"/>
              <a:t>Terceiro nível</a:t>
            </a:r>
          </a:p>
          <a:p>
            <a:pPr lvl="3" eaLnBrk="1" latinLnBrk="0" hangingPunct="1"/>
            <a:r>
              <a:rPr lang="pt-BR" dirty="0" smtClean="0"/>
              <a:t>Quarto nível</a:t>
            </a:r>
          </a:p>
          <a:p>
            <a:pPr lvl="4" eaLnBrk="1" latinLnBrk="0" hangingPunct="1"/>
            <a:r>
              <a:rPr lang="pt-BR" dirty="0" smtClean="0"/>
              <a:t>Quinto nível</a:t>
            </a:r>
            <a:endParaRPr kumimoji="0" lang="en-US" dirty="0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720208" y="1988840"/>
            <a:ext cx="4244280" cy="3888432"/>
          </a:xfrm>
          <a:solidFill>
            <a:schemeClr val="bg1">
              <a:alpha val="75000"/>
            </a:schemeClr>
          </a:solidFill>
        </p:spPr>
        <p:txBody>
          <a:bodyPr/>
          <a:lstStyle>
            <a:lvl1pPr>
              <a:buClr>
                <a:srgbClr val="006600"/>
              </a:buClr>
              <a:defRPr/>
            </a:lvl1pPr>
            <a:lvl2pPr>
              <a:buClr>
                <a:srgbClr val="006600"/>
              </a:buClr>
              <a:defRPr/>
            </a:lvl2pPr>
            <a:lvl3pPr>
              <a:buClr>
                <a:srgbClr val="006600"/>
              </a:buClr>
              <a:defRPr/>
            </a:lvl3pPr>
            <a:lvl4pPr>
              <a:buClr>
                <a:srgbClr val="006600"/>
              </a:buClr>
              <a:defRPr/>
            </a:lvl4pPr>
            <a:lvl5pPr>
              <a:buClr>
                <a:srgbClr val="006600"/>
              </a:buClr>
              <a:defRPr/>
            </a:lvl5pPr>
          </a:lstStyle>
          <a:p>
            <a:pPr lvl="0" eaLnBrk="1" latinLnBrk="0" hangingPunct="1"/>
            <a:r>
              <a:rPr lang="pt-BR" dirty="0" smtClean="0"/>
              <a:t>Clique para editar os estilos do texto mestre</a:t>
            </a:r>
          </a:p>
          <a:p>
            <a:pPr lvl="1" eaLnBrk="1" latinLnBrk="0" hangingPunct="1"/>
            <a:r>
              <a:rPr lang="pt-BR" dirty="0" smtClean="0"/>
              <a:t>Segundo nível</a:t>
            </a:r>
          </a:p>
          <a:p>
            <a:pPr lvl="2" eaLnBrk="1" latinLnBrk="0" hangingPunct="1"/>
            <a:r>
              <a:rPr lang="pt-BR" dirty="0" smtClean="0"/>
              <a:t>Terceiro nível</a:t>
            </a:r>
          </a:p>
          <a:p>
            <a:pPr lvl="3" eaLnBrk="1" latinLnBrk="0" hangingPunct="1"/>
            <a:r>
              <a:rPr lang="pt-BR" dirty="0" smtClean="0"/>
              <a:t>Quarto nível</a:t>
            </a:r>
          </a:p>
          <a:p>
            <a:pPr lvl="4" eaLnBrk="1" latinLnBrk="0" hangingPunct="1"/>
            <a:r>
              <a:rPr lang="pt-BR" dirty="0" smtClean="0"/>
              <a:t>Quinto nível</a:t>
            </a:r>
            <a:endParaRPr kumimoji="0" lang="en-US" dirty="0"/>
          </a:p>
        </p:txBody>
      </p:sp>
      <p:sp>
        <p:nvSpPr>
          <p:cNvPr id="21" name="Título 1"/>
          <p:cNvSpPr>
            <a:spLocks noGrp="1"/>
          </p:cNvSpPr>
          <p:nvPr>
            <p:ph type="title"/>
          </p:nvPr>
        </p:nvSpPr>
        <p:spPr>
          <a:xfrm>
            <a:off x="827584" y="260649"/>
            <a:ext cx="7787208" cy="50405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827584" y="260649"/>
            <a:ext cx="7787208" cy="50405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5/4/17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66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113274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.png"/><Relationship Id="rId12" Type="http://schemas.openxmlformats.org/officeDocument/2006/relationships/image" Target="../media/image5.jpeg"/><Relationship Id="rId13" Type="http://schemas.openxmlformats.org/officeDocument/2006/relationships/image" Target="../media/image6.jpeg"/><Relationship Id="rId14" Type="http://schemas.openxmlformats.org/officeDocument/2006/relationships/image" Target="../media/image7.png"/><Relationship Id="rId15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2.jpeg"/><Relationship Id="rId10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107504" y="980728"/>
            <a:ext cx="8856984" cy="496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dirty="0" smtClean="0"/>
              <a:t>Clique para editar os estilos do texto mestre</a:t>
            </a:r>
          </a:p>
          <a:p>
            <a:pPr lvl="1" eaLnBrk="1" latinLnBrk="0" hangingPunct="1"/>
            <a:r>
              <a:rPr kumimoji="0" lang="pt-BR" dirty="0" smtClean="0"/>
              <a:t>Segundo nível</a:t>
            </a:r>
          </a:p>
          <a:p>
            <a:pPr lvl="2" eaLnBrk="1" latinLnBrk="0" hangingPunct="1"/>
            <a:r>
              <a:rPr kumimoji="0" lang="pt-BR" dirty="0" smtClean="0"/>
              <a:t>Terceiro nível</a:t>
            </a:r>
          </a:p>
          <a:p>
            <a:pPr lvl="3" eaLnBrk="1" latinLnBrk="0" hangingPunct="1"/>
            <a:r>
              <a:rPr kumimoji="0" lang="pt-BR" dirty="0" smtClean="0"/>
              <a:t>Quarto nível</a:t>
            </a:r>
          </a:p>
          <a:p>
            <a:pPr lvl="4" eaLnBrk="1" latinLnBrk="0" hangingPunct="1"/>
            <a:r>
              <a:rPr kumimoji="0" lang="pt-BR" dirty="0" smtClean="0"/>
              <a:t>Quinto nível</a:t>
            </a:r>
            <a:endParaRPr kumimoji="0" lang="en-US" dirty="0"/>
          </a:p>
        </p:txBody>
      </p:sp>
      <p:sp>
        <p:nvSpPr>
          <p:cNvPr id="21" name="Retângulo 20"/>
          <p:cNvSpPr/>
          <p:nvPr userDrawn="1"/>
        </p:nvSpPr>
        <p:spPr>
          <a:xfrm>
            <a:off x="107504" y="116632"/>
            <a:ext cx="8856984" cy="720080"/>
          </a:xfrm>
          <a:prstGeom prst="rect">
            <a:avLst/>
          </a:prstGeom>
          <a:noFill/>
          <a:ln w="6350" cap="rnd" cmpd="sng" algn="ctr">
            <a:solidFill>
              <a:srgbClr val="006600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tângulo 23"/>
          <p:cNvSpPr/>
          <p:nvPr userDrawn="1"/>
        </p:nvSpPr>
        <p:spPr>
          <a:xfrm>
            <a:off x="107504" y="116632"/>
            <a:ext cx="268573" cy="720080"/>
          </a:xfrm>
          <a:prstGeom prst="rect">
            <a:avLst/>
          </a:prstGeom>
          <a:solidFill>
            <a:srgbClr val="008000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15" name="Imagem 14" descr="edfiscal.jpg"/>
          <p:cNvPicPr>
            <a:picLocks noChangeAspect="1"/>
          </p:cNvPicPr>
          <p:nvPr userDrawn="1"/>
        </p:nvPicPr>
        <p:blipFill>
          <a:blip r:embed="rId9" cstate="print"/>
          <a:srcRect l="13043" r="17391"/>
          <a:stretch>
            <a:fillRect/>
          </a:stretch>
        </p:blipFill>
        <p:spPr>
          <a:xfrm>
            <a:off x="8028385" y="6204270"/>
            <a:ext cx="565011" cy="537101"/>
          </a:xfrm>
          <a:prstGeom prst="rect">
            <a:avLst/>
          </a:prstGeom>
        </p:spPr>
      </p:pic>
      <p:pic>
        <p:nvPicPr>
          <p:cNvPr id="16" name="Imagem 15" descr="esaf.jpg"/>
          <p:cNvPicPr>
            <a:picLocks noChangeAspect="1"/>
          </p:cNvPicPr>
          <p:nvPr userDrawn="1"/>
        </p:nvPicPr>
        <p:blipFill>
          <a:blip r:embed="rId10" cstate="print"/>
          <a:srcRect l="25636" r="24600"/>
          <a:stretch>
            <a:fillRect/>
          </a:stretch>
        </p:blipFill>
        <p:spPr>
          <a:xfrm>
            <a:off x="6876103" y="6309323"/>
            <a:ext cx="1165332" cy="433391"/>
          </a:xfrm>
          <a:prstGeom prst="rect">
            <a:avLst/>
          </a:prstGeom>
        </p:spPr>
      </p:pic>
      <p:sp>
        <p:nvSpPr>
          <p:cNvPr id="17" name="Subtítulo 8"/>
          <p:cNvSpPr txBox="1">
            <a:spLocks/>
          </p:cNvSpPr>
          <p:nvPr userDrawn="1"/>
        </p:nvSpPr>
        <p:spPr>
          <a:xfrm>
            <a:off x="179513" y="5949280"/>
            <a:ext cx="8730208" cy="2880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algn="l">
              <a:spcBef>
                <a:spcPts val="600"/>
              </a:spcBef>
              <a:buClr>
                <a:srgbClr val="727CA3"/>
              </a:buClr>
              <a:buSzPct val="76000"/>
              <a:buFont typeface="Wingdings 3"/>
              <a:buNone/>
              <a:defRPr/>
            </a:pPr>
            <a:r>
              <a:rPr lang="pt-BR" sz="1000" dirty="0" smtClean="0">
                <a:solidFill>
                  <a:srgbClr val="464653"/>
                </a:solidFill>
              </a:rPr>
              <a:t>Realização:                                                                                                                                                  Parceria:</a:t>
            </a:r>
            <a:endParaRPr lang="en-US" sz="1000" dirty="0">
              <a:solidFill>
                <a:srgbClr val="464653"/>
              </a:solidFill>
            </a:endParaRPr>
          </a:p>
        </p:txBody>
      </p:sp>
      <p:grpSp>
        <p:nvGrpSpPr>
          <p:cNvPr id="18" name="Grupo 17"/>
          <p:cNvGrpSpPr/>
          <p:nvPr userDrawn="1"/>
        </p:nvGrpSpPr>
        <p:grpSpPr>
          <a:xfrm>
            <a:off x="3636195" y="6065912"/>
            <a:ext cx="2840806" cy="792088"/>
            <a:chOff x="323528" y="5877272"/>
            <a:chExt cx="3024336" cy="792088"/>
          </a:xfrm>
        </p:grpSpPr>
        <p:pic>
          <p:nvPicPr>
            <p:cNvPr id="19" name="Imagem 18" descr="download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3528" y="5877272"/>
              <a:ext cx="792088" cy="648072"/>
            </a:xfrm>
            <a:prstGeom prst="rect">
              <a:avLst/>
            </a:prstGeom>
          </p:spPr>
        </p:pic>
        <p:pic>
          <p:nvPicPr>
            <p:cNvPr id="20" name="Imagem 19" descr="download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03648" y="5949280"/>
              <a:ext cx="936104" cy="720080"/>
            </a:xfrm>
            <a:prstGeom prst="rect">
              <a:avLst/>
            </a:prstGeom>
          </p:spPr>
        </p:pic>
        <p:pic>
          <p:nvPicPr>
            <p:cNvPr id="22" name="Imagem 21" descr="download (1)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771800" y="6021288"/>
              <a:ext cx="576064" cy="576064"/>
            </a:xfrm>
            <a:prstGeom prst="rect">
              <a:avLst/>
            </a:prstGeom>
          </p:spPr>
        </p:pic>
      </p:grpSp>
      <p:pic>
        <p:nvPicPr>
          <p:cNvPr id="23" name="Imagem 2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64" y="6231517"/>
            <a:ext cx="2118745" cy="482606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60" y="6204270"/>
            <a:ext cx="629992" cy="6299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rgbClr val="006600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rgbClr val="006600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rgbClr val="006600"/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rgbClr val="006600"/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rgbClr val="006600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staticog1.globo.com/2016/11/10/proposta_governo1471459650313.pdf" TargetMode="External"/><Relationship Id="rId3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bing.com/images/search?q=imagem+conhecimento&amp;view=detailv2&amp;adlt=strict&amp;id=8DE70FF49B80C1E0BEB28DC9910FBB1937FA526C&amp;selectedIndex=23&amp;ccid=+A70PLqW&amp;simid=608018824357740939&amp;thid=OIP.Mf80ef43cba96d323e0675d4251114385o0" TargetMode="External"/><Relationship Id="rId3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3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37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38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39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bing.com/images/search?q=Decis%C3%A3o+++imagem&amp;view=detailv2&amp;adlt=strict&amp;id=A7B50B827CFFF3540FD3BFDB270B065AF37CC6BE&amp;selectedIndex=15&amp;ccid=V+jDhvM4&amp;simid=608016762768263679&amp;thid=OIP.M57e8c386f338b74fa5dd6e90efa1ae6co0" TargetMode="External"/><Relationship Id="rId3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Relationship Id="rId3" Type="http://schemas.openxmlformats.org/officeDocument/2006/relationships/image" Target="../media/image48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bing.com/images/search?q=crian%C3%A7as+carentes++imagem&amp;view=detailv2&amp;adlt=strict&amp;id=05F57032F79B87FE78B0D7AC9CF17B39A23462DD&amp;selectedIndex=5&amp;ccid=wGK7nodJ&amp;simid=608028028479341019&amp;thid=OIP.Mc062bb9e8749ae532a833f97be7d061fo0" TargetMode="External"/><Relationship Id="rId3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tif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63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63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62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tif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tif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66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alto.gov.br/ccivil_03/constituicao/ConstituicaoCompilado.htm" TargetMode="External"/><Relationship Id="rId4" Type="http://schemas.openxmlformats.org/officeDocument/2006/relationships/hyperlink" Target="http://portalpbh.pbh.gov.br/pbh/ecp/comunidade.do?evento=portlet&amp;pIdPlc=ecpTaxonomiaMenuPortal&amp;app=contaspublicas&amp;tax=27021&amp;lang=pt_BR&amp;pg=6420&amp;taxp=0&amp;" TargetMode="External"/><Relationship Id="rId5" Type="http://schemas.openxmlformats.org/officeDocument/2006/relationships/hyperlink" Target="http://www.planalto.gov.br/ccivil_03/leis/LCP/Lcp101.htm" TargetMode="External"/><Relationship Id="rId6" Type="http://schemas.openxmlformats.org/officeDocument/2006/relationships/hyperlink" Target="http://www.dhnet.org.br/direitos/municipais/a_pdf/lei_organica_mg_belo_horizonte.pdf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mailto:leice.garcia@cgu.gov.br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planejamento.mg.gov.br/images/documentos/pmdi/pmdi_2011_2030.pdf" TargetMode="External"/><Relationship Id="rId3" Type="http://schemas.openxmlformats.org/officeDocument/2006/relationships/hyperlink" Target="https://bhmetaseresultados.pbh.gov.br/sites/all/themes/metas/pdf/planejamento_2030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Orçamento Público e Mecanismos de Participação</a:t>
            </a:r>
            <a:endParaRPr lang="pt-BR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4" name="Retângulo 13"/>
          <p:cNvSpPr/>
          <p:nvPr/>
        </p:nvSpPr>
        <p:spPr>
          <a:xfrm>
            <a:off x="0" y="1052736"/>
            <a:ext cx="914400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20" name="Conector reto 19"/>
          <p:cNvCxnSpPr/>
          <p:nvPr/>
        </p:nvCxnSpPr>
        <p:spPr>
          <a:xfrm>
            <a:off x="395536" y="1052736"/>
            <a:ext cx="864096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1403648" y="1624444"/>
            <a:ext cx="62651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 smtClean="0">
                <a:solidFill>
                  <a:srgbClr val="006600"/>
                </a:solidFill>
                <a:latin typeface="Gill Sans MT" panose="020B0502020104020203" pitchFamily="34" charset="0"/>
              </a:rPr>
              <a:t>PROCESSO LEGISLATIVO E A LDO</a:t>
            </a:r>
            <a:endParaRPr lang="pt-BR" sz="3200" dirty="0">
              <a:solidFill>
                <a:srgbClr val="006600"/>
              </a:solidFill>
              <a:latin typeface="Gill Sans MT" panose="020B05020201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AutoShape 4" descr="data:image/jpeg;base64,/9j/4AAQSkZJRgABAQAAAQABAAD/2wCEAAkGBxQTEhUUEhQVFBUXFBQVFhUVFRcVFBcVFBQWFhQUFBQYHCggGBolHBQUITEhJSkrLi4uFx8zODMsNygtLisBCgoKDg0OGhAQGiwkHyQsLCwsLCwsLCwsLCwsLCwsLCwsLCwsLCwsLCwsLCwsLCwsLCwsLCwsLCwsLCwsLCwsLP/AABEIAOUA3AMBEQACEQEDEQH/xAAcAAABBQEBAQAAAAAAAAAAAAADAQIEBQYHAAj/xABEEAABAwIEAwUEBwYDCAMAAAABAAIDBBEFEiExBkFREyJhcZEHMkKBFFJyobHB0RUzQ1OCkmKiwhYjVHOy4fDxF0TS/8QAGgEAAwEBAQEAAAAAAAAAAAAAAAECAwQFBv/EADERAAICAQMDAgQFBAMBAAAAAAABAhEDEiExBEFRE2EFIoGRFDJxsfBCocHRI1LhM//aAAwDAQACEQMRAD8A5Q6S69bVseco0Cjd3lnF0y5LYK9aEIC8c1k/JpHwSYnXF1qt1ZjJU6HgqmSPBT5JLngupEddCToHHKfmhfNsXF1T9z6IhgFguNs7ESRDl5lZ6r7BQ577ISsGDE4OhCrQ1wK0ZziLgCirLuczs5P5keh+Y5q1nktpbmbwrmO37fY5bxJ7LKynu6G1TGPq6SAeLefyW0ZQnw/ozNpx/Mvqt1/swkjS1xa4Frhu1wsR8ihremC3VrcGTzUtlChNCFcdE+wlyNZspjwU+QwdpZaxZnW9n1TwuQaSDKbjs26/JcPUf/VnR0//AM0WdlkanrIAjV1TkGmr3XDG9XW0B8P+6qEXK32XIm0tvI+ljc1gD3Z3W7zrW1O9gNgp2vYphbIFR5MQlkAfH8jV3yVHOmAc7VZSdM1S2JRWy4MAZUsoWM5T4FCelhJakSgteDEVHAhY5sj2PHwua70KL0yTGlaaPprAJ+1gjk6tB9QubMtM2jqxy1RTLJzlikaEZ77rRKiG7GgpiHtNuaT3HwP+lZRmfZrR8RNh6lRot0h6qVsqscwGhrm2nbE/o8OAePJwVxlliqp14aM2scnadPymcz4j9jr296hnbIB/DlcAfIPH5rRTjLtX7f7J3XNP9Oftwc/qsEqI3lj4XhzTY27w+RC29OfgxefFdavuRJqKW37qT+0qXCdVTKjmxX+ZfcQUsg/hv/tKShJPhj9XG/6l9x8THXtkf/aVcbuqZEpRr8y+5332KYo6WjfE8EGGQs7wI7pF27rk6xbpnT0uyaN9UTBguVwzmoq2d2PFrdIojjTnTNiYNXDN5NBAJPqPVc8Mk5zUUds+nx48bnL+MyuN4uZsRp2NNxGTIfAAe8flmPyC93O303R6Y/myNRX+fseN0uNdR1DnL8sE39Xwaenx+7raEu18hyXgz6hqeldj2Y9EnDUyzjxEHkFa6hmMukokQVTXabFaxyqRjPA4knIFpZlpR8aCcHmvR1ps5NDRGnfqsJvc2gtia06BdKexzNbniEmMUNum1YroJE7kVUX2ZEl3CJ+xJqvZ/wAHOxCa7wRTxkZ3fXP1Gn8UpSUVb+nuVGLb0r6+3/p9AwQtja1jBla0ANA5ADRcbbk7Z1pKKpA5JAdFSi0JsFb0Vkjm+STAHVTtjjfK82Yxpc4nwCFbaXkUmkmz5+xj2g1tbLKO6YnNLWw2sxrL6O+14qsORqTWNfzyRmglFPJKn7fsUrWSj4PR66P+Xx/c5nLE/wCr+w9ss42Dx5PP6p3k8C/4v+y+w4VU/ST+5GvJ4ZLx4X3X2HftCfpJ6p+pk8Mn0MHlCNxqW+W8l+iX4id1uU+kx1q2oK3Gpxzk9Aq9afhk/hcXavuaTgrEMQq6sQw1EsWfvzSZWjLE2wc7a2bYDxK5eozJR3X6Wjt6XBcm1/ZnXsaxRrB33WY0WzE/VFySeuhXz+WeqR9R02DTH3M+MQENM+pk7r5wSAfebA24aPN3+o9F73w3oalcue/+vpyzwfifW6npj+i9/f68GZpqtsEZmmNpqnvW5sgB0bblms35ea4PiPWrLN5Y8L5Yf5l9T1fh/QvHBYXyvmn+vZfQtMHxAlxe7TNbKOgGwXjxbW56042qNJRV5c/KD8OY+XRaRnvRzzx1Gy2Y++q0s5miTHiTgLXW0czSOeWBNnyRJT9F68sfg8qOTyAlBG6xmmtmbRp8E6E6BdUXsjlktwpVsgJEE48kSFkCb8gi74P4ckxCYRsuGCxlk5Nb0B6lFqtT4DS06XP83PonCMNjpoWwwtDWNFvE9SfFck5ObtnTCKiqQ+eXkFcYg2NYU2JC3ukB4ORQWc69uGP9lSMpmGz5zd1t+zabm/mk3pi5edl/n+wktU0uy3f+DjuCRWaX9dB5Ba9JGk5GPWTuSj4LG66zjoXMiwo9mKLCkLmKdipDHyEWI+alutylFS2YbtD1V6mZ6UdI9jjDarktsI2X9XZR+K8r4lJ7eD2/hUI/Uu8ew91VLFT5XGMSCWZwBsGRi/Z3+s4kADzXndGoeo5Sa2/ft9uT2utnKOGoreW30/mxFxrDqmapYXU94W2dlMjGguaLRMIJvkbueZXr9R1uGOB4scrvn9O/3/Y8Xpeky+r6s41XHevf6CY7whNNH/DEhNy9zranewA0A5BfPZrm7arx7I+hwZIY1pVsDHgVTG3WPPoBeNwdt4brPS6NvWg3yTMEhk7c5o3t7hHeaQNPlupinqCcouPJf00T7ah3zFlSs55yjexKERVbmdo+UDG4bFe9Ulwzw9UXygEt76rGd3uaRrsTYDoF1QfBzz5DrQyHtKpCaLHAMGlrJ2wQjU+87kxvNxQuLfAcfr2/ng+i+GOH4qKBsMQ8XO5udzJXPOep+xtCGnnl8k+ocdh6oihtgRorJPA80AKXcrooBzXi1zsNT5JNeAtJbnzT7Q8b+m18j2m7A7so/stNrjzWWbeSgu2317lYVpg5vvv9Ow2NmVoaOQXoRioxSPOlLU3Ji3TJPXQMVMBUxDJhoUpcDhyOjdcITE1udB9nfEEVPTVLHnvl4kawC73BsfeytGptlPqvO+IYMmVxUFZ7HwvNix28jo1PDWM9k0w1D2tqZHGZ8fxMD/cjvzc1trgbLz8nST6eCm1s+/v/ADg9SHVQ6rI0nutkvYs6nFLtt3veBBIIHqVz5JrTR148LUrGy4gDpuuZys0jCiRDUDkVSZEkH7c23VGdLweMh6pD2HCQ9U9xUj5WpqYvkZG06ve1v9xsvdStpWeBKVRcmuDb+0X2cfs+KOZkhex1muvuHW3HgiUYSTcexEJ5E0p9/Bh4SqgypkhhWsTFom4ZQSVErIYW5nvNgOn+I9AFcVaJe27PofgnhSPD4A1tnSO1kk5k9PJYZMmrZcGsIVu+f5sXksnTdKMS2wJde3NXVE3Z4WKAPPFvLwSTTCmDL+iLCirx6KeankhpcvbPYQC8lrQ3YkkA69E9Sh8z+n6kuOr5fv8AocePs3r4HZn0pcBsY3Nkv42Bv9yxwaVO2zTPbjSRCqaR0f72J8f/ADI3M/6gF2qVnA4NcgAxp2t8inYtIjoByT1CoG6I+adioYmIVMQODmOimJc/J1D2dYSKendXSgZ5AWQBw2Zvnsetr/ZHipUXmyaFx3NW1hx6mV81FHWTl7yHujeLxDR5DhpIetyfksvjeSUYxwQ4XP8Ao7vgEItyzS5fH6eSa7AJ4wXQSyA2J7J5Lh/STcL5mSa2PrIOMkVU2IVrWnvBpGt8gO24KFGVpVyKWim/BIw7iSaw7TI7xAsPkQiUXF1JbmUXCcVKL2NFQ4+1+l8p6E6HyKkWgtIq43tzRuS0iwZNor3MWc79mXswc1zKyuBbazooed+TpP8A8r055tL2PKhhU1TOm8R0FPXRdhUNJZe+hIII5ghYLO+Dp/C9znmI+xSEkmnqnM6Ne0PA+dwVpHqJIyl06Zi+IvZ1W0mU5RO1zg0Oive52u3l5rqxZlN13ObJ0+lWdZ9nPBbaCLPJZ1Q8d931RyY1bzntojx39znhDfU+e3sa6WSyiKLZF8+a0IELrXRYxmdIDwkI5opBZ5rmnwP3JboNmLgBzCSXk55Yz7ERLb/N2Y+izzvdR8f5Hi3uX82LYFYGwj2g+8A7zAP4oAqa3hail/eUsJJ5hgafVtlayTXDIeOL7FFV+zChdfJ20R/wyEgfJ11a6iZDwQKWr9kv8qrPlJED/ma4fgtF1PlEPp15KWu9l9a33exl+y8td6OFvvWi6mJm+mkUFdwZXxe9SSkdWASfcwkrWOaD7mUsEkRMKwZxlcaiOSOJjczxIx0Zeb2bE3MBq47kbAEqk7lSCUfTjcuexssT4rEtJHIS0ZWdmWDQZwbBuXlewPg0LrwacMHJct7fz2OXNqyzUHwlv/PcwUc7w/tGvc2S+bO063/85LnnBTTUtzbHmljknB0dN4f49hfCRVERytb3u6S2S3xRW91x5tK8jL8Pm5fLuj3cHxPHpuWzRiXY3O7OO0IY8u7mmjSfdvZeph6PFGnW6PG6j4lnnqWrZkeCQt03HT9Oinq+hhnV9/Iuh+J5OlfmPgtKGpAuQfO+4Xz2fpZ4X8y+p9b0vXYupVwe/juaTD8T0APebyIPeH6rCzolG+CzbiA5OFvG4KqkYuMvBvKmvY3RxC2lkSOSGGb4KWtlz6xkX6LKTvg6oxceSlPEL4zaSNzfHcKFNrk29JNWmPdxNdzQNdb2K1x5PmMcuFaaNRBXtkbmBXrY5KXB4uWDg9xhkJ3K3pI5xj5L2SAE5yAENrJiGucgRAxytMcLiwXkeWxRjrJIcrfxVKuXwhS8Llmlw+kEMUcQ2YxrL9coAJPiTr81wyk5Nt9zpjFRVIkJDFQB5IBCmA1MRFq67szqx5blzFzQXW1tYADU+m6qMbJcqEp8XhcRlk1tfUOabddR4JvHLwCyR8nHPaRxM6qlOUnsY7hg+seb/nsvRxQWKNdzzsknmnfbsbzgHgKFtAwVkDJJZHGZ4e25aXCzWjoQ2wXDkzS1OmehHHFJbFhVezPDX/wCz7Ej2/deyS6nIu4nhg+xU1fsoo/gknZ/UHD7wtodVP2M5dNBlRUey637uqP9cV/vDl0R6p90YS6KL4ZXy+zyobtJE7+5v5Farql4Mn8PfZos+D+CpI6pslWGdmwEixzhztgCLbb7rDqcqnCoo26XpZYp6pM0mM8F08hL6WQQPOpbqYnH7Pw+Y9F40+lvej3MXWSjtLdGVnweqYS10LnH6zLPaR1BC5ngmux3x6nE1dm3xKia7W+qlxROOckinkp3M1bcjwUNUaKV8iPnzCzvvCaaY90UuL0zQM7NHDkOYVRhb2HKSUdyVw7UuDrm4HMcl29NCcZHB1cscsezNMKjMvTo8axTIigsa53yQI849UAIXphZWUY+k4oyMaspI+2k/wCdLdsI+QDj8gss0tMdPn9isSuWrx+5uxEuU2FLQOSEA3M3y8wR+SdMLPANOxHqEqYWI6IoGMyoA8EAYz2nYz2MAhZYPkBLjoC2IaEg8rnRdXSwtub4RydVPZQXLMD7PcEFXVdpLYQQkOdfQOf8Ef5/JaZptLYWGC7naI8LiPul7fFkjv1XJ6su/wCx0+nHt+4eko3RucTK97SAGtfqW9e9uUnJSrYaTXcP2d0XQxXU4RrYURzSC6v1GKh30YI1sdCGmHRGthQ+OjFlLyNFKJi68G5LHX8LryGvB7qe25XsxdzDZ4LfEjRCYOKJQrWv3APimlYcFIynkknLQD2dx3jsvQ6bp3s2cPU9RFKrNKKEaZV6Vnju2SI4iBa2yLFQ6/qgBS1ADTumkJsFX1TYY3yu0EbC438BoFcV2IlKlYz2TUbvojqqQf7ysldOb7iO+WIX6ZRf+pefknrm2dUIaIpG1UFELEe85kfLV7uWjfdHzP4LTHsm/oRPdpfUYKe3uvkb5PJHoVVrwhV7gnyEbysP2ww/gQnpT7MVvyNFZbnEfsvLP1Ro/X7Bq/Qe3Ehzv8nxuH32KXpv+WPWEZWN6/5CfvaSFDxtdilNHM+LaBuIVDhGcryQxrr9whmxeD8I38zZev8Ah44+nWt13PLWeWTqHo3XH8Z0Lh/BoqanZBG0Oa0d5xDSXuPvOPmvGlKTd2ewoxqqLBuVos0Zdb6NI167Jbvdi2WyDxSA8wjcCQ23UKXZSSFskNoYWqrIoYQnYCWTsCM2R1zZ1xc2/RXS8E2zl9HjgIzEGw+LYLgXTTq6PZl1OO6smtxqKQWJaR4rJ4pJ7o0jOLVpmB4yxQwTWpX6Ed4bgLt6fp7VyRwdV1WiVRZN4X9o9gGVLbAaZ2/mF6SnBquDynrvVz+50bDcVimaHRPDgeh19EOLQKalwWbJFFFBDY8ktxiClG4KpMloHLERy0WiaIaMN7R6gyupsOiPfqpWh1uUeYXJ+Vz8lOWenG/fb/YQjqyLwt/9HW6SlbFGyNgsyNjWNHRrAGgegXnnWEzhAGfxDFmxuLnnL2ji1psXWZHzsPEn1XTCDkqXb/JhKai7ff8AwNixKmfvKHn/ABlw+4gAJuGRdhKcH3J0D4z7vZn7OUqHfey0l2oPp0HoEkMGY282t/tCsVIbURNyGzRe1m8u87QbeJSTdg0qKiHDYqCme4Eudaznutmc4nutHRdGXPPqciv7Ixx4odPjdFPgEzye1me4xkEMjbculcebG/CwbAnf8TNX5Yr9X4Iwtv5pfbz/AOF0x/ZtLp5RDrdrMxc4C2zyDusacnUVZvairk6IT+MI2mw7VwuNW21HPR11oulb8Gb6qK8kyg4xppHBgnyvcQA2RguSeVwLKJ9NOKtr7MuHUwk6T3/QvWvcdiwjwb+jli4o21MXtH/4PlmH5o0oLYWkkLs1xaxtobg9d9lElQ1uPqYC5pa12Un4huPJEZJO2NptbECgo3MaWlxd3jqd1pKSe5CTPmmLF55WXkfYHZrdBZdeJtxtnF1Evm0xGtlI2JCpxi+UZwyTjwyvqySVMuDXG2+RuW2i5Zbs64hKWskidmie5h8D+SUckocMcoRnyjXYV7TJo7CZrZBtfZy1WeL/ADL7GfpSX5X9zoXDnEpq7dnBPfqYyGf3usCm8mPnUNQnxRrI6OW2uVvmbn7ljLqoLg1XTyYRsbW++4nyFgueXW+EdEOibAxUlK2f6QImdra3aFt5Pk47BZvqdT+Zmv4RxVJE84k089E1miyH00kh9dPkjc7wsPMreCuSRyydKzOYRJTz9ydjS+7shdzaTcNB5EdF1ZVkh80Xsc+NwltJbk6bhSnPJ7fJ363WS6nIi30+NkKXgxnwSuH2gD/02Wi6t90R+FXZghw1VM/dz/5nN+7VP8TjfMRehNcMFIa6L3pWnwLmO+4gFaReGXZkNZY9yy4cr5qhzu0y5Y+jSD2h5HXkNfmozwhjqu/7F4Zynz2K7jN/bTRUwOjR20niT3Y2HwOp8lp0yqLn9DLqPmkoeN/9GfZiszrlhDGZizPYl7rdANm+C3eKK7GKyzlw6G/R473lfM4+Ay/e5pSt9qDSv6rDRPpR/BEn/MmJ+61knHI/6v7FL012+7JkWONYP93T0zemov8AiksF8tlerp4SFfj8x1aIWHq29/8Aq1VehHvYetL2L7A+ITKRHI0CTL3XN917huCPhPP1XNlwaPmXH7HRiy63T5NVTxZWgevmuGUrdnXWw2oz27gF/FCq9xO+xFomODTm3uVpJkpHzq7g+tG1O63mF6B5el+GBfwtWDenf9yW5WkLTwvAd2tDnbEO++9reaJTrZxHDG+VIPHVYcRd9LK0fWabhZOWL+I2Ucv8ZOwrCsMqZGRxGftHmzW2vr49B4pN46vYa9RutzpWB8K0lG3KxjZH31keA51zybcWaF5mbLb2PVw4ajuaPtyAB4bDYLByZvGCBGYqGzZRRHkmSqyqogTVWtkX2RaW1sNSQFxBO34rpw4G3bOTP1CSpBOJpz2eUeGbwzmwv9/qvRwR+azyMz2ozhYF2HMWNDi80emYPaBs/X0O6ynhhL2NI5ZLYsJMekIuGtYLXN+8R1/8ssl08e7st5peCA+qll/iFwPRwaPQLVQhHsZ6pS7isoLb/cLn1KesFAkwU4a3KCbE3IudT1KV72xqNKkVPEDewjmmbcmQNbffKbZAPBttvErbH8zSMM3yRcvJlqGrkY0ZHkEbjQg+NiuhpPk44ylHhlpTcQzt6Hy0P6LCWGDOiPUTJ8HFv14mn7TGu+8WWT6VdmbLq/KLCm4ipH/vII/Huj8CPzWb6fIvyyNVnxS5RYO/Zzhcwsv9XswHKdPUJ8/3Kfotcf2D8PYfA6UywwNiawWB5kne6nPKcY6ZStsvDCOrVFUae64zqA1M+UaAk+CqMbJcgNC4ubc73KqTRKKVtSurYwpgp6sgJpINzk/FtVNnkDbhr9HAbEeKjNOtkzow47XzIyMkr2ty2OQHbldYLJtTKl07u0dQ9k2CGKF9W9uV812RNI1EYPefrtcj7lhly7UjTFip7nQaejsczu8d7cgufT3Z06r2Q+Z91LNIqgTjokaIq3SF83ZtHIanbXcqI3LJpNJ/Lj1kwYWxrrnvOPMr1MeCEd6PKn1GSSq9iyhjtqf/AEAtJPsjAiU8Qka4vFxISSD9XZg9LH5quOOxnzz3Ic/Dzm6xnMOhNnD9VrHOv6jJ4n2IhonZg0sdfmLch47LTXGrsjS7qhmLU7mNAcMuc2tfXKNTcfciElJ7dhZE0tyq+jC91pZnQdrnDZ7h8ylsPcN9MkHxn52KWlFamelqJXMe23af7t92ZQcwA1TSimr2Jk5NOtzHQ6WdfQD8eS6zgQ01B8PRJrYNTQ18juvopHbsNhdL20oBuWt7zuYsNr/NKbpGmKOuRs6SlfIbsaSOuzQBtqsZZIxW7OyMG3sbfC6Tso2t57k9Sd15mWeuTZ3446Y0FfUgGySg3uDmlsNNW3xT9Ni1oDHU25c1bgSpGJpMap7azR/3LreDL/1Zi+pwPiSJbalkrS6J3aC9rsuRfpdZyTg6lsawcZq4uzK4nhjnOPcfYn6p/RYSpnbB0ifhPCDHEOmYMosbbE25ELlyTS2RabZsJKhrNbDQWA5ADYALn1blqDapAmVmZJys0UaCDRCGwUkl0ykgVDftnutoGta09Sbl1vIW9Vr08Lm5GPUz+RR+pZQt1uu9ukecSewDwWnYix8lndbgwsWHgWs53qh5GJRJAp/8R9Ao1FaB4YeqLQ9JGqsNZIbva1xAsCd7dLqo5ZR4ZMsalyQncNxcrjyJ/MrT8RIj8PEhy8Mi+j3DzsfyVfiX4JfTryB/2ZP8z7k/xXsL8P7k7CsL7El18xNgDbYLPJl1lwxaCnxPgVkr3OjeYmuOYsDQQHc8vQc7LeHWOKSas58nRKTtOiO32dR/FNIfINH+lU+tl2SIXQR7th4+BqVp17R/2nEfhZZvqsjNV0mNdi5w7DIYL9jG1l97bnzJ3WMpyl+Zm0YRhtFFlBrZo25+Sl7bloluNgsy2RBGttRlQvZJagocIfBLUB8s9mGgkkkgHnovfSrk8bU5OkfQns0p+yw6nbaxLC8+bnE39LLxeq3yM9fA6gjROfquejbUZl9eBcak5nfiVwyluz0YY9kVskrnuvyULc1dJCwSZUwW5PZJfmqEPAuVUU29gk9Ktk6GLkvRhFQVHmZJuTsmMjshuzMlws0UNgSGhSykhUihUANJQAmZFCsY83ToLBBwSodihABYSgAqAASjVADLIAJBzQBHrMWgiOWWaNh3s5wB120WkcU5K4oznkhHaTK+XjChbvVQj+sLRdLmf9Jn+IxeSHL7Q8NbvVxeqf4TL3RSyxfH7EZ3tRwsf/Zb8lP4eXlfcXrL/q/sfO009x15b9V62uzz4w0uz6fwNmWniA5RRj/KF5mTeTO6H5USnO1+azo0Ms+YB7x0cf1XnySUmenC3FHmgHVTRXB57eilo0iwc9ayJpfK4MaOu56ADmTsAELkprYvqKmJa1xBBIvY7i+oB8V34sagr7nmZsup0uCexllbdmAtr7IALHN4fO/4JuItQdsqlxK1Du0U0PUDNQig1CxzdUUOwt0qCxUDI8jdUANAQASI6oAOgAMyABoAcHhoJOwFz8kJW6BnP6/BaaqmfNNEHucdyTsNAF6C2VHPqYrOEaL/AIdilpBql5CjhKi/4eP0Rt4Fql5F/wBkqP8A4eP0T28Bql5IeK+z2gkfndG5utzkcQPuK8ePUZIcM9d4I5OUjYUs7Q0NB0AAHkBYLaPVXyYS6Nrgc6obe1+YVx6iLZnLppJWZCsmtPKN+9/pC5sn5mdeK3BA3SEBZOzVUNeHutY28TsolZrBIbwvhZrKvtpO9T0zrMvtJUD4h1az8SOi6Onx29TObq8ulaEdGkGi7TzASQA5jpod/S3VVH3EwsQ0CpskkNCzZQkmyAI6BioAJJMGtu425Jxi5OkS3Q+J4cLjUIap0xpg5TqpGMLk6Cx0bzdFDtknOUqDUwUz0UGoa1yTQ0yk4srwyLswbOk6bho3W2CO+oU99jMRVpboHeoC6tjPSHZjDv8ACikLQFbjh6BFINDHjHfAJaUGhlu8HmdF8+7PdSVWiBUSiMgE2HJLZGqTkBkrhfQ3UuRSgMqqQSd4HK/w2PmtFJ8mLgk6KczdncP0IPNO7JqmV1ZXyVEjKWnPfldluPhb8bz4AXKai5OivUUFbOr4VhzKeFkMYsxjbDx5lx8Sbn5ruilFUjyJzc5NslkKiCOdN/8AwIABe6skkQFSxh1IHimBHSGU3EeOCmDbAOe43t0aOa3w4fUu+DHNm9OglLO+dsZc3IXC+XpfmfktEo40xJudWi9ZHlAA2AXK3bs3qtgD90gG2TApqXiAPn7JkZcMxGcHSw3d5LoeCo6mzFZrlpSNBTOJ32XPNJG0dxJxqpsppDRohgjk3EONmWoe4Hug5WeQXZFKMaGk+StNceqq0OmNNcUWhUz3049UakGlifTj1RqQaWdS7Sy8Fs9RIiT5XHUAjoVk6bN02kRJsJiOrLtPncJ+mg9aS5IszJI7cx1CTTRpGUZFPxfTZ6d1Q0kPiGY9C0brWHBhmVFp7JcDLIjWSj/eTC0YO7YQd/6iL+QC7Mca3PNz5LdI6O1aHMLlRY6I1UDt6/krj5FLwAa1NsQQKRjxKUANdJ4oEMleGtLnGzQCSfAISt0hvZWYKlBrKp0j/cb3iOjR7jPzK9KvThpR5yfqT1M32GRWBeee3gFw5pb6Ud+KNK2SnO5rIq7Ib52i5Lhpe+ovp4KlFsVpGVr8aks6zrB1wB0C7o4YbbHJPLKiZwjQ5WGS2r9G9cv/AHUZ53KvBeGNK/Jro2WFlwt2zsSpEdxuUCe5kfalxB9EoX5TaSW8bOR1HecPIfinHbcdXsfNbsan/mFL1JGp79uz/wAwo9SQhf2/P9dP1JBYo4iqPr/cjXINQRnEFSdtfJt09cg1ex9LSjXwXmSPTgyJ2evmsO502mgzY3DxWqbRi6YMzjZwNuaetdxaPBLnwaCphMZu1j7B7Qfebe5afArtxxi90eflnki6kaGENADW2DQAABsABYBa0zltB4nJDCO0TBkWeZrGlzjYDf8ARaRTbpGTaStjKOVsoLmXsDa5FtUZIuDpjg1JWgWKT9jG553GjR1cdglji5ypBNqEbKfAKmaQOfI67dm6WuR7xv0C6M0YRdRRjilJq2A71ROACQ3bTkwbnzKvbHAnecwHHWJ5Q2mZuQC+3S9mM8yfyR0mK/8AkZPV5arGidw9hRjY2P4j35D4nl8tk8uTmX2Hhx0lH7mpdYDoB+C4Fudb8GWquKNXZWaXIab79Cu1dNsrZyvqPCM/S6kvcTqTrfcncrpfhGEfLPU0Hbyhovl5/ZG/qlOWiNhFa5Ub+ghAFwNBoF5032PQgu5KldYLItsAEAjgXtVqZa6pPZ/uou4zofrO9fxVyi0qRrjgnvZgX8OTdFGl+DR4/cE7AJvqn0Rpfgn0/cYcCmHwn0RT8B6XuX3C3s+qKp13Ds4xu46eiuEHIzn8nLOw4RwlSQRNj7MPtu47k811xxJI53NssHVJvZeBJ9j34Q7g3VevksJPc3Udg7K8clqpoxeNiPmuE20xKLQtNVZTrsD6rTHlcGRkw60aeCFjmhzb69CvQWR0eTKFOmPNLqDmdpyudfPVPX7E6Sax3IqB0JLTNcLOaCOhVKbXAnFMdFEGizQAOgSbbdsaSWyI2I4ayYASXIF7WNtSrx5JQ4JnjjPkacLb2XZNu1uXLpvbn8ymsr1amT6SrShMMwxsIdY3J5noNgjJlc6sIY1Dgz9NwpJ9IM8z2yEuLwLH3vhHkAul9VHRpSo510steuTs01FT5Ab+8d1y5J6ntwdMI6UQeIXSdnkjaSXaEjk3n6q8GnVcuxnlUtNLuYuWikvbI4DbZd6yR8nI8cvB6sGVuXUfLlzKcXYpKkaDhrDsrLn3n6+TeQXLmnb9kdGGFL3ZqmNsLBcTdnWlQCU3KYuTP8Y4p2MBa09+TujwHMrTFC3Y34OYuj6LqSG34PNajQNTHsoi42aLppIlsvMN4daNZbfZ/VPQmQ8jLqWqawZRYAfC1XGBi5FY/E3X6LTSibDxTgjXcr5Nuz6hbAy23O6zo21WSMkbhroeoVaU0RbTKSXExHOYnHoQeoKzbaZpSaLeeTNHdu7dfMLZ7rYwj8sty64YxMdld17ctF6HTpyied1qUZlucYiG5I/pP5Lo9ORxakN/bkH8wDzDv0S9OXgNSDR45D/NZ62/FHpy8BqRLhxCJ3uyMP8AUEnCS7D1IkBw5EKaHY5AHkAIgBjpEACJQAlkAMfA127QfknbQqRJjiA5IthSHOOiQyMTbUoFwco4kxj6RUOd8De60eA5r08eHTFHN6ybZXBw6K9KH6jJET2c2E/NPSiXNk+HEy3RkYH4qtMSHOR6SrndewAHnqmtKFbGMzDV0bnO8D+ae3kWpoaKyQfwnDyTqPkWuXggxY2x2xXyPpS8H1Syx8nqjFw3r6FDwzXKKWaL4YCPiHWw18FErRcZJkfiqmdI5kzPeDNR5LaGFzhZnPMoyoNwlxBm7jve2IKx0yhI01RmjpdNMA0CwAtsNl7uJfKj5/N+d7hs46A/ILSjIQxsO7G+iKCwT6KE7xt+9G4WDbg8H1LeR/VFsDz8Ij5Oe3yI/RLcLGswsg3bUSj+o/kQjfwOyQ2Kce7Un5gn8SVOleB6gsctQN5Gu87D/Sk4R8BqDNq5+YYfL/2p9OI9bJDK13Nn3pen7hrDsqgVLxsetEmORvVLQx6kP7dvVGlj1ISV4tulTC0ZbjvFuygyM9+XujwbzK6elx3LU+EYdRJqNLucv7A27u69PUjznCT4IUs8zDYs+azllS7G8OmySX5hzMQePhUrPF9i30eVf1EpmLuHwrRTizKWHKiVFj9twnUWR/yrsSG8UNCNEfItc/A9vFzUenF9xerNdinw6mFxoE/SguwLPklyzRSljIy54acoJsfwWU4xq2dWKU20kcoir5XTufGA0E6N5ALwMyjN2e/hjOOxqq3GJWsa0e/bU/ktsc1GFIcsLnO2QOHMAeZO1cSCXZjbzWTi5vc2UFBHYqM90X6BepHhHh5F8zJQKCR2dAHs6QBGPQB570CPByYDmvSoBrpU6AJHKk0A5z0JAIJrKtJNjvpKNI7CMqEmgDh6mhkDF6NsrRmFyNjzCqGwWZGswzKdFsmPkhui5OFwq5JtoiT4aLaLOUDohl8lVUURHJZtNGypkGSkS1NBoTIslEVWpkPEgP0VPUT6SJuHvlvqVkurmU+hxrhEyrjfICCTYrHLnlPY6sHTwhukNocCAOy5dNnbqSLT9kAvBIVqJLyGjoKENGy1jE5MmSy6g2XXHg4JchwmRR4oExqVAOaUAKXIEJmToVjXThu5smoti1JcitObUao0sNSCsaigsJryQFgn+KYAnFMQSJ6TQ7JbHqShXu0QBV1kd1aYFPUQqiuSLayfIqoFNCHKWjWE6KuopbFZtHQpEd0amirAmAJDos4sPsuVI1ciXHRBGkFkJsVMAmokuYeODVNIzcybG1WkZNkhhWyMXyFaUxGL/wDkaBsr4pAWlri2/kumOOD77nHknli+Ni4o+JqaT3ZR81XoPsZfifOxY/T2WuHgjzS9GXgf4iPkZJisY0LhdNYZeCX1EfI0Y1F9YJ+hLwL8TDyAqMUp3e8R6prDNEvPjfLIzcWgZ7j/AJK/Rm+UR6+NcMFLxdl2IIVLpb5JfWVwR3cdFoIDVouhi92zNddOtkQ4eNH5y4tzAi1ui0fRwapEx6zIndFzw7xKKmR0eWxa3N8lx9R06x8M9Dps7y8ov2rlOqiTHIk0CY8uSKIsxTAr6hipDRAkamWCyosVAZmXSaLjKivqIOig2TIhHglRakagRLnoWoe1ieknUHa1Kg1DgqoiwoKaQmx91aM2Oa5UI5Rxrgsb5HOjaQbm/iVUpJIqONyMO6F8Z2I8kodSokT6aTLOgxtzQAXO3C9DD10O7PNzfD5PhGnpOKYW3ztL3G2uv6rqydRilVM4cfQZo38tkep4iidqGEeqF1mFLkUvhnUN2RHYyw7McpfXYTSPwvOM/aN9o3KH1+Lwar4Vm8nvpLztEVL6+Hg0XwqfeQmaY7RFH43xEtfDa5kPjpag7NsofWT7I1Xw7H3ZueA8PEZe4++W2Pkss2Ry5LhgWPg2LXLnNAzXJAO7RFDsFI5BRDmTAhyhBaI7ggYwm6AI0zUmWmRXMUmtmiasjOxSqSJbHtKTQWJmToTY9rkUFj2lUSKHIEipqKVpOoQXdFXV4NE7do9FWhNC9SSZB/2bgv7vNOGGDY5Z5UOkwCHN7o9F0vHBLg5Vmm3yG/YsX1R6KEo+DR5JPuHjweMfCPRJ14BTl5DjDmDkPRGw9bCNo29EE62e+it6Ji1MJHSNRqYE+hjDb2UvcLJ7XKR2ODkCHFyQAXPTCwMjkFkSQoGgDkiwbkDBvKQ0R3NQ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11268" name="AutoShape 6" descr="data:image/jpeg;base64,/9j/4AAQSkZJRgABAQAAAQABAAD/2wCEAAkGBxQTEhUUEhQVFBUXFBQVFhUVFRcVFBcVFBQWFhQUFBQYHCggGBolHBQUITEhJSkrLi4uFx8zODMsNygtLisBCgoKDg0OGhAQGiwkHyQsLCwsLCwsLCwsLCwsLCwsLCwsLCwsLCwsLCwsLCwsLCwsLCwsLCwsLCwsLCwsLCwsLP/AABEIAOUA3AMBEQACEQEDEQH/xAAcAAABBQEBAQAAAAAAAAAAAAADAQIEBQYHAAj/xABEEAABAwIEAwUEBwYDCAMAAAABAAIDBBEFEiExBkFREyJhcZEHMkKBFFJyobHB0RUzQ1OCkmKiwhYjVHOy4fDxF0TS/8QAGgEAAwEBAQEAAAAAAAAAAAAAAAECAwQFBv/EADERAAICAQMDAgQFBAMBAAAAAAABAhEDEiExBEFRE2EFIoGRFDJxsfBCocHRI1LhM//aAAwDAQACEQMRAD8A5Q6S69bVseco0Cjd3lnF0y5LYK9aEIC8c1k/JpHwSYnXF1qt1ZjJU6HgqmSPBT5JLngupEddCToHHKfmhfNsXF1T9z6IhgFguNs7ESRDl5lZ6r7BQ577ISsGDE4OhCrQ1wK0ZziLgCirLuczs5P5keh+Y5q1nktpbmbwrmO37fY5bxJ7LKynu6G1TGPq6SAeLefyW0ZQnw/ozNpx/Mvqt1/swkjS1xa4Frhu1wsR8ihremC3VrcGTzUtlChNCFcdE+wlyNZspjwU+QwdpZaxZnW9n1TwuQaSDKbjs26/JcPUf/VnR0//AM0WdlkanrIAjV1TkGmr3XDG9XW0B8P+6qEXK32XIm0tvI+ljc1gD3Z3W7zrW1O9gNgp2vYphbIFR5MQlkAfH8jV3yVHOmAc7VZSdM1S2JRWy4MAZUsoWM5T4FCelhJakSgteDEVHAhY5sj2PHwua70KL0yTGlaaPprAJ+1gjk6tB9QubMtM2jqxy1RTLJzlikaEZ77rRKiG7GgpiHtNuaT3HwP+lZRmfZrR8RNh6lRot0h6qVsqscwGhrm2nbE/o8OAePJwVxlliqp14aM2scnadPymcz4j9jr296hnbIB/DlcAfIPH5rRTjLtX7f7J3XNP9Oftwc/qsEqI3lj4XhzTY27w+RC29OfgxefFdavuRJqKW37qT+0qXCdVTKjmxX+ZfcQUsg/hv/tKShJPhj9XG/6l9x8THXtkf/aVcbuqZEpRr8y+5332KYo6WjfE8EGGQs7wI7pF27rk6xbpnT0uyaN9UTBguVwzmoq2d2PFrdIojjTnTNiYNXDN5NBAJPqPVc8Mk5zUUds+nx48bnL+MyuN4uZsRp2NNxGTIfAAe8flmPyC93O303R6Y/myNRX+fseN0uNdR1DnL8sE39Xwaenx+7raEu18hyXgz6hqeldj2Y9EnDUyzjxEHkFa6hmMukokQVTXabFaxyqRjPA4knIFpZlpR8aCcHmvR1ps5NDRGnfqsJvc2gtia06BdKexzNbniEmMUNum1YroJE7kVUX2ZEl3CJ+xJqvZ/wAHOxCa7wRTxkZ3fXP1Gn8UpSUVb+nuVGLb0r6+3/p9AwQtja1jBla0ANA5ADRcbbk7Z1pKKpA5JAdFSi0JsFb0Vkjm+STAHVTtjjfK82Yxpc4nwCFbaXkUmkmz5+xj2g1tbLKO6YnNLWw2sxrL6O+14qsORqTWNfzyRmglFPJKn7fsUrWSj4PR66P+Xx/c5nLE/wCr+w9ss42Dx5PP6p3k8C/4v+y+w4VU/ST+5GvJ4ZLx4X3X2HftCfpJ6p+pk8Mn0MHlCNxqW+W8l+iX4id1uU+kx1q2oK3Gpxzk9Aq9afhk/hcXavuaTgrEMQq6sQw1EsWfvzSZWjLE2wc7a2bYDxK5eozJR3X6Wjt6XBcm1/ZnXsaxRrB33WY0WzE/VFySeuhXz+WeqR9R02DTH3M+MQENM+pk7r5wSAfebA24aPN3+o9F73w3oalcue/+vpyzwfifW6npj+i9/f68GZpqtsEZmmNpqnvW5sgB0bblms35ea4PiPWrLN5Y8L5Yf5l9T1fh/QvHBYXyvmn+vZfQtMHxAlxe7TNbKOgGwXjxbW56042qNJRV5c/KD8OY+XRaRnvRzzx1Gy2Y++q0s5miTHiTgLXW0czSOeWBNnyRJT9F68sfg8qOTyAlBG6xmmtmbRp8E6E6BdUXsjlktwpVsgJEE48kSFkCb8gi74P4ckxCYRsuGCxlk5Nb0B6lFqtT4DS06XP83PonCMNjpoWwwtDWNFvE9SfFck5ObtnTCKiqQ+eXkFcYg2NYU2JC3ukB4ORQWc69uGP9lSMpmGz5zd1t+zabm/mk3pi5edl/n+wktU0uy3f+DjuCRWaX9dB5Ba9JGk5GPWTuSj4LG66zjoXMiwo9mKLCkLmKdipDHyEWI+alutylFS2YbtD1V6mZ6UdI9jjDarktsI2X9XZR+K8r4lJ7eD2/hUI/Uu8ew91VLFT5XGMSCWZwBsGRi/Z3+s4kADzXndGoeo5Sa2/ft9uT2utnKOGoreW30/mxFxrDqmapYXU94W2dlMjGguaLRMIJvkbueZXr9R1uGOB4scrvn9O/3/Y8Xpeky+r6s41XHevf6CY7whNNH/DEhNy9zranewA0A5BfPZrm7arx7I+hwZIY1pVsDHgVTG3WPPoBeNwdt4brPS6NvWg3yTMEhk7c5o3t7hHeaQNPlupinqCcouPJf00T7ah3zFlSs55yjexKERVbmdo+UDG4bFe9Ulwzw9UXygEt76rGd3uaRrsTYDoF1QfBzz5DrQyHtKpCaLHAMGlrJ2wQjU+87kxvNxQuLfAcfr2/ng+i+GOH4qKBsMQ8XO5udzJXPOep+xtCGnnl8k+ocdh6oihtgRorJPA80AKXcrooBzXi1zsNT5JNeAtJbnzT7Q8b+m18j2m7A7so/stNrjzWWbeSgu2317lYVpg5vvv9Ow2NmVoaOQXoRioxSPOlLU3Ji3TJPXQMVMBUxDJhoUpcDhyOjdcITE1udB9nfEEVPTVLHnvl4kawC73BsfeytGptlPqvO+IYMmVxUFZ7HwvNix28jo1PDWM9k0w1D2tqZHGZ8fxMD/cjvzc1trgbLz8nST6eCm1s+/v/ADg9SHVQ6rI0nutkvYs6nFLtt3veBBIIHqVz5JrTR148LUrGy4gDpuuZys0jCiRDUDkVSZEkH7c23VGdLweMh6pD2HCQ9U9xUj5WpqYvkZG06ve1v9xsvdStpWeBKVRcmuDb+0X2cfs+KOZkhex1muvuHW3HgiUYSTcexEJ5E0p9/Bh4SqgypkhhWsTFom4ZQSVErIYW5nvNgOn+I9AFcVaJe27PofgnhSPD4A1tnSO1kk5k9PJYZMmrZcGsIVu+f5sXksnTdKMS2wJde3NXVE3Z4WKAPPFvLwSTTCmDL+iLCirx6KeankhpcvbPYQC8lrQ3YkkA69E9Sh8z+n6kuOr5fv8AocePs3r4HZn0pcBsY3Nkv42Bv9yxwaVO2zTPbjSRCqaR0f72J8f/ADI3M/6gF2qVnA4NcgAxp2t8inYtIjoByT1CoG6I+adioYmIVMQODmOimJc/J1D2dYSKendXSgZ5AWQBw2Zvnsetr/ZHipUXmyaFx3NW1hx6mV81FHWTl7yHujeLxDR5DhpIetyfksvjeSUYxwQ4XP8Ao7vgEItyzS5fH6eSa7AJ4wXQSyA2J7J5Lh/STcL5mSa2PrIOMkVU2IVrWnvBpGt8gO24KFGVpVyKWim/BIw7iSaw7TI7xAsPkQiUXF1JbmUXCcVKL2NFQ4+1+l8p6E6HyKkWgtIq43tzRuS0iwZNor3MWc79mXswc1zKyuBbazooed+TpP8A8r055tL2PKhhU1TOm8R0FPXRdhUNJZe+hIII5ghYLO+Dp/C9znmI+xSEkmnqnM6Ne0PA+dwVpHqJIyl06Zi+IvZ1W0mU5RO1zg0Oive52u3l5rqxZlN13ObJ0+lWdZ9nPBbaCLPJZ1Q8d931RyY1bzntojx39znhDfU+e3sa6WSyiKLZF8+a0IELrXRYxmdIDwkI5opBZ5rmnwP3JboNmLgBzCSXk55Yz7ERLb/N2Y+izzvdR8f5Hi3uX82LYFYGwj2g+8A7zAP4oAqa3hail/eUsJJ5hgafVtlayTXDIeOL7FFV+zChdfJ20R/wyEgfJ11a6iZDwQKWr9kv8qrPlJED/ma4fgtF1PlEPp15KWu9l9a33exl+y8td6OFvvWi6mJm+mkUFdwZXxe9SSkdWASfcwkrWOaD7mUsEkRMKwZxlcaiOSOJjczxIx0Zeb2bE3MBq47kbAEqk7lSCUfTjcuexssT4rEtJHIS0ZWdmWDQZwbBuXlewPg0LrwacMHJct7fz2OXNqyzUHwlv/PcwUc7w/tGvc2S+bO063/85LnnBTTUtzbHmljknB0dN4f49hfCRVERytb3u6S2S3xRW91x5tK8jL8Pm5fLuj3cHxPHpuWzRiXY3O7OO0IY8u7mmjSfdvZeph6PFGnW6PG6j4lnnqWrZkeCQt03HT9Oinq+hhnV9/Iuh+J5OlfmPgtKGpAuQfO+4Xz2fpZ4X8y+p9b0vXYupVwe/juaTD8T0APebyIPeH6rCzolG+CzbiA5OFvG4KqkYuMvBvKmvY3RxC2lkSOSGGb4KWtlz6xkX6LKTvg6oxceSlPEL4zaSNzfHcKFNrk29JNWmPdxNdzQNdb2K1x5PmMcuFaaNRBXtkbmBXrY5KXB4uWDg9xhkJ3K3pI5xj5L2SAE5yAENrJiGucgRAxytMcLiwXkeWxRjrJIcrfxVKuXwhS8Llmlw+kEMUcQ2YxrL9coAJPiTr81wyk5Nt9zpjFRVIkJDFQB5IBCmA1MRFq67szqx5blzFzQXW1tYADU+m6qMbJcqEp8XhcRlk1tfUOabddR4JvHLwCyR8nHPaRxM6qlOUnsY7hg+seb/nsvRxQWKNdzzsknmnfbsbzgHgKFtAwVkDJJZHGZ4e25aXCzWjoQ2wXDkzS1OmehHHFJbFhVezPDX/wCz7Ej2/deyS6nIu4nhg+xU1fsoo/gknZ/UHD7wtodVP2M5dNBlRUey637uqP9cV/vDl0R6p90YS6KL4ZXy+zyobtJE7+5v5Farql4Mn8PfZos+D+CpI6pslWGdmwEixzhztgCLbb7rDqcqnCoo26XpZYp6pM0mM8F08hL6WQQPOpbqYnH7Pw+Y9F40+lvej3MXWSjtLdGVnweqYS10LnH6zLPaR1BC5ngmux3x6nE1dm3xKia7W+qlxROOckinkp3M1bcjwUNUaKV8iPnzCzvvCaaY90UuL0zQM7NHDkOYVRhb2HKSUdyVw7UuDrm4HMcl29NCcZHB1cscsezNMKjMvTo8axTIigsa53yQI849UAIXphZWUY+k4oyMaspI+2k/wCdLdsI+QDj8gss0tMdPn9isSuWrx+5uxEuU2FLQOSEA3M3y8wR+SdMLPANOxHqEqYWI6IoGMyoA8EAYz2nYz2MAhZYPkBLjoC2IaEg8rnRdXSwtub4RydVPZQXLMD7PcEFXVdpLYQQkOdfQOf8Ef5/JaZptLYWGC7naI8LiPul7fFkjv1XJ6su/wCx0+nHt+4eko3RucTK97SAGtfqW9e9uUnJSrYaTXcP2d0XQxXU4RrYURzSC6v1GKh30YI1sdCGmHRGthQ+OjFlLyNFKJi68G5LHX8LryGvB7qe25XsxdzDZ4LfEjRCYOKJQrWv3APimlYcFIynkknLQD2dx3jsvQ6bp3s2cPU9RFKrNKKEaZV6Vnju2SI4iBa2yLFQ6/qgBS1ADTumkJsFX1TYY3yu0EbC438BoFcV2IlKlYz2TUbvojqqQf7ysldOb7iO+WIX6ZRf+pefknrm2dUIaIpG1UFELEe85kfLV7uWjfdHzP4LTHsm/oRPdpfUYKe3uvkb5PJHoVVrwhV7gnyEbysP2ww/gQnpT7MVvyNFZbnEfsvLP1Ro/X7Bq/Qe3Ehzv8nxuH32KXpv+WPWEZWN6/5CfvaSFDxtdilNHM+LaBuIVDhGcryQxrr9whmxeD8I38zZev8Ah44+nWt13PLWeWTqHo3XH8Z0Lh/BoqanZBG0Oa0d5xDSXuPvOPmvGlKTd2ewoxqqLBuVos0Zdb6NI167Jbvdi2WyDxSA8wjcCQ23UKXZSSFskNoYWqrIoYQnYCWTsCM2R1zZ1xc2/RXS8E2zl9HjgIzEGw+LYLgXTTq6PZl1OO6smtxqKQWJaR4rJ4pJ7o0jOLVpmB4yxQwTWpX6Ed4bgLt6fp7VyRwdV1WiVRZN4X9o9gGVLbAaZ2/mF6SnBquDynrvVz+50bDcVimaHRPDgeh19EOLQKalwWbJFFFBDY8ktxiClG4KpMloHLERy0WiaIaMN7R6gyupsOiPfqpWh1uUeYXJ+Vz8lOWenG/fb/YQjqyLwt/9HW6SlbFGyNgsyNjWNHRrAGgegXnnWEzhAGfxDFmxuLnnL2ji1psXWZHzsPEn1XTCDkqXb/JhKai7ff8AwNixKmfvKHn/ABlw+4gAJuGRdhKcH3J0D4z7vZn7OUqHfey0l2oPp0HoEkMGY282t/tCsVIbURNyGzRe1m8u87QbeJSTdg0qKiHDYqCme4Eudaznutmc4nutHRdGXPPqciv7Ixx4odPjdFPgEzye1me4xkEMjbculcebG/CwbAnf8TNX5Yr9X4Iwtv5pfbz/AOF0x/ZtLp5RDrdrMxc4C2zyDusacnUVZvairk6IT+MI2mw7VwuNW21HPR11oulb8Gb6qK8kyg4xppHBgnyvcQA2RguSeVwLKJ9NOKtr7MuHUwk6T3/QvWvcdiwjwb+jli4o21MXtH/4PlmH5o0oLYWkkLs1xaxtobg9d9lElQ1uPqYC5pa12Un4huPJEZJO2NptbECgo3MaWlxd3jqd1pKSe5CTPmmLF55WXkfYHZrdBZdeJtxtnF1Evm0xGtlI2JCpxi+UZwyTjwyvqySVMuDXG2+RuW2i5Zbs64hKWskidmie5h8D+SUckocMcoRnyjXYV7TJo7CZrZBtfZy1WeL/ADL7GfpSX5X9zoXDnEpq7dnBPfqYyGf3usCm8mPnUNQnxRrI6OW2uVvmbn7ljLqoLg1XTyYRsbW++4nyFgueXW+EdEOibAxUlK2f6QImdra3aFt5Pk47BZvqdT+Zmv4RxVJE84k089E1miyH00kh9dPkjc7wsPMreCuSRyydKzOYRJTz9ydjS+7shdzaTcNB5EdF1ZVkh80Xsc+NwltJbk6bhSnPJ7fJ363WS6nIi30+NkKXgxnwSuH2gD/02Wi6t90R+FXZghw1VM/dz/5nN+7VP8TjfMRehNcMFIa6L3pWnwLmO+4gFaReGXZkNZY9yy4cr5qhzu0y5Y+jSD2h5HXkNfmozwhjqu/7F4Zynz2K7jN/bTRUwOjR20niT3Y2HwOp8lp0yqLn9DLqPmkoeN/9GfZiszrlhDGZizPYl7rdANm+C3eKK7GKyzlw6G/R473lfM4+Ay/e5pSt9qDSv6rDRPpR/BEn/MmJ+61knHI/6v7FL012+7JkWONYP93T0zemov8AiksF8tlerp4SFfj8x1aIWHq29/8Aq1VehHvYetL2L7A+ITKRHI0CTL3XN917huCPhPP1XNlwaPmXH7HRiy63T5NVTxZWgevmuGUrdnXWw2oz27gF/FCq9xO+xFomODTm3uVpJkpHzq7g+tG1O63mF6B5el+GBfwtWDenf9yW5WkLTwvAd2tDnbEO++9reaJTrZxHDG+VIPHVYcRd9LK0fWabhZOWL+I2Ucv8ZOwrCsMqZGRxGftHmzW2vr49B4pN46vYa9RutzpWB8K0lG3KxjZH31keA51zybcWaF5mbLb2PVw4ajuaPtyAB4bDYLByZvGCBGYqGzZRRHkmSqyqogTVWtkX2RaW1sNSQFxBO34rpw4G3bOTP1CSpBOJpz2eUeGbwzmwv9/qvRwR+azyMz2ozhYF2HMWNDi80emYPaBs/X0O6ynhhL2NI5ZLYsJMekIuGtYLXN+8R1/8ssl08e7st5peCA+qll/iFwPRwaPQLVQhHsZ6pS7isoLb/cLn1KesFAkwU4a3KCbE3IudT1KV72xqNKkVPEDewjmmbcmQNbffKbZAPBttvErbH8zSMM3yRcvJlqGrkY0ZHkEbjQg+NiuhpPk44ylHhlpTcQzt6Hy0P6LCWGDOiPUTJ8HFv14mn7TGu+8WWT6VdmbLq/KLCm4ipH/vII/Huj8CPzWb6fIvyyNVnxS5RYO/Zzhcwsv9XswHKdPUJ8/3Kfotcf2D8PYfA6UywwNiawWB5kne6nPKcY6ZStsvDCOrVFUae64zqA1M+UaAk+CqMbJcgNC4ubc73KqTRKKVtSurYwpgp6sgJpINzk/FtVNnkDbhr9HAbEeKjNOtkzow47XzIyMkr2ty2OQHbldYLJtTKl07u0dQ9k2CGKF9W9uV812RNI1EYPefrtcj7lhly7UjTFip7nQaejsczu8d7cgufT3Z06r2Q+Z91LNIqgTjokaIq3SF83ZtHIanbXcqI3LJpNJ/Lj1kwYWxrrnvOPMr1MeCEd6PKn1GSSq9iyhjtqf/AEAtJPsjAiU8Qka4vFxISSD9XZg9LH5quOOxnzz3Ic/Dzm6xnMOhNnD9VrHOv6jJ4n2IhonZg0sdfmLch47LTXGrsjS7qhmLU7mNAcMuc2tfXKNTcfciElJ7dhZE0tyq+jC91pZnQdrnDZ7h8ylsPcN9MkHxn52KWlFamelqJXMe23af7t92ZQcwA1TSimr2Jk5NOtzHQ6WdfQD8eS6zgQ01B8PRJrYNTQ18juvopHbsNhdL20oBuWt7zuYsNr/NKbpGmKOuRs6SlfIbsaSOuzQBtqsZZIxW7OyMG3sbfC6Tso2t57k9Sd15mWeuTZ3446Y0FfUgGySg3uDmlsNNW3xT9Ni1oDHU25c1bgSpGJpMap7azR/3LreDL/1Zi+pwPiSJbalkrS6J3aC9rsuRfpdZyTg6lsawcZq4uzK4nhjnOPcfYn6p/RYSpnbB0ifhPCDHEOmYMosbbE25ELlyTS2RabZsJKhrNbDQWA5ADYALn1blqDapAmVmZJys0UaCDRCGwUkl0ykgVDftnutoGta09Sbl1vIW9Vr08Lm5GPUz+RR+pZQt1uu9ukecSewDwWnYix8lndbgwsWHgWs53qh5GJRJAp/8R9Ao1FaB4YeqLQ9JGqsNZIbva1xAsCd7dLqo5ZR4ZMsalyQncNxcrjyJ/MrT8RIj8PEhy8Mi+j3DzsfyVfiX4JfTryB/2ZP8z7k/xXsL8P7k7CsL7El18xNgDbYLPJl1lwxaCnxPgVkr3OjeYmuOYsDQQHc8vQc7LeHWOKSas58nRKTtOiO32dR/FNIfINH+lU+tl2SIXQR7th4+BqVp17R/2nEfhZZvqsjNV0mNdi5w7DIYL9jG1l97bnzJ3WMpyl+Zm0YRhtFFlBrZo25+Sl7bloluNgsy2RBGttRlQvZJagocIfBLUB8s9mGgkkkgHnovfSrk8bU5OkfQns0p+yw6nbaxLC8+bnE39LLxeq3yM9fA6gjROfquejbUZl9eBcak5nfiVwyluz0YY9kVskrnuvyULc1dJCwSZUwW5PZJfmqEPAuVUU29gk9Ktk6GLkvRhFQVHmZJuTsmMjshuzMlws0UNgSGhSykhUihUANJQAmZFCsY83ToLBBwSodihABYSgAqAASjVADLIAJBzQBHrMWgiOWWaNh3s5wB120WkcU5K4oznkhHaTK+XjChbvVQj+sLRdLmf9Jn+IxeSHL7Q8NbvVxeqf4TL3RSyxfH7EZ3tRwsf/Zb8lP4eXlfcXrL/q/sfO009x15b9V62uzz4w0uz6fwNmWniA5RRj/KF5mTeTO6H5USnO1+azo0Ms+YB7x0cf1XnySUmenC3FHmgHVTRXB57eilo0iwc9ayJpfK4MaOu56ADmTsAELkprYvqKmJa1xBBIvY7i+oB8V34sagr7nmZsup0uCexllbdmAtr7IALHN4fO/4JuItQdsqlxK1Du0U0PUDNQig1CxzdUUOwt0qCxUDI8jdUANAQASI6oAOgAMyABoAcHhoJOwFz8kJW6BnP6/BaaqmfNNEHucdyTsNAF6C2VHPqYrOEaL/AIdilpBql5CjhKi/4eP0Rt4Fql5F/wBkqP8A4eP0T28Bql5IeK+z2gkfndG5utzkcQPuK8ePUZIcM9d4I5OUjYUs7Q0NB0AAHkBYLaPVXyYS6Nrgc6obe1+YVx6iLZnLppJWZCsmtPKN+9/pC5sn5mdeK3BA3SEBZOzVUNeHutY28TsolZrBIbwvhZrKvtpO9T0zrMvtJUD4h1az8SOi6Onx29TObq8ulaEdGkGi7TzASQA5jpod/S3VVH3EwsQ0CpskkNCzZQkmyAI6BioAJJMGtu425Jxi5OkS3Q+J4cLjUIap0xpg5TqpGMLk6Cx0bzdFDtknOUqDUwUz0UGoa1yTQ0yk4srwyLswbOk6bho3W2CO+oU99jMRVpboHeoC6tjPSHZjDv8ACikLQFbjh6BFINDHjHfAJaUGhlu8HmdF8+7PdSVWiBUSiMgE2HJLZGqTkBkrhfQ3UuRSgMqqQSd4HK/w2PmtFJ8mLgk6KczdncP0IPNO7JqmV1ZXyVEjKWnPfldluPhb8bz4AXKai5OivUUFbOr4VhzKeFkMYsxjbDx5lx8Sbn5ruilFUjyJzc5NslkKiCOdN/8AwIABe6skkQFSxh1IHimBHSGU3EeOCmDbAOe43t0aOa3w4fUu+DHNm9OglLO+dsZc3IXC+XpfmfktEo40xJudWi9ZHlAA2AXK3bs3qtgD90gG2TApqXiAPn7JkZcMxGcHSw3d5LoeCo6mzFZrlpSNBTOJ32XPNJG0dxJxqpsppDRohgjk3EONmWoe4Hug5WeQXZFKMaGk+StNceqq0OmNNcUWhUz3049UakGlifTj1RqQaWdS7Sy8Fs9RIiT5XHUAjoVk6bN02kRJsJiOrLtPncJ+mg9aS5IszJI7cx1CTTRpGUZFPxfTZ6d1Q0kPiGY9C0brWHBhmVFp7JcDLIjWSj/eTC0YO7YQd/6iL+QC7Mca3PNz5LdI6O1aHMLlRY6I1UDt6/krj5FLwAa1NsQQKRjxKUANdJ4oEMleGtLnGzQCSfAISt0hvZWYKlBrKp0j/cb3iOjR7jPzK9KvThpR5yfqT1M32GRWBeee3gFw5pb6Ud+KNK2SnO5rIq7Ib52i5Lhpe+ovp4KlFsVpGVr8aks6zrB1wB0C7o4YbbHJPLKiZwjQ5WGS2r9G9cv/AHUZ53KvBeGNK/Jro2WFlwt2zsSpEdxuUCe5kfalxB9EoX5TaSW8bOR1HecPIfinHbcdXsfNbsan/mFL1JGp79uz/wAwo9SQhf2/P9dP1JBYo4iqPr/cjXINQRnEFSdtfJt09cg1ex9LSjXwXmSPTgyJ2evmsO502mgzY3DxWqbRi6YMzjZwNuaetdxaPBLnwaCphMZu1j7B7Qfebe5afArtxxi90eflnki6kaGENADW2DQAABsABYBa0zltB4nJDCO0TBkWeZrGlzjYDf8ARaRTbpGTaStjKOVsoLmXsDa5FtUZIuDpjg1JWgWKT9jG553GjR1cdglji5ypBNqEbKfAKmaQOfI67dm6WuR7xv0C6M0YRdRRjilJq2A71ROACQ3bTkwbnzKvbHAnecwHHWJ5Q2mZuQC+3S9mM8yfyR0mK/8AkZPV5arGidw9hRjY2P4j35D4nl8tk8uTmX2Hhx0lH7mpdYDoB+C4Fudb8GWquKNXZWaXIab79Cu1dNsrZyvqPCM/S6kvcTqTrfcncrpfhGEfLPU0Hbyhovl5/ZG/qlOWiNhFa5Ub+ghAFwNBoF5032PQgu5KldYLItsAEAjgXtVqZa6pPZ/uou4zofrO9fxVyi0qRrjgnvZgX8OTdFGl+DR4/cE7AJvqn0Rpfgn0/cYcCmHwn0RT8B6XuX3C3s+qKp13Ds4xu46eiuEHIzn8nLOw4RwlSQRNj7MPtu47k811xxJI53NssHVJvZeBJ9j34Q7g3VevksJPc3Udg7K8clqpoxeNiPmuE20xKLQtNVZTrsD6rTHlcGRkw60aeCFjmhzb69CvQWR0eTKFOmPNLqDmdpyudfPVPX7E6Sax3IqB0JLTNcLOaCOhVKbXAnFMdFEGizQAOgSbbdsaSWyI2I4ayYASXIF7WNtSrx5JQ4JnjjPkacLb2XZNu1uXLpvbn8ymsr1amT6SrShMMwxsIdY3J5noNgjJlc6sIY1Dgz9NwpJ9IM8z2yEuLwLH3vhHkAul9VHRpSo510steuTs01FT5Ab+8d1y5J6ntwdMI6UQeIXSdnkjaSXaEjk3n6q8GnVcuxnlUtNLuYuWikvbI4DbZd6yR8nI8cvB6sGVuXUfLlzKcXYpKkaDhrDsrLn3n6+TeQXLmnb9kdGGFL3ZqmNsLBcTdnWlQCU3KYuTP8Y4p2MBa09+TujwHMrTFC3Y34OYuj6LqSG34PNajQNTHsoi42aLppIlsvMN4daNZbfZ/VPQmQ8jLqWqawZRYAfC1XGBi5FY/E3X6LTSibDxTgjXcr5Nuz6hbAy23O6zo21WSMkbhroeoVaU0RbTKSXExHOYnHoQeoKzbaZpSaLeeTNHdu7dfMLZ7rYwj8sty64YxMdld17ctF6HTpyied1qUZlucYiG5I/pP5Lo9ORxakN/bkH8wDzDv0S9OXgNSDR45D/NZ62/FHpy8BqRLhxCJ3uyMP8AUEnCS7D1IkBw5EKaHY5AHkAIgBjpEACJQAlkAMfA127QfknbQqRJjiA5IthSHOOiQyMTbUoFwco4kxj6RUOd8De60eA5r08eHTFHN6ybZXBw6K9KH6jJET2c2E/NPSiXNk+HEy3RkYH4qtMSHOR6SrndewAHnqmtKFbGMzDV0bnO8D+ae3kWpoaKyQfwnDyTqPkWuXggxY2x2xXyPpS8H1Syx8nqjFw3r6FDwzXKKWaL4YCPiHWw18FErRcZJkfiqmdI5kzPeDNR5LaGFzhZnPMoyoNwlxBm7jve2IKx0yhI01RmjpdNMA0CwAtsNl7uJfKj5/N+d7hs46A/ILSjIQxsO7G+iKCwT6KE7xt+9G4WDbg8H1LeR/VFsDz8Ij5Oe3yI/RLcLGswsg3bUSj+o/kQjfwOyQ2Kce7Un5gn8SVOleB6gsctQN5Gu87D/Sk4R8BqDNq5+YYfL/2p9OI9bJDK13Nn3pen7hrDsqgVLxsetEmORvVLQx6kP7dvVGlj1ISV4tulTC0ZbjvFuygyM9+XujwbzK6elx3LU+EYdRJqNLucv7A27u69PUjznCT4IUs8zDYs+azllS7G8OmySX5hzMQePhUrPF9i30eVf1EpmLuHwrRTizKWHKiVFj9twnUWR/yrsSG8UNCNEfItc/A9vFzUenF9xerNdinw6mFxoE/SguwLPklyzRSljIy54acoJsfwWU4xq2dWKU20kcoir5XTufGA0E6N5ALwMyjN2e/hjOOxqq3GJWsa0e/bU/ktsc1GFIcsLnO2QOHMAeZO1cSCXZjbzWTi5vc2UFBHYqM90X6BepHhHh5F8zJQKCR2dAHs6QBGPQB570CPByYDmvSoBrpU6AJHKk0A5z0JAIJrKtJNjvpKNI7CMqEmgDh6mhkDF6NsrRmFyNjzCqGwWZGswzKdFsmPkhui5OFwq5JtoiT4aLaLOUDohl8lVUURHJZtNGypkGSkS1NBoTIslEVWpkPEgP0VPUT6SJuHvlvqVkurmU+hxrhEyrjfICCTYrHLnlPY6sHTwhukNocCAOy5dNnbqSLT9kAvBIVqJLyGjoKENGy1jE5MmSy6g2XXHg4JchwmRR4oExqVAOaUAKXIEJmToVjXThu5smoti1JcitObUao0sNSCsaigsJryQFgn+KYAnFMQSJ6TQ7JbHqShXu0QBV1kd1aYFPUQqiuSLayfIqoFNCHKWjWE6KuopbFZtHQpEd0amirAmAJDos4sPsuVI1ciXHRBGkFkJsVMAmokuYeODVNIzcybG1WkZNkhhWyMXyFaUxGL/wDkaBsr4pAWlri2/kumOOD77nHknli+Ni4o+JqaT3ZR81XoPsZfifOxY/T2WuHgjzS9GXgf4iPkZJisY0LhdNYZeCX1EfI0Y1F9YJ+hLwL8TDyAqMUp3e8R6prDNEvPjfLIzcWgZ7j/AJK/Rm+UR6+NcMFLxdl2IIVLpb5JfWVwR3cdFoIDVouhi92zNddOtkQ4eNH5y4tzAi1ui0fRwapEx6zIndFzw7xKKmR0eWxa3N8lx9R06x8M9Dps7y8ov2rlOqiTHIk0CY8uSKIsxTAr6hipDRAkamWCyosVAZmXSaLjKivqIOig2TIhHglRakagRLnoWoe1ieknUHa1Kg1DgqoiwoKaQmx91aM2Oa5UI5Rxrgsb5HOjaQbm/iVUpJIqONyMO6F8Z2I8kodSokT6aTLOgxtzQAXO3C9DD10O7PNzfD5PhGnpOKYW3ztL3G2uv6rqydRilVM4cfQZo38tkep4iidqGEeqF1mFLkUvhnUN2RHYyw7McpfXYTSPwvOM/aN9o3KH1+Lwar4Vm8nvpLztEVL6+Hg0XwqfeQmaY7RFH43xEtfDa5kPjpag7NsofWT7I1Xw7H3ZueA8PEZe4++W2Pkss2Ry5LhgWPg2LXLnNAzXJAO7RFDsFI5BRDmTAhyhBaI7ggYwm6AI0zUmWmRXMUmtmiasjOxSqSJbHtKTQWJmToTY9rkUFj2lUSKHIEipqKVpOoQXdFXV4NE7do9FWhNC9SSZB/2bgv7vNOGGDY5Z5UOkwCHN7o9F0vHBLg5Vmm3yG/YsX1R6KEo+DR5JPuHjweMfCPRJ14BTl5DjDmDkPRGw9bCNo29EE62e+it6Ji1MJHSNRqYE+hjDb2UvcLJ7XKR2ODkCHFyQAXPTCwMjkFkSQoGgDkiwbkDBvKQ0R3NQ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11269" name="AutoShape 8" descr="data:image/jpeg;base64,/9j/4AAQSkZJRgABAQAAAQABAAD/2wCEAAkGBxQTEhUUEhQVFBUXFBQVFhUVFRcVFBcVFBQWFhQUFBQYHCggGBolHBQUITEhJSkrLi4uFx8zODMsNygtLisBCgoKDg0OGhAQGiwkHyQsLCwsLCwsLCwsLCwsLCwsLCwsLCwsLCwsLCwsLCwsLCwsLCwsLCwsLCwsLCwsLCwsLP/AABEIAOUA3AMBEQACEQEDEQH/xAAcAAABBQEBAQAAAAAAAAAAAAADAQIEBQYHAAj/xABEEAABAwIEAwUEBwYDCAMAAAABAAIDBBEFEiExBkFREyJhcZEHMkKBFFJyobHB0RUzQ1OCkmKiwhYjVHOy4fDxF0TS/8QAGgEAAwEBAQEAAAAAAAAAAAAAAAECAwQFBv/EADERAAICAQMDAgQFBAMBAAAAAAABAhEDEiExBEFRE2EFIoGRFDJxsfBCocHRI1LhM//aAAwDAQACEQMRAD8A5Q6S69bVseco0Cjd3lnF0y5LYK9aEIC8c1k/JpHwSYnXF1qt1ZjJU6HgqmSPBT5JLngupEddCToHHKfmhfNsXF1T9z6IhgFguNs7ESRDl5lZ6r7BQ577ISsGDE4OhCrQ1wK0ZziLgCirLuczs5P5keh+Y5q1nktpbmbwrmO37fY5bxJ7LKynu6G1TGPq6SAeLefyW0ZQnw/ozNpx/Mvqt1/swkjS1xa4Frhu1wsR8ihremC3VrcGTzUtlChNCFcdE+wlyNZspjwU+QwdpZaxZnW9n1TwuQaSDKbjs26/JcPUf/VnR0//AM0WdlkanrIAjV1TkGmr3XDG9XW0B8P+6qEXK32XIm0tvI+ljc1gD3Z3W7zrW1O9gNgp2vYphbIFR5MQlkAfH8jV3yVHOmAc7VZSdM1S2JRWy4MAZUsoWM5T4FCelhJakSgteDEVHAhY5sj2PHwua70KL0yTGlaaPprAJ+1gjk6tB9QubMtM2jqxy1RTLJzlikaEZ77rRKiG7GgpiHtNuaT3HwP+lZRmfZrR8RNh6lRot0h6qVsqscwGhrm2nbE/o8OAePJwVxlliqp14aM2scnadPymcz4j9jr296hnbIB/DlcAfIPH5rRTjLtX7f7J3XNP9Oftwc/qsEqI3lj4XhzTY27w+RC29OfgxefFdavuRJqKW37qT+0qXCdVTKjmxX+ZfcQUsg/hv/tKShJPhj9XG/6l9x8THXtkf/aVcbuqZEpRr8y+5332KYo6WjfE8EGGQs7wI7pF27rk6xbpnT0uyaN9UTBguVwzmoq2d2PFrdIojjTnTNiYNXDN5NBAJPqPVc8Mk5zUUds+nx48bnL+MyuN4uZsRp2NNxGTIfAAe8flmPyC93O303R6Y/myNRX+fseN0uNdR1DnL8sE39Xwaenx+7raEu18hyXgz6hqeldj2Y9EnDUyzjxEHkFa6hmMukokQVTXabFaxyqRjPA4knIFpZlpR8aCcHmvR1ps5NDRGnfqsJvc2gtia06BdKexzNbniEmMUNum1YroJE7kVUX2ZEl3CJ+xJqvZ/wAHOxCa7wRTxkZ3fXP1Gn8UpSUVb+nuVGLb0r6+3/p9AwQtja1jBla0ANA5ADRcbbk7Z1pKKpA5JAdFSi0JsFb0Vkjm+STAHVTtjjfK82Yxpc4nwCFbaXkUmkmz5+xj2g1tbLKO6YnNLWw2sxrL6O+14qsORqTWNfzyRmglFPJKn7fsUrWSj4PR66P+Xx/c5nLE/wCr+w9ss42Dx5PP6p3k8C/4v+y+w4VU/ST+5GvJ4ZLx4X3X2HftCfpJ6p+pk8Mn0MHlCNxqW+W8l+iX4id1uU+kx1q2oK3Gpxzk9Aq9afhk/hcXavuaTgrEMQq6sQw1EsWfvzSZWjLE2wc7a2bYDxK5eozJR3X6Wjt6XBcm1/ZnXsaxRrB33WY0WzE/VFySeuhXz+WeqR9R02DTH3M+MQENM+pk7r5wSAfebA24aPN3+o9F73w3oalcue/+vpyzwfifW6npj+i9/f68GZpqtsEZmmNpqnvW5sgB0bblms35ea4PiPWrLN5Y8L5Yf5l9T1fh/QvHBYXyvmn+vZfQtMHxAlxe7TNbKOgGwXjxbW56042qNJRV5c/KD8OY+XRaRnvRzzx1Gy2Y++q0s5miTHiTgLXW0czSOeWBNnyRJT9F68sfg8qOTyAlBG6xmmtmbRp8E6E6BdUXsjlktwpVsgJEE48kSFkCb8gi74P4ckxCYRsuGCxlk5Nb0B6lFqtT4DS06XP83PonCMNjpoWwwtDWNFvE9SfFck5ObtnTCKiqQ+eXkFcYg2NYU2JC3ukB4ORQWc69uGP9lSMpmGz5zd1t+zabm/mk3pi5edl/n+wktU0uy3f+DjuCRWaX9dB5Ba9JGk5GPWTuSj4LG66zjoXMiwo9mKLCkLmKdipDHyEWI+alutylFS2YbtD1V6mZ6UdI9jjDarktsI2X9XZR+K8r4lJ7eD2/hUI/Uu8ew91VLFT5XGMSCWZwBsGRi/Z3+s4kADzXndGoeo5Sa2/ft9uT2utnKOGoreW30/mxFxrDqmapYXU94W2dlMjGguaLRMIJvkbueZXr9R1uGOB4scrvn9O/3/Y8Xpeky+r6s41XHevf6CY7whNNH/DEhNy9zranewA0A5BfPZrm7arx7I+hwZIY1pVsDHgVTG3WPPoBeNwdt4brPS6NvWg3yTMEhk7c5o3t7hHeaQNPlupinqCcouPJf00T7ah3zFlSs55yjexKERVbmdo+UDG4bFe9Ulwzw9UXygEt76rGd3uaRrsTYDoF1QfBzz5DrQyHtKpCaLHAMGlrJ2wQjU+87kxvNxQuLfAcfr2/ng+i+GOH4qKBsMQ8XO5udzJXPOep+xtCGnnl8k+ocdh6oihtgRorJPA80AKXcrooBzXi1zsNT5JNeAtJbnzT7Q8b+m18j2m7A7so/stNrjzWWbeSgu2317lYVpg5vvv9Ow2NmVoaOQXoRioxSPOlLU3Ji3TJPXQMVMBUxDJhoUpcDhyOjdcITE1udB9nfEEVPTVLHnvl4kawC73BsfeytGptlPqvO+IYMmVxUFZ7HwvNix28jo1PDWM9k0w1D2tqZHGZ8fxMD/cjvzc1trgbLz8nST6eCm1s+/v/ADg9SHVQ6rI0nutkvYs6nFLtt3veBBIIHqVz5JrTR148LUrGy4gDpuuZys0jCiRDUDkVSZEkH7c23VGdLweMh6pD2HCQ9U9xUj5WpqYvkZG06ve1v9xsvdStpWeBKVRcmuDb+0X2cfs+KOZkhex1muvuHW3HgiUYSTcexEJ5E0p9/Bh4SqgypkhhWsTFom4ZQSVErIYW5nvNgOn+I9AFcVaJe27PofgnhSPD4A1tnSO1kk5k9PJYZMmrZcGsIVu+f5sXksnTdKMS2wJde3NXVE3Z4WKAPPFvLwSTTCmDL+iLCirx6KeankhpcvbPYQC8lrQ3YkkA69E9Sh8z+n6kuOr5fv8AocePs3r4HZn0pcBsY3Nkv42Bv9yxwaVO2zTPbjSRCqaR0f72J8f/ADI3M/6gF2qVnA4NcgAxp2t8inYtIjoByT1CoG6I+adioYmIVMQODmOimJc/J1D2dYSKendXSgZ5AWQBw2Zvnsetr/ZHipUXmyaFx3NW1hx6mV81FHWTl7yHujeLxDR5DhpIetyfksvjeSUYxwQ4XP8Ao7vgEItyzS5fH6eSa7AJ4wXQSyA2J7J5Lh/STcL5mSa2PrIOMkVU2IVrWnvBpGt8gO24KFGVpVyKWim/BIw7iSaw7TI7xAsPkQiUXF1JbmUXCcVKL2NFQ4+1+l8p6E6HyKkWgtIq43tzRuS0iwZNor3MWc79mXswc1zKyuBbazooed+TpP8A8r055tL2PKhhU1TOm8R0FPXRdhUNJZe+hIII5ghYLO+Dp/C9znmI+xSEkmnqnM6Ne0PA+dwVpHqJIyl06Zi+IvZ1W0mU5RO1zg0Oive52u3l5rqxZlN13ObJ0+lWdZ9nPBbaCLPJZ1Q8d931RyY1bzntojx39znhDfU+e3sa6WSyiKLZF8+a0IELrXRYxmdIDwkI5opBZ5rmnwP3JboNmLgBzCSXk55Yz7ERLb/N2Y+izzvdR8f5Hi3uX82LYFYGwj2g+8A7zAP4oAqa3hail/eUsJJ5hgafVtlayTXDIeOL7FFV+zChdfJ20R/wyEgfJ11a6iZDwQKWr9kv8qrPlJED/ma4fgtF1PlEPp15KWu9l9a33exl+y8td6OFvvWi6mJm+mkUFdwZXxe9SSkdWASfcwkrWOaD7mUsEkRMKwZxlcaiOSOJjczxIx0Zeb2bE3MBq47kbAEqk7lSCUfTjcuexssT4rEtJHIS0ZWdmWDQZwbBuXlewPg0LrwacMHJct7fz2OXNqyzUHwlv/PcwUc7w/tGvc2S+bO063/85LnnBTTUtzbHmljknB0dN4f49hfCRVERytb3u6S2S3xRW91x5tK8jL8Pm5fLuj3cHxPHpuWzRiXY3O7OO0IY8u7mmjSfdvZeph6PFGnW6PG6j4lnnqWrZkeCQt03HT9Oinq+hhnV9/Iuh+J5OlfmPgtKGpAuQfO+4Xz2fpZ4X8y+p9b0vXYupVwe/juaTD8T0APebyIPeH6rCzolG+CzbiA5OFvG4KqkYuMvBvKmvY3RxC2lkSOSGGb4KWtlz6xkX6LKTvg6oxceSlPEL4zaSNzfHcKFNrk29JNWmPdxNdzQNdb2K1x5PmMcuFaaNRBXtkbmBXrY5KXB4uWDg9xhkJ3K3pI5xj5L2SAE5yAENrJiGucgRAxytMcLiwXkeWxRjrJIcrfxVKuXwhS8Llmlw+kEMUcQ2YxrL9coAJPiTr81wyk5Nt9zpjFRVIkJDFQB5IBCmA1MRFq67szqx5blzFzQXW1tYADU+m6qMbJcqEp8XhcRlk1tfUOabddR4JvHLwCyR8nHPaRxM6qlOUnsY7hg+seb/nsvRxQWKNdzzsknmnfbsbzgHgKFtAwVkDJJZHGZ4e25aXCzWjoQ2wXDkzS1OmehHHFJbFhVezPDX/wCz7Ej2/deyS6nIu4nhg+xU1fsoo/gknZ/UHD7wtodVP2M5dNBlRUey637uqP9cV/vDl0R6p90YS6KL4ZXy+zyobtJE7+5v5Farql4Mn8PfZos+D+CpI6pslWGdmwEixzhztgCLbb7rDqcqnCoo26XpZYp6pM0mM8F08hL6WQQPOpbqYnH7Pw+Y9F40+lvej3MXWSjtLdGVnweqYS10LnH6zLPaR1BC5ngmux3x6nE1dm3xKia7W+qlxROOckinkp3M1bcjwUNUaKV8iPnzCzvvCaaY90UuL0zQM7NHDkOYVRhb2HKSUdyVw7UuDrm4HMcl29NCcZHB1cscsezNMKjMvTo8axTIigsa53yQI849UAIXphZWUY+k4oyMaspI+2k/wCdLdsI+QDj8gss0tMdPn9isSuWrx+5uxEuU2FLQOSEA3M3y8wR+SdMLPANOxHqEqYWI6IoGMyoA8EAYz2nYz2MAhZYPkBLjoC2IaEg8rnRdXSwtub4RydVPZQXLMD7PcEFXVdpLYQQkOdfQOf8Ef5/JaZptLYWGC7naI8LiPul7fFkjv1XJ6su/wCx0+nHt+4eko3RucTK97SAGtfqW9e9uUnJSrYaTXcP2d0XQxXU4RrYURzSC6v1GKh30YI1sdCGmHRGthQ+OjFlLyNFKJi68G5LHX8LryGvB7qe25XsxdzDZ4LfEjRCYOKJQrWv3APimlYcFIynkknLQD2dx3jsvQ6bp3s2cPU9RFKrNKKEaZV6Vnju2SI4iBa2yLFQ6/qgBS1ADTumkJsFX1TYY3yu0EbC438BoFcV2IlKlYz2TUbvojqqQf7ysldOb7iO+WIX6ZRf+pefknrm2dUIaIpG1UFELEe85kfLV7uWjfdHzP4LTHsm/oRPdpfUYKe3uvkb5PJHoVVrwhV7gnyEbysP2ww/gQnpT7MVvyNFZbnEfsvLP1Ro/X7Bq/Qe3Ehzv8nxuH32KXpv+WPWEZWN6/5CfvaSFDxtdilNHM+LaBuIVDhGcryQxrr9whmxeD8I38zZev8Ah44+nWt13PLWeWTqHo3XH8Z0Lh/BoqanZBG0Oa0d5xDSXuPvOPmvGlKTd2ewoxqqLBuVos0Zdb6NI167Jbvdi2WyDxSA8wjcCQ23UKXZSSFskNoYWqrIoYQnYCWTsCM2R1zZ1xc2/RXS8E2zl9HjgIzEGw+LYLgXTTq6PZl1OO6smtxqKQWJaR4rJ4pJ7o0jOLVpmB4yxQwTWpX6Ed4bgLt6fp7VyRwdV1WiVRZN4X9o9gGVLbAaZ2/mF6SnBquDynrvVz+50bDcVimaHRPDgeh19EOLQKalwWbJFFFBDY8ktxiClG4KpMloHLERy0WiaIaMN7R6gyupsOiPfqpWh1uUeYXJ+Vz8lOWenG/fb/YQjqyLwt/9HW6SlbFGyNgsyNjWNHRrAGgegXnnWEzhAGfxDFmxuLnnL2ji1psXWZHzsPEn1XTCDkqXb/JhKai7ff8AwNixKmfvKHn/ABlw+4gAJuGRdhKcH3J0D4z7vZn7OUqHfey0l2oPp0HoEkMGY282t/tCsVIbURNyGzRe1m8u87QbeJSTdg0qKiHDYqCme4Eudaznutmc4nutHRdGXPPqciv7Ixx4odPjdFPgEzye1me4xkEMjbculcebG/CwbAnf8TNX5Yr9X4Iwtv5pfbz/AOF0x/ZtLp5RDrdrMxc4C2zyDusacnUVZvairk6IT+MI2mw7VwuNW21HPR11oulb8Gb6qK8kyg4xppHBgnyvcQA2RguSeVwLKJ9NOKtr7MuHUwk6T3/QvWvcdiwjwb+jli4o21MXtH/4PlmH5o0oLYWkkLs1xaxtobg9d9lElQ1uPqYC5pa12Un4huPJEZJO2NptbECgo3MaWlxd3jqd1pKSe5CTPmmLF55WXkfYHZrdBZdeJtxtnF1Evm0xGtlI2JCpxi+UZwyTjwyvqySVMuDXG2+RuW2i5Zbs64hKWskidmie5h8D+SUckocMcoRnyjXYV7TJo7CZrZBtfZy1WeL/ADL7GfpSX5X9zoXDnEpq7dnBPfqYyGf3usCm8mPnUNQnxRrI6OW2uVvmbn7ljLqoLg1XTyYRsbW++4nyFgueXW+EdEOibAxUlK2f6QImdra3aFt5Pk47BZvqdT+Zmv4RxVJE84k089E1miyH00kh9dPkjc7wsPMreCuSRyydKzOYRJTz9ydjS+7shdzaTcNB5EdF1ZVkh80Xsc+NwltJbk6bhSnPJ7fJ363WS6nIi30+NkKXgxnwSuH2gD/02Wi6t90R+FXZghw1VM/dz/5nN+7VP8TjfMRehNcMFIa6L3pWnwLmO+4gFaReGXZkNZY9yy4cr5qhzu0y5Y+jSD2h5HXkNfmozwhjqu/7F4Zynz2K7jN/bTRUwOjR20niT3Y2HwOp8lp0yqLn9DLqPmkoeN/9GfZiszrlhDGZizPYl7rdANm+C3eKK7GKyzlw6G/R473lfM4+Ay/e5pSt9qDSv6rDRPpR/BEn/MmJ+61knHI/6v7FL012+7JkWONYP93T0zemov8AiksF8tlerp4SFfj8x1aIWHq29/8Aq1VehHvYetL2L7A+ITKRHI0CTL3XN917huCPhPP1XNlwaPmXH7HRiy63T5NVTxZWgevmuGUrdnXWw2oz27gF/FCq9xO+xFomODTm3uVpJkpHzq7g+tG1O63mF6B5el+GBfwtWDenf9yW5WkLTwvAd2tDnbEO++9reaJTrZxHDG+VIPHVYcRd9LK0fWabhZOWL+I2Ucv8ZOwrCsMqZGRxGftHmzW2vr49B4pN46vYa9RutzpWB8K0lG3KxjZH31keA51zybcWaF5mbLb2PVw4ajuaPtyAB4bDYLByZvGCBGYqGzZRRHkmSqyqogTVWtkX2RaW1sNSQFxBO34rpw4G3bOTP1CSpBOJpz2eUeGbwzmwv9/qvRwR+azyMz2ozhYF2HMWNDi80emYPaBs/X0O6ynhhL2NI5ZLYsJMekIuGtYLXN+8R1/8ssl08e7st5peCA+qll/iFwPRwaPQLVQhHsZ6pS7isoLb/cLn1KesFAkwU4a3KCbE3IudT1KV72xqNKkVPEDewjmmbcmQNbffKbZAPBttvErbH8zSMM3yRcvJlqGrkY0ZHkEbjQg+NiuhpPk44ylHhlpTcQzt6Hy0P6LCWGDOiPUTJ8HFv14mn7TGu+8WWT6VdmbLq/KLCm4ipH/vII/Huj8CPzWb6fIvyyNVnxS5RYO/Zzhcwsv9XswHKdPUJ8/3Kfotcf2D8PYfA6UywwNiawWB5kne6nPKcY6ZStsvDCOrVFUae64zqA1M+UaAk+CqMbJcgNC4ubc73KqTRKKVtSurYwpgp6sgJpINzk/FtVNnkDbhr9HAbEeKjNOtkzow47XzIyMkr2ty2OQHbldYLJtTKl07u0dQ9k2CGKF9W9uV812RNI1EYPefrtcj7lhly7UjTFip7nQaejsczu8d7cgufT3Z06r2Q+Z91LNIqgTjokaIq3SF83ZtHIanbXcqI3LJpNJ/Lj1kwYWxrrnvOPMr1MeCEd6PKn1GSSq9iyhjtqf/AEAtJPsjAiU8Qka4vFxISSD9XZg9LH5quOOxnzz3Ic/Dzm6xnMOhNnD9VrHOv6jJ4n2IhonZg0sdfmLch47LTXGrsjS7qhmLU7mNAcMuc2tfXKNTcfciElJ7dhZE0tyq+jC91pZnQdrnDZ7h8ylsPcN9MkHxn52KWlFamelqJXMe23af7t92ZQcwA1TSimr2Jk5NOtzHQ6WdfQD8eS6zgQ01B8PRJrYNTQ18juvopHbsNhdL20oBuWt7zuYsNr/NKbpGmKOuRs6SlfIbsaSOuzQBtqsZZIxW7OyMG3sbfC6Tso2t57k9Sd15mWeuTZ3446Y0FfUgGySg3uDmlsNNW3xT9Ni1oDHU25c1bgSpGJpMap7azR/3LreDL/1Zi+pwPiSJbalkrS6J3aC9rsuRfpdZyTg6lsawcZq4uzK4nhjnOPcfYn6p/RYSpnbB0ifhPCDHEOmYMosbbE25ELlyTS2RabZsJKhrNbDQWA5ADYALn1blqDapAmVmZJys0UaCDRCGwUkl0ykgVDftnutoGta09Sbl1vIW9Vr08Lm5GPUz+RR+pZQt1uu9ukecSewDwWnYix8lndbgwsWHgWs53qh5GJRJAp/8R9Ao1FaB4YeqLQ9JGqsNZIbva1xAsCd7dLqo5ZR4ZMsalyQncNxcrjyJ/MrT8RIj8PEhy8Mi+j3DzsfyVfiX4JfTryB/2ZP8z7k/xXsL8P7k7CsL7El18xNgDbYLPJl1lwxaCnxPgVkr3OjeYmuOYsDQQHc8vQc7LeHWOKSas58nRKTtOiO32dR/FNIfINH+lU+tl2SIXQR7th4+BqVp17R/2nEfhZZvqsjNV0mNdi5w7DIYL9jG1l97bnzJ3WMpyl+Zm0YRhtFFlBrZo25+Sl7bloluNgsy2RBGttRlQvZJagocIfBLUB8s9mGgkkkgHnovfSrk8bU5OkfQns0p+yw6nbaxLC8+bnE39LLxeq3yM9fA6gjROfquejbUZl9eBcak5nfiVwyluz0YY9kVskrnuvyULc1dJCwSZUwW5PZJfmqEPAuVUU29gk9Ktk6GLkvRhFQVHmZJuTsmMjshuzMlws0UNgSGhSykhUihUANJQAmZFCsY83ToLBBwSodihABYSgAqAASjVADLIAJBzQBHrMWgiOWWaNh3s5wB120WkcU5K4oznkhHaTK+XjChbvVQj+sLRdLmf9Jn+IxeSHL7Q8NbvVxeqf4TL3RSyxfH7EZ3tRwsf/Zb8lP4eXlfcXrL/q/sfO009x15b9V62uzz4w0uz6fwNmWniA5RRj/KF5mTeTO6H5USnO1+azo0Ms+YB7x0cf1XnySUmenC3FHmgHVTRXB57eilo0iwc9ayJpfK4MaOu56ADmTsAELkprYvqKmJa1xBBIvY7i+oB8V34sagr7nmZsup0uCexllbdmAtr7IALHN4fO/4JuItQdsqlxK1Du0U0PUDNQig1CxzdUUOwt0qCxUDI8jdUANAQASI6oAOgAMyABoAcHhoJOwFz8kJW6BnP6/BaaqmfNNEHucdyTsNAF6C2VHPqYrOEaL/AIdilpBql5CjhKi/4eP0Rt4Fql5F/wBkqP8A4eP0T28Bql5IeK+z2gkfndG5utzkcQPuK8ePUZIcM9d4I5OUjYUs7Q0NB0AAHkBYLaPVXyYS6Nrgc6obe1+YVx6iLZnLppJWZCsmtPKN+9/pC5sn5mdeK3BA3SEBZOzVUNeHutY28TsolZrBIbwvhZrKvtpO9T0zrMvtJUD4h1az8SOi6Onx29TObq8ulaEdGkGi7TzASQA5jpod/S3VVH3EwsQ0CpskkNCzZQkmyAI6BioAJJMGtu425Jxi5OkS3Q+J4cLjUIap0xpg5TqpGMLk6Cx0bzdFDtknOUqDUwUz0UGoa1yTQ0yk4srwyLswbOk6bho3W2CO+oU99jMRVpboHeoC6tjPSHZjDv8ACikLQFbjh6BFINDHjHfAJaUGhlu8HmdF8+7PdSVWiBUSiMgE2HJLZGqTkBkrhfQ3UuRSgMqqQSd4HK/w2PmtFJ8mLgk6KczdncP0IPNO7JqmV1ZXyVEjKWnPfldluPhb8bz4AXKai5OivUUFbOr4VhzKeFkMYsxjbDx5lx8Sbn5ruilFUjyJzc5NslkKiCOdN/8AwIABe6skkQFSxh1IHimBHSGU3EeOCmDbAOe43t0aOa3w4fUu+DHNm9OglLO+dsZc3IXC+XpfmfktEo40xJudWi9ZHlAA2AXK3bs3qtgD90gG2TApqXiAPn7JkZcMxGcHSw3d5LoeCo6mzFZrlpSNBTOJ32XPNJG0dxJxqpsppDRohgjk3EONmWoe4Hug5WeQXZFKMaGk+StNceqq0OmNNcUWhUz3049UakGlifTj1RqQaWdS7Sy8Fs9RIiT5XHUAjoVk6bN02kRJsJiOrLtPncJ+mg9aS5IszJI7cx1CTTRpGUZFPxfTZ6d1Q0kPiGY9C0brWHBhmVFp7JcDLIjWSj/eTC0YO7YQd/6iL+QC7Mca3PNz5LdI6O1aHMLlRY6I1UDt6/krj5FLwAa1NsQQKRjxKUANdJ4oEMleGtLnGzQCSfAISt0hvZWYKlBrKp0j/cb3iOjR7jPzK9KvThpR5yfqT1M32GRWBeee3gFw5pb6Ud+KNK2SnO5rIq7Ib52i5Lhpe+ovp4KlFsVpGVr8aks6zrB1wB0C7o4YbbHJPLKiZwjQ5WGS2r9G9cv/AHUZ53KvBeGNK/Jro2WFlwt2zsSpEdxuUCe5kfalxB9EoX5TaSW8bOR1HecPIfinHbcdXsfNbsan/mFL1JGp79uz/wAwo9SQhf2/P9dP1JBYo4iqPr/cjXINQRnEFSdtfJt09cg1ex9LSjXwXmSPTgyJ2evmsO502mgzY3DxWqbRi6YMzjZwNuaetdxaPBLnwaCphMZu1j7B7Qfebe5afArtxxi90eflnki6kaGENADW2DQAABsABYBa0zltB4nJDCO0TBkWeZrGlzjYDf8ARaRTbpGTaStjKOVsoLmXsDa5FtUZIuDpjg1JWgWKT9jG553GjR1cdglji5ypBNqEbKfAKmaQOfI67dm6WuR7xv0C6M0YRdRRjilJq2A71ROACQ3bTkwbnzKvbHAnecwHHWJ5Q2mZuQC+3S9mM8yfyR0mK/8AkZPV5arGidw9hRjY2P4j35D4nl8tk8uTmX2Hhx0lH7mpdYDoB+C4Fudb8GWquKNXZWaXIab79Cu1dNsrZyvqPCM/S6kvcTqTrfcncrpfhGEfLPU0Hbyhovl5/ZG/qlOWiNhFa5Ub+ghAFwNBoF5032PQgu5KldYLItsAEAjgXtVqZa6pPZ/uou4zofrO9fxVyi0qRrjgnvZgX8OTdFGl+DR4/cE7AJvqn0Rpfgn0/cYcCmHwn0RT8B6XuX3C3s+qKp13Ds4xu46eiuEHIzn8nLOw4RwlSQRNj7MPtu47k811xxJI53NssHVJvZeBJ9j34Q7g3VevksJPc3Udg7K8clqpoxeNiPmuE20xKLQtNVZTrsD6rTHlcGRkw60aeCFjmhzb69CvQWR0eTKFOmPNLqDmdpyudfPVPX7E6Sax3IqB0JLTNcLOaCOhVKbXAnFMdFEGizQAOgSbbdsaSWyI2I4ayYASXIF7WNtSrx5JQ4JnjjPkacLb2XZNu1uXLpvbn8ymsr1amT6SrShMMwxsIdY3J5noNgjJlc6sIY1Dgz9NwpJ9IM8z2yEuLwLH3vhHkAul9VHRpSo510steuTs01FT5Ab+8d1y5J6ntwdMI6UQeIXSdnkjaSXaEjk3n6q8GnVcuxnlUtNLuYuWikvbI4DbZd6yR8nI8cvB6sGVuXUfLlzKcXYpKkaDhrDsrLn3n6+TeQXLmnb9kdGGFL3ZqmNsLBcTdnWlQCU3KYuTP8Y4p2MBa09+TujwHMrTFC3Y34OYuj6LqSG34PNajQNTHsoi42aLppIlsvMN4daNZbfZ/VPQmQ8jLqWqawZRYAfC1XGBi5FY/E3X6LTSibDxTgjXcr5Nuz6hbAy23O6zo21WSMkbhroeoVaU0RbTKSXExHOYnHoQeoKzbaZpSaLeeTNHdu7dfMLZ7rYwj8sty64YxMdld17ctF6HTpyied1qUZlucYiG5I/pP5Lo9ORxakN/bkH8wDzDv0S9OXgNSDR45D/NZ62/FHpy8BqRLhxCJ3uyMP8AUEnCS7D1IkBw5EKaHY5AHkAIgBjpEACJQAlkAMfA127QfknbQqRJjiA5IthSHOOiQyMTbUoFwco4kxj6RUOd8De60eA5r08eHTFHN6ybZXBw6K9KH6jJET2c2E/NPSiXNk+HEy3RkYH4qtMSHOR6SrndewAHnqmtKFbGMzDV0bnO8D+ae3kWpoaKyQfwnDyTqPkWuXggxY2x2xXyPpS8H1Syx8nqjFw3r6FDwzXKKWaL4YCPiHWw18FErRcZJkfiqmdI5kzPeDNR5LaGFzhZnPMoyoNwlxBm7jve2IKx0yhI01RmjpdNMA0CwAtsNl7uJfKj5/N+d7hs46A/ILSjIQxsO7G+iKCwT6KE7xt+9G4WDbg8H1LeR/VFsDz8Ij5Oe3yI/RLcLGswsg3bUSj+o/kQjfwOyQ2Kce7Un5gn8SVOleB6gsctQN5Gu87D/Sk4R8BqDNq5+YYfL/2p9OI9bJDK13Nn3pen7hrDsqgVLxsetEmORvVLQx6kP7dvVGlj1ISV4tulTC0ZbjvFuygyM9+XujwbzK6elx3LU+EYdRJqNLucv7A27u69PUjznCT4IUs8zDYs+azllS7G8OmySX5hzMQePhUrPF9i30eVf1EpmLuHwrRTizKWHKiVFj9twnUWR/yrsSG8UNCNEfItc/A9vFzUenF9xerNdinw6mFxoE/SguwLPklyzRSljIy54acoJsfwWU4xq2dWKU20kcoir5XTufGA0E6N5ALwMyjN2e/hjOOxqq3GJWsa0e/bU/ktsc1GFIcsLnO2QOHMAeZO1cSCXZjbzWTi5vc2UFBHYqM90X6BepHhHh5F8zJQKCR2dAHs6QBGPQB570CPByYDmvSoBrpU6AJHKk0A5z0JAIJrKtJNjvpKNI7CMqEmgDh6mhkDF6NsrRmFyNjzCqGwWZGswzKdFsmPkhui5OFwq5JtoiT4aLaLOUDohl8lVUURHJZtNGypkGSkS1NBoTIslEVWpkPEgP0VPUT6SJuHvlvqVkurmU+hxrhEyrjfICCTYrHLnlPY6sHTwhukNocCAOy5dNnbqSLT9kAvBIVqJLyGjoKENGy1jE5MmSy6g2XXHg4JchwmRR4oExqVAOaUAKXIEJmToVjXThu5smoti1JcitObUao0sNSCsaigsJryQFgn+KYAnFMQSJ6TQ7JbHqShXu0QBV1kd1aYFPUQqiuSLayfIqoFNCHKWjWE6KuopbFZtHQpEd0amirAmAJDos4sPsuVI1ciXHRBGkFkJsVMAmokuYeODVNIzcybG1WkZNkhhWyMXyFaUxGL/wDkaBsr4pAWlri2/kumOOD77nHknli+Ni4o+JqaT3ZR81XoPsZfifOxY/T2WuHgjzS9GXgf4iPkZJisY0LhdNYZeCX1EfI0Y1F9YJ+hLwL8TDyAqMUp3e8R6prDNEvPjfLIzcWgZ7j/AJK/Rm+UR6+NcMFLxdl2IIVLpb5JfWVwR3cdFoIDVouhi92zNddOtkQ4eNH5y4tzAi1ui0fRwapEx6zIndFzw7xKKmR0eWxa3N8lx9R06x8M9Dps7y8ov2rlOqiTHIk0CY8uSKIsxTAr6hipDRAkamWCyosVAZmXSaLjKivqIOig2TIhHglRakagRLnoWoe1ieknUHa1Kg1DgqoiwoKaQmx91aM2Oa5UI5Rxrgsb5HOjaQbm/iVUpJIqONyMO6F8Z2I8kodSokT6aTLOgxtzQAXO3C9DD10O7PNzfD5PhGnpOKYW3ztL3G2uv6rqydRilVM4cfQZo38tkep4iidqGEeqF1mFLkUvhnUN2RHYyw7McpfXYTSPwvOM/aN9o3KH1+Lwar4Vm8nvpLztEVL6+Hg0XwqfeQmaY7RFH43xEtfDa5kPjpag7NsofWT7I1Xw7H3ZueA8PEZe4++W2Pkss2Ry5LhgWPg2LXLnNAzXJAO7RFDsFI5BRDmTAhyhBaI7ggYwm6AI0zUmWmRXMUmtmiasjOxSqSJbHtKTQWJmToTY9rkUFj2lUSKHIEipqKVpOoQXdFXV4NE7do9FWhNC9SSZB/2bgv7vNOGGDY5Z5UOkwCHN7o9F0vHBLg5Vmm3yG/YsX1R6KEo+DR5JPuHjweMfCPRJ14BTl5DjDmDkPRGw9bCNo29EE62e+it6Ji1MJHSNRqYE+hjDb2UvcLJ7XKR2ODkCHFyQAXPTCwMjkFkSQoGgDkiwbkDBvKQ0R3NQ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11276" name="AutoShape 23" descr="Resultado de imagem para LDO 2016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2" name="Rectangle 1"/>
          <p:cNvSpPr/>
          <p:nvPr/>
        </p:nvSpPr>
        <p:spPr>
          <a:xfrm>
            <a:off x="2771800" y="980728"/>
            <a:ext cx="6192688" cy="25922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55576" y="1319187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Trabalhar para </a:t>
            </a:r>
            <a:r>
              <a:rPr lang="pt-BR" dirty="0"/>
              <a:t>BH funcionar: </a:t>
            </a:r>
            <a:r>
              <a:rPr lang="pt-BR" dirty="0" err="1"/>
              <a:t>Tripe</a:t>
            </a:r>
            <a:r>
              <a:rPr lang="pt-BR" dirty="0"/>
              <a:t>́ </a:t>
            </a:r>
            <a:r>
              <a:rPr lang="pt-BR" dirty="0" err="1"/>
              <a:t>básico</a:t>
            </a:r>
            <a:r>
              <a:rPr lang="pt-BR" dirty="0"/>
              <a:t>: </a:t>
            </a:r>
            <a:r>
              <a:rPr lang="pt-BR" dirty="0" err="1"/>
              <a:t>Saúde</a:t>
            </a:r>
            <a:r>
              <a:rPr lang="pt-BR" dirty="0"/>
              <a:t>, </a:t>
            </a:r>
            <a:r>
              <a:rPr lang="pt-BR" dirty="0" err="1"/>
              <a:t>Educação</a:t>
            </a:r>
            <a:r>
              <a:rPr lang="pt-BR" dirty="0"/>
              <a:t> e </a:t>
            </a:r>
            <a:r>
              <a:rPr lang="pt-BR" dirty="0" err="1"/>
              <a:t>Segurança</a:t>
            </a:r>
            <a:r>
              <a:rPr lang="pt-BR" dirty="0"/>
              <a:t> </a:t>
            </a:r>
            <a:r>
              <a:rPr lang="pt-BR" dirty="0" err="1"/>
              <a:t>Pública</a:t>
            </a:r>
            <a:r>
              <a:rPr lang="pt-BR" dirty="0"/>
              <a:t>. </a:t>
            </a:r>
          </a:p>
          <a:p>
            <a:r>
              <a:rPr lang="pt-BR" dirty="0" smtClean="0">
                <a:hlinkClick r:id="rId2"/>
              </a:rPr>
              <a:t>http</a:t>
            </a:r>
            <a:r>
              <a:rPr lang="pt-BR" dirty="0">
                <a:hlinkClick r:id="rId2"/>
              </a:rPr>
              <a:t>://</a:t>
            </a:r>
            <a:r>
              <a:rPr lang="pt-BR" dirty="0" smtClean="0">
                <a:hlinkClick r:id="rId2"/>
              </a:rPr>
              <a:t>estaticog1.globo.com/2016/11/10/proposta_governo1471459650313.pdf</a:t>
            </a:r>
            <a:endParaRPr lang="pt-BR" dirty="0" smtClean="0"/>
          </a:p>
        </p:txBody>
      </p:sp>
      <p:sp>
        <p:nvSpPr>
          <p:cNvPr id="21" name="Rectangle 20"/>
          <p:cNvSpPr/>
          <p:nvPr/>
        </p:nvSpPr>
        <p:spPr>
          <a:xfrm>
            <a:off x="251521" y="26064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 smtClean="0">
                <a:solidFill>
                  <a:srgbClr val="006600"/>
                </a:solidFill>
                <a:latin typeface="+mj-lt"/>
                <a:ea typeface="+mj-ea"/>
                <a:cs typeface="+mj-cs"/>
              </a:rPr>
              <a:t>Plataforma vencedora das eleições BH2016</a:t>
            </a:r>
            <a:endParaRPr lang="pt-BR" sz="2800" dirty="0">
              <a:solidFill>
                <a:srgbClr val="0066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20252" y="2316171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mtClean="0"/>
              <a:t>Saúde</a:t>
            </a:r>
            <a:r>
              <a:rPr lang="pt-BR" dirty="0"/>
              <a:t>: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92260" y="2786645"/>
            <a:ext cx="7200800" cy="2862322"/>
          </a:xfrm>
          <a:prstGeom prst="rect">
            <a:avLst/>
          </a:prstGeom>
          <a:noFill/>
          <a:ln>
            <a:solidFill>
              <a:srgbClr val="339933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pt-BR" dirty="0"/>
              <a:t>F</a:t>
            </a:r>
            <a:r>
              <a:rPr lang="pt-BR" dirty="0" smtClean="0"/>
              <a:t>azer </a:t>
            </a:r>
            <a:r>
              <a:rPr lang="pt-BR" dirty="0"/>
              <a:t>funcionar o Hospital Metropolitano </a:t>
            </a:r>
            <a:r>
              <a:rPr lang="pt-BR" dirty="0" smtClean="0"/>
              <a:t>no </a:t>
            </a:r>
            <a:r>
              <a:rPr lang="pt-BR" dirty="0"/>
              <a:t>Barreiro em sua </a:t>
            </a:r>
            <a:r>
              <a:rPr lang="pt-BR" dirty="0" smtClean="0"/>
              <a:t>totalidade;</a:t>
            </a:r>
          </a:p>
          <a:p>
            <a:pPr marL="285750" indent="-285750">
              <a:buFont typeface="Arial" charset="0"/>
              <a:buChar char="•"/>
            </a:pPr>
            <a:r>
              <a:rPr lang="pt-BR" dirty="0" smtClean="0"/>
              <a:t>Redefinir </a:t>
            </a:r>
            <a:r>
              <a:rPr lang="pt-BR" dirty="0"/>
              <a:t>a </a:t>
            </a:r>
            <a:r>
              <a:rPr lang="pt-BR" dirty="0" err="1"/>
              <a:t>gestão</a:t>
            </a:r>
            <a:r>
              <a:rPr lang="pt-BR" dirty="0"/>
              <a:t> do Hospital </a:t>
            </a:r>
            <a:r>
              <a:rPr lang="pt-BR" dirty="0" err="1"/>
              <a:t>Risoleta</a:t>
            </a:r>
            <a:r>
              <a:rPr lang="pt-BR" dirty="0"/>
              <a:t> Neves e retomar a </a:t>
            </a:r>
            <a:r>
              <a:rPr lang="pt-BR" dirty="0" err="1"/>
              <a:t>operação</a:t>
            </a:r>
            <a:r>
              <a:rPr lang="pt-BR" dirty="0"/>
              <a:t> do </a:t>
            </a:r>
            <a:r>
              <a:rPr lang="pt-BR" dirty="0" smtClean="0"/>
              <a:t>setor </a:t>
            </a:r>
            <a:r>
              <a:rPr lang="pt-BR" dirty="0"/>
              <a:t>de </a:t>
            </a:r>
            <a:r>
              <a:rPr lang="pt-BR" dirty="0" smtClean="0"/>
              <a:t>pediatria</a:t>
            </a:r>
          </a:p>
          <a:p>
            <a:pPr marL="285750" indent="-285750">
              <a:buFont typeface="Arial" charset="0"/>
              <a:buChar char="•"/>
            </a:pPr>
            <a:r>
              <a:rPr lang="pt-BR" dirty="0" smtClean="0"/>
              <a:t>Ampliar </a:t>
            </a:r>
            <a:r>
              <a:rPr lang="pt-BR" dirty="0"/>
              <a:t>a cobertura do </a:t>
            </a:r>
            <a:r>
              <a:rPr lang="pt-BR" dirty="0" err="1"/>
              <a:t>Saúde</a:t>
            </a:r>
            <a:r>
              <a:rPr lang="pt-BR" dirty="0"/>
              <a:t> da </a:t>
            </a:r>
            <a:r>
              <a:rPr lang="pt-BR" dirty="0" err="1"/>
              <a:t>Família</a:t>
            </a:r>
            <a:r>
              <a:rPr lang="pt-BR" dirty="0"/>
              <a:t> para 93</a:t>
            </a:r>
            <a:r>
              <a:rPr lang="pt-BR" dirty="0" smtClean="0"/>
              <a:t>% (atual seria 87%)</a:t>
            </a:r>
          </a:p>
          <a:p>
            <a:pPr marL="285750" indent="-285750">
              <a:buFont typeface="Arial" charset="0"/>
              <a:buChar char="•"/>
            </a:pPr>
            <a:r>
              <a:rPr lang="pt-BR" dirty="0" err="1" smtClean="0"/>
              <a:t>Qualificac</a:t>
            </a:r>
            <a:r>
              <a:rPr lang="pt-BR" dirty="0" err="1"/>
              <a:t>̧ão</a:t>
            </a:r>
            <a:r>
              <a:rPr lang="pt-BR" dirty="0"/>
              <a:t> dos </a:t>
            </a:r>
            <a:r>
              <a:rPr lang="pt-BR" dirty="0" smtClean="0"/>
              <a:t>profissionais </a:t>
            </a:r>
            <a:r>
              <a:rPr lang="pt-BR" dirty="0"/>
              <a:t>e </a:t>
            </a:r>
            <a:r>
              <a:rPr lang="pt-BR" dirty="0" err="1"/>
              <a:t>nomeação</a:t>
            </a:r>
            <a:r>
              <a:rPr lang="pt-BR" dirty="0"/>
              <a:t> por </a:t>
            </a:r>
            <a:r>
              <a:rPr lang="pt-BR" dirty="0" err="1" smtClean="0"/>
              <a:t>mérito</a:t>
            </a:r>
            <a:endParaRPr lang="pt-BR" dirty="0"/>
          </a:p>
          <a:p>
            <a:pPr marL="285750" indent="-285750">
              <a:buFont typeface="Arial" charset="0"/>
              <a:buChar char="•"/>
            </a:pPr>
            <a:r>
              <a:rPr lang="pt-BR" dirty="0"/>
              <a:t>Movimento Civilizador no </a:t>
            </a:r>
            <a:r>
              <a:rPr lang="pt-BR" dirty="0" err="1"/>
              <a:t>Trânsito</a:t>
            </a:r>
            <a:r>
              <a:rPr lang="pt-BR" dirty="0"/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pt-BR" dirty="0" err="1"/>
              <a:t>Criação</a:t>
            </a:r>
            <a:r>
              <a:rPr lang="pt-BR" dirty="0"/>
              <a:t> de nove </a:t>
            </a:r>
            <a:r>
              <a:rPr lang="pt-BR" dirty="0" err="1"/>
              <a:t>Cersams</a:t>
            </a:r>
            <a:r>
              <a:rPr lang="pt-BR" dirty="0"/>
              <a:t> AD </a:t>
            </a:r>
            <a:r>
              <a:rPr lang="pt-BR" dirty="0" smtClean="0"/>
              <a:t> (Apoio ao combate a Drogas e Álcool)</a:t>
            </a:r>
          </a:p>
          <a:p>
            <a:pPr marL="285750" indent="-285750">
              <a:buFont typeface="Arial" charset="0"/>
              <a:buChar char="•"/>
            </a:pPr>
            <a:r>
              <a:rPr lang="pt-BR" dirty="0" smtClean="0"/>
              <a:t>Atendimento ao idoso</a:t>
            </a:r>
          </a:p>
          <a:p>
            <a:pPr marL="285750" indent="-285750">
              <a:buFont typeface="Arial" charset="0"/>
              <a:buChar char="•"/>
            </a:pPr>
            <a:r>
              <a:rPr lang="pt-BR" dirty="0" smtClean="0"/>
              <a:t>Atendimento ao Jovem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93" y="5931998"/>
            <a:ext cx="1172155" cy="92600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2066659"/>
            <a:ext cx="4032448" cy="77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329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AutoShape 4" descr="data:image/jpeg;base64,/9j/4AAQSkZJRgABAQAAAQABAAD/2wCEAAkGBxQTEhUUEhQVFBUXFBQVFhUVFRcVFBcVFBQWFhQUFBQYHCggGBolHBQUITEhJSkrLi4uFx8zODMsNygtLisBCgoKDg0OGhAQGiwkHyQsLCwsLCwsLCwsLCwsLCwsLCwsLCwsLCwsLCwsLCwsLCwsLCwsLCwsLCwsLCwsLCwsLP/AABEIAOUA3AMBEQACEQEDEQH/xAAcAAABBQEBAQAAAAAAAAAAAAADAQIEBQYHAAj/xABEEAABAwIEAwUEBwYDCAMAAAABAAIDBBEFEiExBkFREyJhcZEHMkKBFFJyobHB0RUzQ1OCkmKiwhYjVHOy4fDxF0TS/8QAGgEAAwEBAQEAAAAAAAAAAAAAAAECAwQFBv/EADERAAICAQMDAgQFBAMBAAAAAAABAhEDEiExBEFRE2EFIoGRFDJxsfBCocHRI1LhM//aAAwDAQACEQMRAD8A5Q6S69bVseco0Cjd3lnF0y5LYK9aEIC8c1k/JpHwSYnXF1qt1ZjJU6HgqmSPBT5JLngupEddCToHHKfmhfNsXF1T9z6IhgFguNs7ESRDl5lZ6r7BQ577ISsGDE4OhCrQ1wK0ZziLgCirLuczs5P5keh+Y5q1nktpbmbwrmO37fY5bxJ7LKynu6G1TGPq6SAeLefyW0ZQnw/ozNpx/Mvqt1/swkjS1xa4Frhu1wsR8ihremC3VrcGTzUtlChNCFcdE+wlyNZspjwU+QwdpZaxZnW9n1TwuQaSDKbjs26/JcPUf/VnR0//AM0WdlkanrIAjV1TkGmr3XDG9XW0B8P+6qEXK32XIm0tvI+ljc1gD3Z3W7zrW1O9gNgp2vYphbIFR5MQlkAfH8jV3yVHOmAc7VZSdM1S2JRWy4MAZUsoWM5T4FCelhJakSgteDEVHAhY5sj2PHwua70KL0yTGlaaPprAJ+1gjk6tB9QubMtM2jqxy1RTLJzlikaEZ77rRKiG7GgpiHtNuaT3HwP+lZRmfZrR8RNh6lRot0h6qVsqscwGhrm2nbE/o8OAePJwVxlliqp14aM2scnadPymcz4j9jr296hnbIB/DlcAfIPH5rRTjLtX7f7J3XNP9Oftwc/qsEqI3lj4XhzTY27w+RC29OfgxefFdavuRJqKW37qT+0qXCdVTKjmxX+ZfcQUsg/hv/tKShJPhj9XG/6l9x8THXtkf/aVcbuqZEpRr8y+5332KYo6WjfE8EGGQs7wI7pF27rk6xbpnT0uyaN9UTBguVwzmoq2d2PFrdIojjTnTNiYNXDN5NBAJPqPVc8Mk5zUUds+nx48bnL+MyuN4uZsRp2NNxGTIfAAe8flmPyC93O303R6Y/myNRX+fseN0uNdR1DnL8sE39Xwaenx+7raEu18hyXgz6hqeldj2Y9EnDUyzjxEHkFa6hmMukokQVTXabFaxyqRjPA4knIFpZlpR8aCcHmvR1ps5NDRGnfqsJvc2gtia06BdKexzNbniEmMUNum1YroJE7kVUX2ZEl3CJ+xJqvZ/wAHOxCa7wRTxkZ3fXP1Gn8UpSUVb+nuVGLb0r6+3/p9AwQtja1jBla0ANA5ADRcbbk7Z1pKKpA5JAdFSi0JsFb0Vkjm+STAHVTtjjfK82Yxpc4nwCFbaXkUmkmz5+xj2g1tbLKO6YnNLWw2sxrL6O+14qsORqTWNfzyRmglFPJKn7fsUrWSj4PR66P+Xx/c5nLE/wCr+w9ss42Dx5PP6p3k8C/4v+y+w4VU/ST+5GvJ4ZLx4X3X2HftCfpJ6p+pk8Mn0MHlCNxqW+W8l+iX4id1uU+kx1q2oK3Gpxzk9Aq9afhk/hcXavuaTgrEMQq6sQw1EsWfvzSZWjLE2wc7a2bYDxK5eozJR3X6Wjt6XBcm1/ZnXsaxRrB33WY0WzE/VFySeuhXz+WeqR9R02DTH3M+MQENM+pk7r5wSAfebA24aPN3+o9F73w3oalcue/+vpyzwfifW6npj+i9/f68GZpqtsEZmmNpqnvW5sgB0bblms35ea4PiPWrLN5Y8L5Yf5l9T1fh/QvHBYXyvmn+vZfQtMHxAlxe7TNbKOgGwXjxbW56042qNJRV5c/KD8OY+XRaRnvRzzx1Gy2Y++q0s5miTHiTgLXW0czSOeWBNnyRJT9F68sfg8qOTyAlBG6xmmtmbRp8E6E6BdUXsjlktwpVsgJEE48kSFkCb8gi74P4ckxCYRsuGCxlk5Nb0B6lFqtT4DS06XP83PonCMNjpoWwwtDWNFvE9SfFck5ObtnTCKiqQ+eXkFcYg2NYU2JC3ukB4ORQWc69uGP9lSMpmGz5zd1t+zabm/mk3pi5edl/n+wktU0uy3f+DjuCRWaX9dB5Ba9JGk5GPWTuSj4LG66zjoXMiwo9mKLCkLmKdipDHyEWI+alutylFS2YbtD1V6mZ6UdI9jjDarktsI2X9XZR+K8r4lJ7eD2/hUI/Uu8ew91VLFT5XGMSCWZwBsGRi/Z3+s4kADzXndGoeo5Sa2/ft9uT2utnKOGoreW30/mxFxrDqmapYXU94W2dlMjGguaLRMIJvkbueZXr9R1uGOB4scrvn9O/3/Y8Xpeky+r6s41XHevf6CY7whNNH/DEhNy9zranewA0A5BfPZrm7arx7I+hwZIY1pVsDHgVTG3WPPoBeNwdt4brPS6NvWg3yTMEhk7c5o3t7hHeaQNPlupinqCcouPJf00T7ah3zFlSs55yjexKERVbmdo+UDG4bFe9Ulwzw9UXygEt76rGd3uaRrsTYDoF1QfBzz5DrQyHtKpCaLHAMGlrJ2wQjU+87kxvNxQuLfAcfr2/ng+i+GOH4qKBsMQ8XO5udzJXPOep+xtCGnnl8k+ocdh6oihtgRorJPA80AKXcrooBzXi1zsNT5JNeAtJbnzT7Q8b+m18j2m7A7so/stNrjzWWbeSgu2317lYVpg5vvv9Ow2NmVoaOQXoRioxSPOlLU3Ji3TJPXQMVMBUxDJhoUpcDhyOjdcITE1udB9nfEEVPTVLHnvl4kawC73BsfeytGptlPqvO+IYMmVxUFZ7HwvNix28jo1PDWM9k0w1D2tqZHGZ8fxMD/cjvzc1trgbLz8nST6eCm1s+/v/ADg9SHVQ6rI0nutkvYs6nFLtt3veBBIIHqVz5JrTR148LUrGy4gDpuuZys0jCiRDUDkVSZEkH7c23VGdLweMh6pD2HCQ9U9xUj5WpqYvkZG06ve1v9xsvdStpWeBKVRcmuDb+0X2cfs+KOZkhex1muvuHW3HgiUYSTcexEJ5E0p9/Bh4SqgypkhhWsTFom4ZQSVErIYW5nvNgOn+I9AFcVaJe27PofgnhSPD4A1tnSO1kk5k9PJYZMmrZcGsIVu+f5sXksnTdKMS2wJde3NXVE3Z4WKAPPFvLwSTTCmDL+iLCirx6KeankhpcvbPYQC8lrQ3YkkA69E9Sh8z+n6kuOr5fv8AocePs3r4HZn0pcBsY3Nkv42Bv9yxwaVO2zTPbjSRCqaR0f72J8f/ADI3M/6gF2qVnA4NcgAxp2t8inYtIjoByT1CoG6I+adioYmIVMQODmOimJc/J1D2dYSKendXSgZ5AWQBw2Zvnsetr/ZHipUXmyaFx3NW1hx6mV81FHWTl7yHujeLxDR5DhpIetyfksvjeSUYxwQ4XP8Ao7vgEItyzS5fH6eSa7AJ4wXQSyA2J7J5Lh/STcL5mSa2PrIOMkVU2IVrWnvBpGt8gO24KFGVpVyKWim/BIw7iSaw7TI7xAsPkQiUXF1JbmUXCcVKL2NFQ4+1+l8p6E6HyKkWgtIq43tzRuS0iwZNor3MWc79mXswc1zKyuBbazooed+TpP8A8r055tL2PKhhU1TOm8R0FPXRdhUNJZe+hIII5ghYLO+Dp/C9znmI+xSEkmnqnM6Ne0PA+dwVpHqJIyl06Zi+IvZ1W0mU5RO1zg0Oive52u3l5rqxZlN13ObJ0+lWdZ9nPBbaCLPJZ1Q8d931RyY1bzntojx39znhDfU+e3sa6WSyiKLZF8+a0IELrXRYxmdIDwkI5opBZ5rmnwP3JboNmLgBzCSXk55Yz7ERLb/N2Y+izzvdR8f5Hi3uX82LYFYGwj2g+8A7zAP4oAqa3hail/eUsJJ5hgafVtlayTXDIeOL7FFV+zChdfJ20R/wyEgfJ11a6iZDwQKWr9kv8qrPlJED/ma4fgtF1PlEPp15KWu9l9a33exl+y8td6OFvvWi6mJm+mkUFdwZXxe9SSkdWASfcwkrWOaD7mUsEkRMKwZxlcaiOSOJjczxIx0Zeb2bE3MBq47kbAEqk7lSCUfTjcuexssT4rEtJHIS0ZWdmWDQZwbBuXlewPg0LrwacMHJct7fz2OXNqyzUHwlv/PcwUc7w/tGvc2S+bO063/85LnnBTTUtzbHmljknB0dN4f49hfCRVERytb3u6S2S3xRW91x5tK8jL8Pm5fLuj3cHxPHpuWzRiXY3O7OO0IY8u7mmjSfdvZeph6PFGnW6PG6j4lnnqWrZkeCQt03HT9Oinq+hhnV9/Iuh+J5OlfmPgtKGpAuQfO+4Xz2fpZ4X8y+p9b0vXYupVwe/juaTD8T0APebyIPeH6rCzolG+CzbiA5OFvG4KqkYuMvBvKmvY3RxC2lkSOSGGb4KWtlz6xkX6LKTvg6oxceSlPEL4zaSNzfHcKFNrk29JNWmPdxNdzQNdb2K1x5PmMcuFaaNRBXtkbmBXrY5KXB4uWDg9xhkJ3K3pI5xj5L2SAE5yAENrJiGucgRAxytMcLiwXkeWxRjrJIcrfxVKuXwhS8Llmlw+kEMUcQ2YxrL9coAJPiTr81wyk5Nt9zpjFRVIkJDFQB5IBCmA1MRFq67szqx5blzFzQXW1tYADU+m6qMbJcqEp8XhcRlk1tfUOabddR4JvHLwCyR8nHPaRxM6qlOUnsY7hg+seb/nsvRxQWKNdzzsknmnfbsbzgHgKFtAwVkDJJZHGZ4e25aXCzWjoQ2wXDkzS1OmehHHFJbFhVezPDX/wCz7Ej2/deyS6nIu4nhg+xU1fsoo/gknZ/UHD7wtodVP2M5dNBlRUey637uqP9cV/vDl0R6p90YS6KL4ZXy+zyobtJE7+5v5Farql4Mn8PfZos+D+CpI6pslWGdmwEixzhztgCLbb7rDqcqnCoo26XpZYp6pM0mM8F08hL6WQQPOpbqYnH7Pw+Y9F40+lvej3MXWSjtLdGVnweqYS10LnH6zLPaR1BC5ngmux3x6nE1dm3xKia7W+qlxROOckinkp3M1bcjwUNUaKV8iPnzCzvvCaaY90UuL0zQM7NHDkOYVRhb2HKSUdyVw7UuDrm4HMcl29NCcZHB1cscsezNMKjMvTo8axTIigsa53yQI849UAIXphZWUY+k4oyMaspI+2k/wCdLdsI+QDj8gss0tMdPn9isSuWrx+5uxEuU2FLQOSEA3M3y8wR+SdMLPANOxHqEqYWI6IoGMyoA8EAYz2nYz2MAhZYPkBLjoC2IaEg8rnRdXSwtub4RydVPZQXLMD7PcEFXVdpLYQQkOdfQOf8Ef5/JaZptLYWGC7naI8LiPul7fFkjv1XJ6su/wCx0+nHt+4eko3RucTK97SAGtfqW9e9uUnJSrYaTXcP2d0XQxXU4RrYURzSC6v1GKh30YI1sdCGmHRGthQ+OjFlLyNFKJi68G5LHX8LryGvB7qe25XsxdzDZ4LfEjRCYOKJQrWv3APimlYcFIynkknLQD2dx3jsvQ6bp3s2cPU9RFKrNKKEaZV6Vnju2SI4iBa2yLFQ6/qgBS1ADTumkJsFX1TYY3yu0EbC438BoFcV2IlKlYz2TUbvojqqQf7ysldOb7iO+WIX6ZRf+pefknrm2dUIaIpG1UFELEe85kfLV7uWjfdHzP4LTHsm/oRPdpfUYKe3uvkb5PJHoVVrwhV7gnyEbysP2ww/gQnpT7MVvyNFZbnEfsvLP1Ro/X7Bq/Qe3Ehzv8nxuH32KXpv+WPWEZWN6/5CfvaSFDxtdilNHM+LaBuIVDhGcryQxrr9whmxeD8I38zZev8Ah44+nWt13PLWeWTqHo3XH8Z0Lh/BoqanZBG0Oa0d5xDSXuPvOPmvGlKTd2ewoxqqLBuVos0Zdb6NI167Jbvdi2WyDxSA8wjcCQ23UKXZSSFskNoYWqrIoYQnYCWTsCM2R1zZ1xc2/RXS8E2zl9HjgIzEGw+LYLgXTTq6PZl1OO6smtxqKQWJaR4rJ4pJ7o0jOLVpmB4yxQwTWpX6Ed4bgLt6fp7VyRwdV1WiVRZN4X9o9gGVLbAaZ2/mF6SnBquDynrvVz+50bDcVimaHRPDgeh19EOLQKalwWbJFFFBDY8ktxiClG4KpMloHLERy0WiaIaMN7R6gyupsOiPfqpWh1uUeYXJ+Vz8lOWenG/fb/YQjqyLwt/9HW6SlbFGyNgsyNjWNHRrAGgegXnnWEzhAGfxDFmxuLnnL2ji1psXWZHzsPEn1XTCDkqXb/JhKai7ff8AwNixKmfvKHn/ABlw+4gAJuGRdhKcH3J0D4z7vZn7OUqHfey0l2oPp0HoEkMGY282t/tCsVIbURNyGzRe1m8u87QbeJSTdg0qKiHDYqCme4Eudaznutmc4nutHRdGXPPqciv7Ixx4odPjdFPgEzye1me4xkEMjbculcebG/CwbAnf8TNX5Yr9X4Iwtv5pfbz/AOF0x/ZtLp5RDrdrMxc4C2zyDusacnUVZvairk6IT+MI2mw7VwuNW21HPR11oulb8Gb6qK8kyg4xppHBgnyvcQA2RguSeVwLKJ9NOKtr7MuHUwk6T3/QvWvcdiwjwb+jli4o21MXtH/4PlmH5o0oLYWkkLs1xaxtobg9d9lElQ1uPqYC5pa12Un4huPJEZJO2NptbECgo3MaWlxd3jqd1pKSe5CTPmmLF55WXkfYHZrdBZdeJtxtnF1Evm0xGtlI2JCpxi+UZwyTjwyvqySVMuDXG2+RuW2i5Zbs64hKWskidmie5h8D+SUckocMcoRnyjXYV7TJo7CZrZBtfZy1WeL/ADL7GfpSX5X9zoXDnEpq7dnBPfqYyGf3usCm8mPnUNQnxRrI6OW2uVvmbn7ljLqoLg1XTyYRsbW++4nyFgueXW+EdEOibAxUlK2f6QImdra3aFt5Pk47BZvqdT+Zmv4RxVJE84k089E1miyH00kh9dPkjc7wsPMreCuSRyydKzOYRJTz9ydjS+7shdzaTcNB5EdF1ZVkh80Xsc+NwltJbk6bhSnPJ7fJ363WS6nIi30+NkKXgxnwSuH2gD/02Wi6t90R+FXZghw1VM/dz/5nN+7VP8TjfMRehNcMFIa6L3pWnwLmO+4gFaReGXZkNZY9yy4cr5qhzu0y5Y+jSD2h5HXkNfmozwhjqu/7F4Zynz2K7jN/bTRUwOjR20niT3Y2HwOp8lp0yqLn9DLqPmkoeN/9GfZiszrlhDGZizPYl7rdANm+C3eKK7GKyzlw6G/R473lfM4+Ay/e5pSt9qDSv6rDRPpR/BEn/MmJ+61knHI/6v7FL012+7JkWONYP93T0zemov8AiksF8tlerp4SFfj8x1aIWHq29/8Aq1VehHvYetL2L7A+ITKRHI0CTL3XN917huCPhPP1XNlwaPmXH7HRiy63T5NVTxZWgevmuGUrdnXWw2oz27gF/FCq9xO+xFomODTm3uVpJkpHzq7g+tG1O63mF6B5el+GBfwtWDenf9yW5WkLTwvAd2tDnbEO++9reaJTrZxHDG+VIPHVYcRd9LK0fWabhZOWL+I2Ucv8ZOwrCsMqZGRxGftHmzW2vr49B4pN46vYa9RutzpWB8K0lG3KxjZH31keA51zybcWaF5mbLb2PVw4ajuaPtyAB4bDYLByZvGCBGYqGzZRRHkmSqyqogTVWtkX2RaW1sNSQFxBO34rpw4G3bOTP1CSpBOJpz2eUeGbwzmwv9/qvRwR+azyMz2ozhYF2HMWNDi80emYPaBs/X0O6ynhhL2NI5ZLYsJMekIuGtYLXN+8R1/8ssl08e7st5peCA+qll/iFwPRwaPQLVQhHsZ6pS7isoLb/cLn1KesFAkwU4a3KCbE3IudT1KV72xqNKkVPEDewjmmbcmQNbffKbZAPBttvErbH8zSMM3yRcvJlqGrkY0ZHkEbjQg+NiuhpPk44ylHhlpTcQzt6Hy0P6LCWGDOiPUTJ8HFv14mn7TGu+8WWT6VdmbLq/KLCm4ipH/vII/Huj8CPzWb6fIvyyNVnxS5RYO/Zzhcwsv9XswHKdPUJ8/3Kfotcf2D8PYfA6UywwNiawWB5kne6nPKcY6ZStsvDCOrVFUae64zqA1M+UaAk+CqMbJcgNC4ubc73KqTRKKVtSurYwpgp6sgJpINzk/FtVNnkDbhr9HAbEeKjNOtkzow47XzIyMkr2ty2OQHbldYLJtTKl07u0dQ9k2CGKF9W9uV812RNI1EYPefrtcj7lhly7UjTFip7nQaejsczu8d7cgufT3Z06r2Q+Z91LNIqgTjokaIq3SF83ZtHIanbXcqI3LJpNJ/Lj1kwYWxrrnvOPMr1MeCEd6PKn1GSSq9iyhjtqf/AEAtJPsjAiU8Qka4vFxISSD9XZg9LH5quOOxnzz3Ic/Dzm6xnMOhNnD9VrHOv6jJ4n2IhonZg0sdfmLch47LTXGrsjS7qhmLU7mNAcMuc2tfXKNTcfciElJ7dhZE0tyq+jC91pZnQdrnDZ7h8ylsPcN9MkHxn52KWlFamelqJXMe23af7t92ZQcwA1TSimr2Jk5NOtzHQ6WdfQD8eS6zgQ01B8PRJrYNTQ18juvopHbsNhdL20oBuWt7zuYsNr/NKbpGmKOuRs6SlfIbsaSOuzQBtqsZZIxW7OyMG3sbfC6Tso2t57k9Sd15mWeuTZ3446Y0FfUgGySg3uDmlsNNW3xT9Ni1oDHU25c1bgSpGJpMap7azR/3LreDL/1Zi+pwPiSJbalkrS6J3aC9rsuRfpdZyTg6lsawcZq4uzK4nhjnOPcfYn6p/RYSpnbB0ifhPCDHEOmYMosbbE25ELlyTS2RabZsJKhrNbDQWA5ADYALn1blqDapAmVmZJys0UaCDRCGwUkl0ykgVDftnutoGta09Sbl1vIW9Vr08Lm5GPUz+RR+pZQt1uu9ukecSewDwWnYix8lndbgwsWHgWs53qh5GJRJAp/8R9Ao1FaB4YeqLQ9JGqsNZIbva1xAsCd7dLqo5ZR4ZMsalyQncNxcrjyJ/MrT8RIj8PEhy8Mi+j3DzsfyVfiX4JfTryB/2ZP8z7k/xXsL8P7k7CsL7El18xNgDbYLPJl1lwxaCnxPgVkr3OjeYmuOYsDQQHc8vQc7LeHWOKSas58nRKTtOiO32dR/FNIfINH+lU+tl2SIXQR7th4+BqVp17R/2nEfhZZvqsjNV0mNdi5w7DIYL9jG1l97bnzJ3WMpyl+Zm0YRhtFFlBrZo25+Sl7bloluNgsy2RBGttRlQvZJagocIfBLUB8s9mGgkkkgHnovfSrk8bU5OkfQns0p+yw6nbaxLC8+bnE39LLxeq3yM9fA6gjROfquejbUZl9eBcak5nfiVwyluz0YY9kVskrnuvyULc1dJCwSZUwW5PZJfmqEPAuVUU29gk9Ktk6GLkvRhFQVHmZJuTsmMjshuzMlws0UNgSGhSykhUihUANJQAmZFCsY83ToLBBwSodihABYSgAqAASjVADLIAJBzQBHrMWgiOWWaNh3s5wB120WkcU5K4oznkhHaTK+XjChbvVQj+sLRdLmf9Jn+IxeSHL7Q8NbvVxeqf4TL3RSyxfH7EZ3tRwsf/Zb8lP4eXlfcXrL/q/sfO009x15b9V62uzz4w0uz6fwNmWniA5RRj/KF5mTeTO6H5USnO1+azo0Ms+YB7x0cf1XnySUmenC3FHmgHVTRXB57eilo0iwc9ayJpfK4MaOu56ADmTsAELkprYvqKmJa1xBBIvY7i+oB8V34sagr7nmZsup0uCexllbdmAtr7IALHN4fO/4JuItQdsqlxK1Du0U0PUDNQig1CxzdUUOwt0qCxUDI8jdUANAQASI6oAOgAMyABoAcHhoJOwFz8kJW6BnP6/BaaqmfNNEHucdyTsNAF6C2VHPqYrOEaL/AIdilpBql5CjhKi/4eP0Rt4Fql5F/wBkqP8A4eP0T28Bql5IeK+z2gkfndG5utzkcQPuK8ePUZIcM9d4I5OUjYUs7Q0NB0AAHkBYLaPVXyYS6Nrgc6obe1+YVx6iLZnLppJWZCsmtPKN+9/pC5sn5mdeK3BA3SEBZOzVUNeHutY28TsolZrBIbwvhZrKvtpO9T0zrMvtJUD4h1az8SOi6Onx29TObq8ulaEdGkGi7TzASQA5jpod/S3VVH3EwsQ0CpskkNCzZQkmyAI6BioAJJMGtu425Jxi5OkS3Q+J4cLjUIap0xpg5TqpGMLk6Cx0bzdFDtknOUqDUwUz0UGoa1yTQ0yk4srwyLswbOk6bho3W2CO+oU99jMRVpboHeoC6tjPSHZjDv8ACikLQFbjh6BFINDHjHfAJaUGhlu8HmdF8+7PdSVWiBUSiMgE2HJLZGqTkBkrhfQ3UuRSgMqqQSd4HK/w2PmtFJ8mLgk6KczdncP0IPNO7JqmV1ZXyVEjKWnPfldluPhb8bz4AXKai5OivUUFbOr4VhzKeFkMYsxjbDx5lx8Sbn5ruilFUjyJzc5NslkKiCOdN/8AwIABe6skkQFSxh1IHimBHSGU3EeOCmDbAOe43t0aOa3w4fUu+DHNm9OglLO+dsZc3IXC+XpfmfktEo40xJudWi9ZHlAA2AXK3bs3qtgD90gG2TApqXiAPn7JkZcMxGcHSw3d5LoeCo6mzFZrlpSNBTOJ32XPNJG0dxJxqpsppDRohgjk3EONmWoe4Hug5WeQXZFKMaGk+StNceqq0OmNNcUWhUz3049UakGlifTj1RqQaWdS7Sy8Fs9RIiT5XHUAjoVk6bN02kRJsJiOrLtPncJ+mg9aS5IszJI7cx1CTTRpGUZFPxfTZ6d1Q0kPiGY9C0brWHBhmVFp7JcDLIjWSj/eTC0YO7YQd/6iL+QC7Mca3PNz5LdI6O1aHMLlRY6I1UDt6/krj5FLwAa1NsQQKRjxKUANdJ4oEMleGtLnGzQCSfAISt0hvZWYKlBrKp0j/cb3iOjR7jPzK9KvThpR5yfqT1M32GRWBeee3gFw5pb6Ud+KNK2SnO5rIq7Ib52i5Lhpe+ovp4KlFsVpGVr8aks6zrB1wB0C7o4YbbHJPLKiZwjQ5WGS2r9G9cv/AHUZ53KvBeGNK/Jro2WFlwt2zsSpEdxuUCe5kfalxB9EoX5TaSW8bOR1HecPIfinHbcdXsfNbsan/mFL1JGp79uz/wAwo9SQhf2/P9dP1JBYo4iqPr/cjXINQRnEFSdtfJt09cg1ex9LSjXwXmSPTgyJ2evmsO502mgzY3DxWqbRi6YMzjZwNuaetdxaPBLnwaCphMZu1j7B7Qfebe5afArtxxi90eflnki6kaGENADW2DQAABsABYBa0zltB4nJDCO0TBkWeZrGlzjYDf8ARaRTbpGTaStjKOVsoLmXsDa5FtUZIuDpjg1JWgWKT9jG553GjR1cdglji5ypBNqEbKfAKmaQOfI67dm6WuR7xv0C6M0YRdRRjilJq2A71ROACQ3bTkwbnzKvbHAnecwHHWJ5Q2mZuQC+3S9mM8yfyR0mK/8AkZPV5arGidw9hRjY2P4j35D4nl8tk8uTmX2Hhx0lH7mpdYDoB+C4Fudb8GWquKNXZWaXIab79Cu1dNsrZyvqPCM/S6kvcTqTrfcncrpfhGEfLPU0Hbyhovl5/ZG/qlOWiNhFa5Ub+ghAFwNBoF5032PQgu5KldYLItsAEAjgXtVqZa6pPZ/uou4zofrO9fxVyi0qRrjgnvZgX8OTdFGl+DR4/cE7AJvqn0Rpfgn0/cYcCmHwn0RT8B6XuX3C3s+qKp13Ds4xu46eiuEHIzn8nLOw4RwlSQRNj7MPtu47k811xxJI53NssHVJvZeBJ9j34Q7g3VevksJPc3Udg7K8clqpoxeNiPmuE20xKLQtNVZTrsD6rTHlcGRkw60aeCFjmhzb69CvQWR0eTKFOmPNLqDmdpyudfPVPX7E6Sax3IqB0JLTNcLOaCOhVKbXAnFMdFEGizQAOgSbbdsaSWyI2I4ayYASXIF7WNtSrx5JQ4JnjjPkacLb2XZNu1uXLpvbn8ymsr1amT6SrShMMwxsIdY3J5noNgjJlc6sIY1Dgz9NwpJ9IM8z2yEuLwLH3vhHkAul9VHRpSo510steuTs01FT5Ab+8d1y5J6ntwdMI6UQeIXSdnkjaSXaEjk3n6q8GnVcuxnlUtNLuYuWikvbI4DbZd6yR8nI8cvB6sGVuXUfLlzKcXYpKkaDhrDsrLn3n6+TeQXLmnb9kdGGFL3ZqmNsLBcTdnWlQCU3KYuTP8Y4p2MBa09+TujwHMrTFC3Y34OYuj6LqSG34PNajQNTHsoi42aLppIlsvMN4daNZbfZ/VPQmQ8jLqWqawZRYAfC1XGBi5FY/E3X6LTSibDxTgjXcr5Nuz6hbAy23O6zo21WSMkbhroeoVaU0RbTKSXExHOYnHoQeoKzbaZpSaLeeTNHdu7dfMLZ7rYwj8sty64YxMdld17ctF6HTpyied1qUZlucYiG5I/pP5Lo9ORxakN/bkH8wDzDv0S9OXgNSDR45D/NZ62/FHpy8BqRLhxCJ3uyMP8AUEnCS7D1IkBw5EKaHY5AHkAIgBjpEACJQAlkAMfA127QfknbQqRJjiA5IthSHOOiQyMTbUoFwco4kxj6RUOd8De60eA5r08eHTFHN6ybZXBw6K9KH6jJET2c2E/NPSiXNk+HEy3RkYH4qtMSHOR6SrndewAHnqmtKFbGMzDV0bnO8D+ae3kWpoaKyQfwnDyTqPkWuXggxY2x2xXyPpS8H1Syx8nqjFw3r6FDwzXKKWaL4YCPiHWw18FErRcZJkfiqmdI5kzPeDNR5LaGFzhZnPMoyoNwlxBm7jve2IKx0yhI01RmjpdNMA0CwAtsNl7uJfKj5/N+d7hs46A/ILSjIQxsO7G+iKCwT6KE7xt+9G4WDbg8H1LeR/VFsDz8Ij5Oe3yI/RLcLGswsg3bUSj+o/kQjfwOyQ2Kce7Un5gn8SVOleB6gsctQN5Gu87D/Sk4R8BqDNq5+YYfL/2p9OI9bJDK13Nn3pen7hrDsqgVLxsetEmORvVLQx6kP7dvVGlj1ISV4tulTC0ZbjvFuygyM9+XujwbzK6elx3LU+EYdRJqNLucv7A27u69PUjznCT4IUs8zDYs+azllS7G8OmySX5hzMQePhUrPF9i30eVf1EpmLuHwrRTizKWHKiVFj9twnUWR/yrsSG8UNCNEfItc/A9vFzUenF9xerNdinw6mFxoE/SguwLPklyzRSljIy54acoJsfwWU4xq2dWKU20kcoir5XTufGA0E6N5ALwMyjN2e/hjOOxqq3GJWsa0e/bU/ktsc1GFIcsLnO2QOHMAeZO1cSCXZjbzWTi5vc2UFBHYqM90X6BepHhHh5F8zJQKCR2dAHs6QBGPQB570CPByYDmvSoBrpU6AJHKk0A5z0JAIJrKtJNjvpKNI7CMqEmgDh6mhkDF6NsrRmFyNjzCqGwWZGswzKdFsmPkhui5OFwq5JtoiT4aLaLOUDohl8lVUURHJZtNGypkGSkS1NBoTIslEVWpkPEgP0VPUT6SJuHvlvqVkurmU+hxrhEyrjfICCTYrHLnlPY6sHTwhukNocCAOy5dNnbqSLT9kAvBIVqJLyGjoKENGy1jE5MmSy6g2XXHg4JchwmRR4oExqVAOaUAKXIEJmToVjXThu5smoti1JcitObUao0sNSCsaigsJryQFgn+KYAnFMQSJ6TQ7JbHqShXu0QBV1kd1aYFPUQqiuSLayfIqoFNCHKWjWE6KuopbFZtHQpEd0amirAmAJDos4sPsuVI1ciXHRBGkFkJsVMAmokuYeODVNIzcybG1WkZNkhhWyMXyFaUxGL/wDkaBsr4pAWlri2/kumOOD77nHknli+Ni4o+JqaT3ZR81XoPsZfifOxY/T2WuHgjzS9GXgf4iPkZJisY0LhdNYZeCX1EfI0Y1F9YJ+hLwL8TDyAqMUp3e8R6prDNEvPjfLIzcWgZ7j/AJK/Rm+UR6+NcMFLxdl2IIVLpb5JfWVwR3cdFoIDVouhi92zNddOtkQ4eNH5y4tzAi1ui0fRwapEx6zIndFzw7xKKmR0eWxa3N8lx9R06x8M9Dps7y8ov2rlOqiTHIk0CY8uSKIsxTAr6hipDRAkamWCyosVAZmXSaLjKivqIOig2TIhHglRakagRLnoWoe1ieknUHa1Kg1DgqoiwoKaQmx91aM2Oa5UI5Rxrgsb5HOjaQbm/iVUpJIqONyMO6F8Z2I8kodSokT6aTLOgxtzQAXO3C9DD10O7PNzfD5PhGnpOKYW3ztL3G2uv6rqydRilVM4cfQZo38tkep4iidqGEeqF1mFLkUvhnUN2RHYyw7McpfXYTSPwvOM/aN9o3KH1+Lwar4Vm8nvpLztEVL6+Hg0XwqfeQmaY7RFH43xEtfDa5kPjpag7NsofWT7I1Xw7H3ZueA8PEZe4++W2Pkss2Ry5LhgWPg2LXLnNAzXJAO7RFDsFI5BRDmTAhyhBaI7ggYwm6AI0zUmWmRXMUmtmiasjOxSqSJbHtKTQWJmToTY9rkUFj2lUSKHIEipqKVpOoQXdFXV4NE7do9FWhNC9SSZB/2bgv7vNOGGDY5Z5UOkwCHN7o9F0vHBLg5Vmm3yG/YsX1R6KEo+DR5JPuHjweMfCPRJ14BTl5DjDmDkPRGw9bCNo29EE62e+it6Ji1MJHSNRqYE+hjDb2UvcLJ7XKR2ODkCHFyQAXPTCwMjkFkSQoGgDkiwbkDBvKQ0R3NQ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11268" name="AutoShape 6" descr="data:image/jpeg;base64,/9j/4AAQSkZJRgABAQAAAQABAAD/2wCEAAkGBxQTEhUUEhQVFBUXFBQVFhUVFRcVFBcVFBQWFhQUFBQYHCggGBolHBQUITEhJSkrLi4uFx8zODMsNygtLisBCgoKDg0OGhAQGiwkHyQsLCwsLCwsLCwsLCwsLCwsLCwsLCwsLCwsLCwsLCwsLCwsLCwsLCwsLCwsLCwsLCwsLP/AABEIAOUA3AMBEQACEQEDEQH/xAAcAAABBQEBAQAAAAAAAAAAAAADAQIEBQYHAAj/xABEEAABAwIEAwUEBwYDCAMAAAABAAIDBBEFEiExBkFREyJhcZEHMkKBFFJyobHB0RUzQ1OCkmKiwhYjVHOy4fDxF0TS/8QAGgEAAwEBAQEAAAAAAAAAAAAAAAECAwQFBv/EADERAAICAQMDAgQFBAMBAAAAAAABAhEDEiExBEFRE2EFIoGRFDJxsfBCocHRI1LhM//aAAwDAQACEQMRAD8A5Q6S69bVseco0Cjd3lnF0y5LYK9aEIC8c1k/JpHwSYnXF1qt1ZjJU6HgqmSPBT5JLngupEddCToHHKfmhfNsXF1T9z6IhgFguNs7ESRDl5lZ6r7BQ577ISsGDE4OhCrQ1wK0ZziLgCirLuczs5P5keh+Y5q1nktpbmbwrmO37fY5bxJ7LKynu6G1TGPq6SAeLefyW0ZQnw/ozNpx/Mvqt1/swkjS1xa4Frhu1wsR8ihremC3VrcGTzUtlChNCFcdE+wlyNZspjwU+QwdpZaxZnW9n1TwuQaSDKbjs26/JcPUf/VnR0//AM0WdlkanrIAjV1TkGmr3XDG9XW0B8P+6qEXK32XIm0tvI+ljc1gD3Z3W7zrW1O9gNgp2vYphbIFR5MQlkAfH8jV3yVHOmAc7VZSdM1S2JRWy4MAZUsoWM5T4FCelhJakSgteDEVHAhY5sj2PHwua70KL0yTGlaaPprAJ+1gjk6tB9QubMtM2jqxy1RTLJzlikaEZ77rRKiG7GgpiHtNuaT3HwP+lZRmfZrR8RNh6lRot0h6qVsqscwGhrm2nbE/o8OAePJwVxlliqp14aM2scnadPymcz4j9jr296hnbIB/DlcAfIPH5rRTjLtX7f7J3XNP9Oftwc/qsEqI3lj4XhzTY27w+RC29OfgxefFdavuRJqKW37qT+0qXCdVTKjmxX+ZfcQUsg/hv/tKShJPhj9XG/6l9x8THXtkf/aVcbuqZEpRr8y+5332KYo6WjfE8EGGQs7wI7pF27rk6xbpnT0uyaN9UTBguVwzmoq2d2PFrdIojjTnTNiYNXDN5NBAJPqPVc8Mk5zUUds+nx48bnL+MyuN4uZsRp2NNxGTIfAAe8flmPyC93O303R6Y/myNRX+fseN0uNdR1DnL8sE39Xwaenx+7raEu18hyXgz6hqeldj2Y9EnDUyzjxEHkFa6hmMukokQVTXabFaxyqRjPA4knIFpZlpR8aCcHmvR1ps5NDRGnfqsJvc2gtia06BdKexzNbniEmMUNum1YroJE7kVUX2ZEl3CJ+xJqvZ/wAHOxCa7wRTxkZ3fXP1Gn8UpSUVb+nuVGLb0r6+3/p9AwQtja1jBla0ANA5ADRcbbk7Z1pKKpA5JAdFSi0JsFb0Vkjm+STAHVTtjjfK82Yxpc4nwCFbaXkUmkmz5+xj2g1tbLKO6YnNLWw2sxrL6O+14qsORqTWNfzyRmglFPJKn7fsUrWSj4PR66P+Xx/c5nLE/wCr+w9ss42Dx5PP6p3k8C/4v+y+w4VU/ST+5GvJ4ZLx4X3X2HftCfpJ6p+pk8Mn0MHlCNxqW+W8l+iX4id1uU+kx1q2oK3Gpxzk9Aq9afhk/hcXavuaTgrEMQq6sQw1EsWfvzSZWjLE2wc7a2bYDxK5eozJR3X6Wjt6XBcm1/ZnXsaxRrB33WY0WzE/VFySeuhXz+WeqR9R02DTH3M+MQENM+pk7r5wSAfebA24aPN3+o9F73w3oalcue/+vpyzwfifW6npj+i9/f68GZpqtsEZmmNpqnvW5sgB0bblms35ea4PiPWrLN5Y8L5Yf5l9T1fh/QvHBYXyvmn+vZfQtMHxAlxe7TNbKOgGwXjxbW56042qNJRV5c/KD8OY+XRaRnvRzzx1Gy2Y++q0s5miTHiTgLXW0czSOeWBNnyRJT9F68sfg8qOTyAlBG6xmmtmbRp8E6E6BdUXsjlktwpVsgJEE48kSFkCb8gi74P4ckxCYRsuGCxlk5Nb0B6lFqtT4DS06XP83PonCMNjpoWwwtDWNFvE9SfFck5ObtnTCKiqQ+eXkFcYg2NYU2JC3ukB4ORQWc69uGP9lSMpmGz5zd1t+zabm/mk3pi5edl/n+wktU0uy3f+DjuCRWaX9dB5Ba9JGk5GPWTuSj4LG66zjoXMiwo9mKLCkLmKdipDHyEWI+alutylFS2YbtD1V6mZ6UdI9jjDarktsI2X9XZR+K8r4lJ7eD2/hUI/Uu8ew91VLFT5XGMSCWZwBsGRi/Z3+s4kADzXndGoeo5Sa2/ft9uT2utnKOGoreW30/mxFxrDqmapYXU94W2dlMjGguaLRMIJvkbueZXr9R1uGOB4scrvn9O/3/Y8Xpeky+r6s41XHevf6CY7whNNH/DEhNy9zranewA0A5BfPZrm7arx7I+hwZIY1pVsDHgVTG3WPPoBeNwdt4brPS6NvWg3yTMEhk7c5o3t7hHeaQNPlupinqCcouPJf00T7ah3zFlSs55yjexKERVbmdo+UDG4bFe9Ulwzw9UXygEt76rGd3uaRrsTYDoF1QfBzz5DrQyHtKpCaLHAMGlrJ2wQjU+87kxvNxQuLfAcfr2/ng+i+GOH4qKBsMQ8XO5udzJXPOep+xtCGnnl8k+ocdh6oihtgRorJPA80AKXcrooBzXi1zsNT5JNeAtJbnzT7Q8b+m18j2m7A7so/stNrjzWWbeSgu2317lYVpg5vvv9Ow2NmVoaOQXoRioxSPOlLU3Ji3TJPXQMVMBUxDJhoUpcDhyOjdcITE1udB9nfEEVPTVLHnvl4kawC73BsfeytGptlPqvO+IYMmVxUFZ7HwvNix28jo1PDWM9k0w1D2tqZHGZ8fxMD/cjvzc1trgbLz8nST6eCm1s+/v/ADg9SHVQ6rI0nutkvYs6nFLtt3veBBIIHqVz5JrTR148LUrGy4gDpuuZys0jCiRDUDkVSZEkH7c23VGdLweMh6pD2HCQ9U9xUj5WpqYvkZG06ve1v9xsvdStpWeBKVRcmuDb+0X2cfs+KOZkhex1muvuHW3HgiUYSTcexEJ5E0p9/Bh4SqgypkhhWsTFom4ZQSVErIYW5nvNgOn+I9AFcVaJe27PofgnhSPD4A1tnSO1kk5k9PJYZMmrZcGsIVu+f5sXksnTdKMS2wJde3NXVE3Z4WKAPPFvLwSTTCmDL+iLCirx6KeankhpcvbPYQC8lrQ3YkkA69E9Sh8z+n6kuOr5fv8AocePs3r4HZn0pcBsY3Nkv42Bv9yxwaVO2zTPbjSRCqaR0f72J8f/ADI3M/6gF2qVnA4NcgAxp2t8inYtIjoByT1CoG6I+adioYmIVMQODmOimJc/J1D2dYSKendXSgZ5AWQBw2Zvnsetr/ZHipUXmyaFx3NW1hx6mV81FHWTl7yHujeLxDR5DhpIetyfksvjeSUYxwQ4XP8Ao7vgEItyzS5fH6eSa7AJ4wXQSyA2J7J5Lh/STcL5mSa2PrIOMkVU2IVrWnvBpGt8gO24KFGVpVyKWim/BIw7iSaw7TI7xAsPkQiUXF1JbmUXCcVKL2NFQ4+1+l8p6E6HyKkWgtIq43tzRuS0iwZNor3MWc79mXswc1zKyuBbazooed+TpP8A8r055tL2PKhhU1TOm8R0FPXRdhUNJZe+hIII5ghYLO+Dp/C9znmI+xSEkmnqnM6Ne0PA+dwVpHqJIyl06Zi+IvZ1W0mU5RO1zg0Oive52u3l5rqxZlN13ObJ0+lWdZ9nPBbaCLPJZ1Q8d931RyY1bzntojx39znhDfU+e3sa6WSyiKLZF8+a0IELrXRYxmdIDwkI5opBZ5rmnwP3JboNmLgBzCSXk55Yz7ERLb/N2Y+izzvdR8f5Hi3uX82LYFYGwj2g+8A7zAP4oAqa3hail/eUsJJ5hgafVtlayTXDIeOL7FFV+zChdfJ20R/wyEgfJ11a6iZDwQKWr9kv8qrPlJED/ma4fgtF1PlEPp15KWu9l9a33exl+y8td6OFvvWi6mJm+mkUFdwZXxe9SSkdWASfcwkrWOaD7mUsEkRMKwZxlcaiOSOJjczxIx0Zeb2bE3MBq47kbAEqk7lSCUfTjcuexssT4rEtJHIS0ZWdmWDQZwbBuXlewPg0LrwacMHJct7fz2OXNqyzUHwlv/PcwUc7w/tGvc2S+bO063/85LnnBTTUtzbHmljknB0dN4f49hfCRVERytb3u6S2S3xRW91x5tK8jL8Pm5fLuj3cHxPHpuWzRiXY3O7OO0IY8u7mmjSfdvZeph6PFGnW6PG6j4lnnqWrZkeCQt03HT9Oinq+hhnV9/Iuh+J5OlfmPgtKGpAuQfO+4Xz2fpZ4X8y+p9b0vXYupVwe/juaTD8T0APebyIPeH6rCzolG+CzbiA5OFvG4KqkYuMvBvKmvY3RxC2lkSOSGGb4KWtlz6xkX6LKTvg6oxceSlPEL4zaSNzfHcKFNrk29JNWmPdxNdzQNdb2K1x5PmMcuFaaNRBXtkbmBXrY5KXB4uWDg9xhkJ3K3pI5xj5L2SAE5yAENrJiGucgRAxytMcLiwXkeWxRjrJIcrfxVKuXwhS8Llmlw+kEMUcQ2YxrL9coAJPiTr81wyk5Nt9zpjFRVIkJDFQB5IBCmA1MRFq67szqx5blzFzQXW1tYADU+m6qMbJcqEp8XhcRlk1tfUOabddR4JvHLwCyR8nHPaRxM6qlOUnsY7hg+seb/nsvRxQWKNdzzsknmnfbsbzgHgKFtAwVkDJJZHGZ4e25aXCzWjoQ2wXDkzS1OmehHHFJbFhVezPDX/wCz7Ej2/deyS6nIu4nhg+xU1fsoo/gknZ/UHD7wtodVP2M5dNBlRUey637uqP9cV/vDl0R6p90YS6KL4ZXy+zyobtJE7+5v5Farql4Mn8PfZos+D+CpI6pslWGdmwEixzhztgCLbb7rDqcqnCoo26XpZYp6pM0mM8F08hL6WQQPOpbqYnH7Pw+Y9F40+lvej3MXWSjtLdGVnweqYS10LnH6zLPaR1BC5ngmux3x6nE1dm3xKia7W+qlxROOckinkp3M1bcjwUNUaKV8iPnzCzvvCaaY90UuL0zQM7NHDkOYVRhb2HKSUdyVw7UuDrm4HMcl29NCcZHB1cscsezNMKjMvTo8axTIigsa53yQI849UAIXphZWUY+k4oyMaspI+2k/wCdLdsI+QDj8gss0tMdPn9isSuWrx+5uxEuU2FLQOSEA3M3y8wR+SdMLPANOxHqEqYWI6IoGMyoA8EAYz2nYz2MAhZYPkBLjoC2IaEg8rnRdXSwtub4RydVPZQXLMD7PcEFXVdpLYQQkOdfQOf8Ef5/JaZptLYWGC7naI8LiPul7fFkjv1XJ6su/wCx0+nHt+4eko3RucTK97SAGtfqW9e9uUnJSrYaTXcP2d0XQxXU4RrYURzSC6v1GKh30YI1sdCGmHRGthQ+OjFlLyNFKJi68G5LHX8LryGvB7qe25XsxdzDZ4LfEjRCYOKJQrWv3APimlYcFIynkknLQD2dx3jsvQ6bp3s2cPU9RFKrNKKEaZV6Vnju2SI4iBa2yLFQ6/qgBS1ADTumkJsFX1TYY3yu0EbC438BoFcV2IlKlYz2TUbvojqqQf7ysldOb7iO+WIX6ZRf+pefknrm2dUIaIpG1UFELEe85kfLV7uWjfdHzP4LTHsm/oRPdpfUYKe3uvkb5PJHoVVrwhV7gnyEbysP2ww/gQnpT7MVvyNFZbnEfsvLP1Ro/X7Bq/Qe3Ehzv8nxuH32KXpv+WPWEZWN6/5CfvaSFDxtdilNHM+LaBuIVDhGcryQxrr9whmxeD8I38zZev8Ah44+nWt13PLWeWTqHo3XH8Z0Lh/BoqanZBG0Oa0d5xDSXuPvOPmvGlKTd2ewoxqqLBuVos0Zdb6NI167Jbvdi2WyDxSA8wjcCQ23UKXZSSFskNoYWqrIoYQnYCWTsCM2R1zZ1xc2/RXS8E2zl9HjgIzEGw+LYLgXTTq6PZl1OO6smtxqKQWJaR4rJ4pJ7o0jOLVpmB4yxQwTWpX6Ed4bgLt6fp7VyRwdV1WiVRZN4X9o9gGVLbAaZ2/mF6SnBquDynrvVz+50bDcVimaHRPDgeh19EOLQKalwWbJFFFBDY8ktxiClG4KpMloHLERy0WiaIaMN7R6gyupsOiPfqpWh1uUeYXJ+Vz8lOWenG/fb/YQjqyLwt/9HW6SlbFGyNgsyNjWNHRrAGgegXnnWEzhAGfxDFmxuLnnL2ji1psXWZHzsPEn1XTCDkqXb/JhKai7ff8AwNixKmfvKHn/ABlw+4gAJuGRdhKcH3J0D4z7vZn7OUqHfey0l2oPp0HoEkMGY282t/tCsVIbURNyGzRe1m8u87QbeJSTdg0qKiHDYqCme4Eudaznutmc4nutHRdGXPPqciv7Ixx4odPjdFPgEzye1me4xkEMjbculcebG/CwbAnf8TNX5Yr9X4Iwtv5pfbz/AOF0x/ZtLp5RDrdrMxc4C2zyDusacnUVZvairk6IT+MI2mw7VwuNW21HPR11oulb8Gb6qK8kyg4xppHBgnyvcQA2RguSeVwLKJ9NOKtr7MuHUwk6T3/QvWvcdiwjwb+jli4o21MXtH/4PlmH5o0oLYWkkLs1xaxtobg9d9lElQ1uPqYC5pa12Un4huPJEZJO2NptbECgo3MaWlxd3jqd1pKSe5CTPmmLF55WXkfYHZrdBZdeJtxtnF1Evm0xGtlI2JCpxi+UZwyTjwyvqySVMuDXG2+RuW2i5Zbs64hKWskidmie5h8D+SUckocMcoRnyjXYV7TJo7CZrZBtfZy1WeL/ADL7GfpSX5X9zoXDnEpq7dnBPfqYyGf3usCm8mPnUNQnxRrI6OW2uVvmbn7ljLqoLg1XTyYRsbW++4nyFgueXW+EdEOibAxUlK2f6QImdra3aFt5Pk47BZvqdT+Zmv4RxVJE84k089E1miyH00kh9dPkjc7wsPMreCuSRyydKzOYRJTz9ydjS+7shdzaTcNB5EdF1ZVkh80Xsc+NwltJbk6bhSnPJ7fJ363WS6nIi30+NkKXgxnwSuH2gD/02Wi6t90R+FXZghw1VM/dz/5nN+7VP8TjfMRehNcMFIa6L3pWnwLmO+4gFaReGXZkNZY9yy4cr5qhzu0y5Y+jSD2h5HXkNfmozwhjqu/7F4Zynz2K7jN/bTRUwOjR20niT3Y2HwOp8lp0yqLn9DLqPmkoeN/9GfZiszrlhDGZizPYl7rdANm+C3eKK7GKyzlw6G/R473lfM4+Ay/e5pSt9qDSv6rDRPpR/BEn/MmJ+61knHI/6v7FL012+7JkWONYP93T0zemov8AiksF8tlerp4SFfj8x1aIWHq29/8Aq1VehHvYetL2L7A+ITKRHI0CTL3XN917huCPhPP1XNlwaPmXH7HRiy63T5NVTxZWgevmuGUrdnXWw2oz27gF/FCq9xO+xFomODTm3uVpJkpHzq7g+tG1O63mF6B5el+GBfwtWDenf9yW5WkLTwvAd2tDnbEO++9reaJTrZxHDG+VIPHVYcRd9LK0fWabhZOWL+I2Ucv8ZOwrCsMqZGRxGftHmzW2vr49B4pN46vYa9RutzpWB8K0lG3KxjZH31keA51zybcWaF5mbLb2PVw4ajuaPtyAB4bDYLByZvGCBGYqGzZRRHkmSqyqogTVWtkX2RaW1sNSQFxBO34rpw4G3bOTP1CSpBOJpz2eUeGbwzmwv9/qvRwR+azyMz2ozhYF2HMWNDi80emYPaBs/X0O6ynhhL2NI5ZLYsJMekIuGtYLXN+8R1/8ssl08e7st5peCA+qll/iFwPRwaPQLVQhHsZ6pS7isoLb/cLn1KesFAkwU4a3KCbE3IudT1KV72xqNKkVPEDewjmmbcmQNbffKbZAPBttvErbH8zSMM3yRcvJlqGrkY0ZHkEbjQg+NiuhpPk44ylHhlpTcQzt6Hy0P6LCWGDOiPUTJ8HFv14mn7TGu+8WWT6VdmbLq/KLCm4ipH/vII/Huj8CPzWb6fIvyyNVnxS5RYO/Zzhcwsv9XswHKdPUJ8/3Kfotcf2D8PYfA6UywwNiawWB5kne6nPKcY6ZStsvDCOrVFUae64zqA1M+UaAk+CqMbJcgNC4ubc73KqTRKKVtSurYwpgp6sgJpINzk/FtVNnkDbhr9HAbEeKjNOtkzow47XzIyMkr2ty2OQHbldYLJtTKl07u0dQ9k2CGKF9W9uV812RNI1EYPefrtcj7lhly7UjTFip7nQaejsczu8d7cgufT3Z06r2Q+Z91LNIqgTjokaIq3SF83ZtHIanbXcqI3LJpNJ/Lj1kwYWxrrnvOPMr1MeCEd6PKn1GSSq9iyhjtqf/AEAtJPsjAiU8Qka4vFxISSD9XZg9LH5quOOxnzz3Ic/Dzm6xnMOhNnD9VrHOv6jJ4n2IhonZg0sdfmLch47LTXGrsjS7qhmLU7mNAcMuc2tfXKNTcfciElJ7dhZE0tyq+jC91pZnQdrnDZ7h8ylsPcN9MkHxn52KWlFamelqJXMe23af7t92ZQcwA1TSimr2Jk5NOtzHQ6WdfQD8eS6zgQ01B8PRJrYNTQ18juvopHbsNhdL20oBuWt7zuYsNr/NKbpGmKOuRs6SlfIbsaSOuzQBtqsZZIxW7OyMG3sbfC6Tso2t57k9Sd15mWeuTZ3446Y0FfUgGySg3uDmlsNNW3xT9Ni1oDHU25c1bgSpGJpMap7azR/3LreDL/1Zi+pwPiSJbalkrS6J3aC9rsuRfpdZyTg6lsawcZq4uzK4nhjnOPcfYn6p/RYSpnbB0ifhPCDHEOmYMosbbE25ELlyTS2RabZsJKhrNbDQWA5ADYALn1blqDapAmVmZJys0UaCDRCGwUkl0ykgVDftnutoGta09Sbl1vIW9Vr08Lm5GPUz+RR+pZQt1uu9ukecSewDwWnYix8lndbgwsWHgWs53qh5GJRJAp/8R9Ao1FaB4YeqLQ9JGqsNZIbva1xAsCd7dLqo5ZR4ZMsalyQncNxcrjyJ/MrT8RIj8PEhy8Mi+j3DzsfyVfiX4JfTryB/2ZP8z7k/xXsL8P7k7CsL7El18xNgDbYLPJl1lwxaCnxPgVkr3OjeYmuOYsDQQHc8vQc7LeHWOKSas58nRKTtOiO32dR/FNIfINH+lU+tl2SIXQR7th4+BqVp17R/2nEfhZZvqsjNV0mNdi5w7DIYL9jG1l97bnzJ3WMpyl+Zm0YRhtFFlBrZo25+Sl7bloluNgsy2RBGttRlQvZJagocIfBLUB8s9mGgkkkgHnovfSrk8bU5OkfQns0p+yw6nbaxLC8+bnE39LLxeq3yM9fA6gjROfquejbUZl9eBcak5nfiVwyluz0YY9kVskrnuvyULc1dJCwSZUwW5PZJfmqEPAuVUU29gk9Ktk6GLkvRhFQVHmZJuTsmMjshuzMlws0UNgSGhSykhUihUANJQAmZFCsY83ToLBBwSodihABYSgAqAASjVADLIAJBzQBHrMWgiOWWaNh3s5wB120WkcU5K4oznkhHaTK+XjChbvVQj+sLRdLmf9Jn+IxeSHL7Q8NbvVxeqf4TL3RSyxfH7EZ3tRwsf/Zb8lP4eXlfcXrL/q/sfO009x15b9V62uzz4w0uz6fwNmWniA5RRj/KF5mTeTO6H5USnO1+azo0Ms+YB7x0cf1XnySUmenC3FHmgHVTRXB57eilo0iwc9ayJpfK4MaOu56ADmTsAELkprYvqKmJa1xBBIvY7i+oB8V34sagr7nmZsup0uCexllbdmAtr7IALHN4fO/4JuItQdsqlxK1Du0U0PUDNQig1CxzdUUOwt0qCxUDI8jdUANAQASI6oAOgAMyABoAcHhoJOwFz8kJW6BnP6/BaaqmfNNEHucdyTsNAF6C2VHPqYrOEaL/AIdilpBql5CjhKi/4eP0Rt4Fql5F/wBkqP8A4eP0T28Bql5IeK+z2gkfndG5utzkcQPuK8ePUZIcM9d4I5OUjYUs7Q0NB0AAHkBYLaPVXyYS6Nrgc6obe1+YVx6iLZnLppJWZCsmtPKN+9/pC5sn5mdeK3BA3SEBZOzVUNeHutY28TsolZrBIbwvhZrKvtpO9T0zrMvtJUD4h1az8SOi6Onx29TObq8ulaEdGkGi7TzASQA5jpod/S3VVH3EwsQ0CpskkNCzZQkmyAI6BioAJJMGtu425Jxi5OkS3Q+J4cLjUIap0xpg5TqpGMLk6Cx0bzdFDtknOUqDUwUz0UGoa1yTQ0yk4srwyLswbOk6bho3W2CO+oU99jMRVpboHeoC6tjPSHZjDv8ACikLQFbjh6BFINDHjHfAJaUGhlu8HmdF8+7PdSVWiBUSiMgE2HJLZGqTkBkrhfQ3UuRSgMqqQSd4HK/w2PmtFJ8mLgk6KczdncP0IPNO7JqmV1ZXyVEjKWnPfldluPhb8bz4AXKai5OivUUFbOr4VhzKeFkMYsxjbDx5lx8Sbn5ruilFUjyJzc5NslkKiCOdN/8AwIABe6skkQFSxh1IHimBHSGU3EeOCmDbAOe43t0aOa3w4fUu+DHNm9OglLO+dsZc3IXC+XpfmfktEo40xJudWi9ZHlAA2AXK3bs3qtgD90gG2TApqXiAPn7JkZcMxGcHSw3d5LoeCo6mzFZrlpSNBTOJ32XPNJG0dxJxqpsppDRohgjk3EONmWoe4Hug5WeQXZFKMaGk+StNceqq0OmNNcUWhUz3049UakGlifTj1RqQaWdS7Sy8Fs9RIiT5XHUAjoVk6bN02kRJsJiOrLtPncJ+mg9aS5IszJI7cx1CTTRpGUZFPxfTZ6d1Q0kPiGY9C0brWHBhmVFp7JcDLIjWSj/eTC0YO7YQd/6iL+QC7Mca3PNz5LdI6O1aHMLlRY6I1UDt6/krj5FLwAa1NsQQKRjxKUANdJ4oEMleGtLnGzQCSfAISt0hvZWYKlBrKp0j/cb3iOjR7jPzK9KvThpR5yfqT1M32GRWBeee3gFw5pb6Ud+KNK2SnO5rIq7Ib52i5Lhpe+ovp4KlFsVpGVr8aks6zrB1wB0C7o4YbbHJPLKiZwjQ5WGS2r9G9cv/AHUZ53KvBeGNK/Jro2WFlwt2zsSpEdxuUCe5kfalxB9EoX5TaSW8bOR1HecPIfinHbcdXsfNbsan/mFL1JGp79uz/wAwo9SQhf2/P9dP1JBYo4iqPr/cjXINQRnEFSdtfJt09cg1ex9LSjXwXmSPTgyJ2evmsO502mgzY3DxWqbRi6YMzjZwNuaetdxaPBLnwaCphMZu1j7B7Qfebe5afArtxxi90eflnki6kaGENADW2DQAABsABYBa0zltB4nJDCO0TBkWeZrGlzjYDf8ARaRTbpGTaStjKOVsoLmXsDa5FtUZIuDpjg1JWgWKT9jG553GjR1cdglji5ypBNqEbKfAKmaQOfI67dm6WuR7xv0C6M0YRdRRjilJq2A71ROACQ3bTkwbnzKvbHAnecwHHWJ5Q2mZuQC+3S9mM8yfyR0mK/8AkZPV5arGidw9hRjY2P4j35D4nl8tk8uTmX2Hhx0lH7mpdYDoB+C4Fudb8GWquKNXZWaXIab79Cu1dNsrZyvqPCM/S6kvcTqTrfcncrpfhGEfLPU0Hbyhovl5/ZG/qlOWiNhFa5Ub+ghAFwNBoF5032PQgu5KldYLItsAEAjgXtVqZa6pPZ/uou4zofrO9fxVyi0qRrjgnvZgX8OTdFGl+DR4/cE7AJvqn0Rpfgn0/cYcCmHwn0RT8B6XuX3C3s+qKp13Ds4xu46eiuEHIzn8nLOw4RwlSQRNj7MPtu47k811xxJI53NssHVJvZeBJ9j34Q7g3VevksJPc3Udg7K8clqpoxeNiPmuE20xKLQtNVZTrsD6rTHlcGRkw60aeCFjmhzb69CvQWR0eTKFOmPNLqDmdpyudfPVPX7E6Sax3IqB0JLTNcLOaCOhVKbXAnFMdFEGizQAOgSbbdsaSWyI2I4ayYASXIF7WNtSrx5JQ4JnjjPkacLb2XZNu1uXLpvbn8ymsr1amT6SrShMMwxsIdY3J5noNgjJlc6sIY1Dgz9NwpJ9IM8z2yEuLwLH3vhHkAul9VHRpSo510steuTs01FT5Ab+8d1y5J6ntwdMI6UQeIXSdnkjaSXaEjk3n6q8GnVcuxnlUtNLuYuWikvbI4DbZd6yR8nI8cvB6sGVuXUfLlzKcXYpKkaDhrDsrLn3n6+TeQXLmnb9kdGGFL3ZqmNsLBcTdnWlQCU3KYuTP8Y4p2MBa09+TujwHMrTFC3Y34OYuj6LqSG34PNajQNTHsoi42aLppIlsvMN4daNZbfZ/VPQmQ8jLqWqawZRYAfC1XGBi5FY/E3X6LTSibDxTgjXcr5Nuz6hbAy23O6zo21WSMkbhroeoVaU0RbTKSXExHOYnHoQeoKzbaZpSaLeeTNHdu7dfMLZ7rYwj8sty64YxMdld17ctF6HTpyied1qUZlucYiG5I/pP5Lo9ORxakN/bkH8wDzDv0S9OXgNSDR45D/NZ62/FHpy8BqRLhxCJ3uyMP8AUEnCS7D1IkBw5EKaHY5AHkAIgBjpEACJQAlkAMfA127QfknbQqRJjiA5IthSHOOiQyMTbUoFwco4kxj6RUOd8De60eA5r08eHTFHN6ybZXBw6K9KH6jJET2c2E/NPSiXNk+HEy3RkYH4qtMSHOR6SrndewAHnqmtKFbGMzDV0bnO8D+ae3kWpoaKyQfwnDyTqPkWuXggxY2x2xXyPpS8H1Syx8nqjFw3r6FDwzXKKWaL4YCPiHWw18FErRcZJkfiqmdI5kzPeDNR5LaGFzhZnPMoyoNwlxBm7jve2IKx0yhI01RmjpdNMA0CwAtsNl7uJfKj5/N+d7hs46A/ILSjIQxsO7G+iKCwT6KE7xt+9G4WDbg8H1LeR/VFsDz8Ij5Oe3yI/RLcLGswsg3bUSj+o/kQjfwOyQ2Kce7Un5gn8SVOleB6gsctQN5Gu87D/Sk4R8BqDNq5+YYfL/2p9OI9bJDK13Nn3pen7hrDsqgVLxsetEmORvVLQx6kP7dvVGlj1ISV4tulTC0ZbjvFuygyM9+XujwbzK6elx3LU+EYdRJqNLucv7A27u69PUjznCT4IUs8zDYs+azllS7G8OmySX5hzMQePhUrPF9i30eVf1EpmLuHwrRTizKWHKiVFj9twnUWR/yrsSG8UNCNEfItc/A9vFzUenF9xerNdinw6mFxoE/SguwLPklyzRSljIy54acoJsfwWU4xq2dWKU20kcoir5XTufGA0E6N5ALwMyjN2e/hjOOxqq3GJWsa0e/bU/ktsc1GFIcsLnO2QOHMAeZO1cSCXZjbzWTi5vc2UFBHYqM90X6BepHhHh5F8zJQKCR2dAHs6QBGPQB570CPByYDmvSoBrpU6AJHKk0A5z0JAIJrKtJNjvpKNI7CMqEmgDh6mhkDF6NsrRmFyNjzCqGwWZGswzKdFsmPkhui5OFwq5JtoiT4aLaLOUDohl8lVUURHJZtNGypkGSkS1NBoTIslEVWpkPEgP0VPUT6SJuHvlvqVkurmU+hxrhEyrjfICCTYrHLnlPY6sHTwhukNocCAOy5dNnbqSLT9kAvBIVqJLyGjoKENGy1jE5MmSy6g2XXHg4JchwmRR4oExqVAOaUAKXIEJmToVjXThu5smoti1JcitObUao0sNSCsaigsJryQFgn+KYAnFMQSJ6TQ7JbHqShXu0QBV1kd1aYFPUQqiuSLayfIqoFNCHKWjWE6KuopbFZtHQpEd0amirAmAJDos4sPsuVI1ciXHRBGkFkJsVMAmokuYeODVNIzcybG1WkZNkhhWyMXyFaUxGL/wDkaBsr4pAWlri2/kumOOD77nHknli+Ni4o+JqaT3ZR81XoPsZfifOxY/T2WuHgjzS9GXgf4iPkZJisY0LhdNYZeCX1EfI0Y1F9YJ+hLwL8TDyAqMUp3e8R6prDNEvPjfLIzcWgZ7j/AJK/Rm+UR6+NcMFLxdl2IIVLpb5JfWVwR3cdFoIDVouhi92zNddOtkQ4eNH5y4tzAi1ui0fRwapEx6zIndFzw7xKKmR0eWxa3N8lx9R06x8M9Dps7y8ov2rlOqiTHIk0CY8uSKIsxTAr6hipDRAkamWCyosVAZmXSaLjKivqIOig2TIhHglRakagRLnoWoe1ieknUHa1Kg1DgqoiwoKaQmx91aM2Oa5UI5Rxrgsb5HOjaQbm/iVUpJIqONyMO6F8Z2I8kodSokT6aTLOgxtzQAXO3C9DD10O7PNzfD5PhGnpOKYW3ztL3G2uv6rqydRilVM4cfQZo38tkep4iidqGEeqF1mFLkUvhnUN2RHYyw7McpfXYTSPwvOM/aN9o3KH1+Lwar4Vm8nvpLztEVL6+Hg0XwqfeQmaY7RFH43xEtfDa5kPjpag7NsofWT7I1Xw7H3ZueA8PEZe4++W2Pkss2Ry5LhgWPg2LXLnNAzXJAO7RFDsFI5BRDmTAhyhBaI7ggYwm6AI0zUmWmRXMUmtmiasjOxSqSJbHtKTQWJmToTY9rkUFj2lUSKHIEipqKVpOoQXdFXV4NE7do9FWhNC9SSZB/2bgv7vNOGGDY5Z5UOkwCHN7o9F0vHBLg5Vmm3yG/YsX1R6KEo+DR5JPuHjweMfCPRJ14BTl5DjDmDkPRGw9bCNo29EE62e+it6Ji1MJHSNRqYE+hjDb2UvcLJ7XKR2ODkCHFyQAXPTCwMjkFkSQoGgDkiwbkDBvKQ0R3NQ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11269" name="AutoShape 8" descr="data:image/jpeg;base64,/9j/4AAQSkZJRgABAQAAAQABAAD/2wCEAAkGBxQTEhUUEhQVFBUXFBQVFhUVFRcVFBcVFBQWFhQUFBQYHCggGBolHBQUITEhJSkrLi4uFx8zODMsNygtLisBCgoKDg0OGhAQGiwkHyQsLCwsLCwsLCwsLCwsLCwsLCwsLCwsLCwsLCwsLCwsLCwsLCwsLCwsLCwsLCwsLCwsLP/AABEIAOUA3AMBEQACEQEDEQH/xAAcAAABBQEBAQAAAAAAAAAAAAADAQIEBQYHAAj/xABEEAABAwIEAwUEBwYDCAMAAAABAAIDBBEFEiExBkFREyJhcZEHMkKBFFJyobHB0RUzQ1OCkmKiwhYjVHOy4fDxF0TS/8QAGgEAAwEBAQEAAAAAAAAAAAAAAAECAwQFBv/EADERAAICAQMDAgQFBAMBAAAAAAABAhEDEiExBEFRE2EFIoGRFDJxsfBCocHRI1LhM//aAAwDAQACEQMRAD8A5Q6S69bVseco0Cjd3lnF0y5LYK9aEIC8c1k/JpHwSYnXF1qt1ZjJU6HgqmSPBT5JLngupEddCToHHKfmhfNsXF1T9z6IhgFguNs7ESRDl5lZ6r7BQ577ISsGDE4OhCrQ1wK0ZziLgCirLuczs5P5keh+Y5q1nktpbmbwrmO37fY5bxJ7LKynu6G1TGPq6SAeLefyW0ZQnw/ozNpx/Mvqt1/swkjS1xa4Frhu1wsR8ihremC3VrcGTzUtlChNCFcdE+wlyNZspjwU+QwdpZaxZnW9n1TwuQaSDKbjs26/JcPUf/VnR0//AM0WdlkanrIAjV1TkGmr3XDG9XW0B8P+6qEXK32XIm0tvI+ljc1gD3Z3W7zrW1O9gNgp2vYphbIFR5MQlkAfH8jV3yVHOmAc7VZSdM1S2JRWy4MAZUsoWM5T4FCelhJakSgteDEVHAhY5sj2PHwua70KL0yTGlaaPprAJ+1gjk6tB9QubMtM2jqxy1RTLJzlikaEZ77rRKiG7GgpiHtNuaT3HwP+lZRmfZrR8RNh6lRot0h6qVsqscwGhrm2nbE/o8OAePJwVxlliqp14aM2scnadPymcz4j9jr296hnbIB/DlcAfIPH5rRTjLtX7f7J3XNP9Oftwc/qsEqI3lj4XhzTY27w+RC29OfgxefFdavuRJqKW37qT+0qXCdVTKjmxX+ZfcQUsg/hv/tKShJPhj9XG/6l9x8THXtkf/aVcbuqZEpRr8y+5332KYo6WjfE8EGGQs7wI7pF27rk6xbpnT0uyaN9UTBguVwzmoq2d2PFrdIojjTnTNiYNXDN5NBAJPqPVc8Mk5zUUds+nx48bnL+MyuN4uZsRp2NNxGTIfAAe8flmPyC93O303R6Y/myNRX+fseN0uNdR1DnL8sE39Xwaenx+7raEu18hyXgz6hqeldj2Y9EnDUyzjxEHkFa6hmMukokQVTXabFaxyqRjPA4knIFpZlpR8aCcHmvR1ps5NDRGnfqsJvc2gtia06BdKexzNbniEmMUNum1YroJE7kVUX2ZEl3CJ+xJqvZ/wAHOxCa7wRTxkZ3fXP1Gn8UpSUVb+nuVGLb0r6+3/p9AwQtja1jBla0ANA5ADRcbbk7Z1pKKpA5JAdFSi0JsFb0Vkjm+STAHVTtjjfK82Yxpc4nwCFbaXkUmkmz5+xj2g1tbLKO6YnNLWw2sxrL6O+14qsORqTWNfzyRmglFPJKn7fsUrWSj4PR66P+Xx/c5nLE/wCr+w9ss42Dx5PP6p3k8C/4v+y+w4VU/ST+5GvJ4ZLx4X3X2HftCfpJ6p+pk8Mn0MHlCNxqW+W8l+iX4id1uU+kx1q2oK3Gpxzk9Aq9afhk/hcXavuaTgrEMQq6sQw1EsWfvzSZWjLE2wc7a2bYDxK5eozJR3X6Wjt6XBcm1/ZnXsaxRrB33WY0WzE/VFySeuhXz+WeqR9R02DTH3M+MQENM+pk7r5wSAfebA24aPN3+o9F73w3oalcue/+vpyzwfifW6npj+i9/f68GZpqtsEZmmNpqnvW5sgB0bblms35ea4PiPWrLN5Y8L5Yf5l9T1fh/QvHBYXyvmn+vZfQtMHxAlxe7TNbKOgGwXjxbW56042qNJRV5c/KD8OY+XRaRnvRzzx1Gy2Y++q0s5miTHiTgLXW0czSOeWBNnyRJT9F68sfg8qOTyAlBG6xmmtmbRp8E6E6BdUXsjlktwpVsgJEE48kSFkCb8gi74P4ckxCYRsuGCxlk5Nb0B6lFqtT4DS06XP83PonCMNjpoWwwtDWNFvE9SfFck5ObtnTCKiqQ+eXkFcYg2NYU2JC3ukB4ORQWc69uGP9lSMpmGz5zd1t+zabm/mk3pi5edl/n+wktU0uy3f+DjuCRWaX9dB5Ba9JGk5GPWTuSj4LG66zjoXMiwo9mKLCkLmKdipDHyEWI+alutylFS2YbtD1V6mZ6UdI9jjDarktsI2X9XZR+K8r4lJ7eD2/hUI/Uu8ew91VLFT5XGMSCWZwBsGRi/Z3+s4kADzXndGoeo5Sa2/ft9uT2utnKOGoreW30/mxFxrDqmapYXU94W2dlMjGguaLRMIJvkbueZXr9R1uGOB4scrvn9O/3/Y8Xpeky+r6s41XHevf6CY7whNNH/DEhNy9zranewA0A5BfPZrm7arx7I+hwZIY1pVsDHgVTG3WPPoBeNwdt4brPS6NvWg3yTMEhk7c5o3t7hHeaQNPlupinqCcouPJf00T7ah3zFlSs55yjexKERVbmdo+UDG4bFe9Ulwzw9UXygEt76rGd3uaRrsTYDoF1QfBzz5DrQyHtKpCaLHAMGlrJ2wQjU+87kxvNxQuLfAcfr2/ng+i+GOH4qKBsMQ8XO5udzJXPOep+xtCGnnl8k+ocdh6oihtgRorJPA80AKXcrooBzXi1zsNT5JNeAtJbnzT7Q8b+m18j2m7A7so/stNrjzWWbeSgu2317lYVpg5vvv9Ow2NmVoaOQXoRioxSPOlLU3Ji3TJPXQMVMBUxDJhoUpcDhyOjdcITE1udB9nfEEVPTVLHnvl4kawC73BsfeytGptlPqvO+IYMmVxUFZ7HwvNix28jo1PDWM9k0w1D2tqZHGZ8fxMD/cjvzc1trgbLz8nST6eCm1s+/v/ADg9SHVQ6rI0nutkvYs6nFLtt3veBBIIHqVz5JrTR148LUrGy4gDpuuZys0jCiRDUDkVSZEkH7c23VGdLweMh6pD2HCQ9U9xUj5WpqYvkZG06ve1v9xsvdStpWeBKVRcmuDb+0X2cfs+KOZkhex1muvuHW3HgiUYSTcexEJ5E0p9/Bh4SqgypkhhWsTFom4ZQSVErIYW5nvNgOn+I9AFcVaJe27PofgnhSPD4A1tnSO1kk5k9PJYZMmrZcGsIVu+f5sXksnTdKMS2wJde3NXVE3Z4WKAPPFvLwSTTCmDL+iLCirx6KeankhpcvbPYQC8lrQ3YkkA69E9Sh8z+n6kuOr5fv8AocePs3r4HZn0pcBsY3Nkv42Bv9yxwaVO2zTPbjSRCqaR0f72J8f/ADI3M/6gF2qVnA4NcgAxp2t8inYtIjoByT1CoG6I+adioYmIVMQODmOimJc/J1D2dYSKendXSgZ5AWQBw2Zvnsetr/ZHipUXmyaFx3NW1hx6mV81FHWTl7yHujeLxDR5DhpIetyfksvjeSUYxwQ4XP8Ao7vgEItyzS5fH6eSa7AJ4wXQSyA2J7J5Lh/STcL5mSa2PrIOMkVU2IVrWnvBpGt8gO24KFGVpVyKWim/BIw7iSaw7TI7xAsPkQiUXF1JbmUXCcVKL2NFQ4+1+l8p6E6HyKkWgtIq43tzRuS0iwZNor3MWc79mXswc1zKyuBbazooed+TpP8A8r055tL2PKhhU1TOm8R0FPXRdhUNJZe+hIII5ghYLO+Dp/C9znmI+xSEkmnqnM6Ne0PA+dwVpHqJIyl06Zi+IvZ1W0mU5RO1zg0Oive52u3l5rqxZlN13ObJ0+lWdZ9nPBbaCLPJZ1Q8d931RyY1bzntojx39znhDfU+e3sa6WSyiKLZF8+a0IELrXRYxmdIDwkI5opBZ5rmnwP3JboNmLgBzCSXk55Yz7ERLb/N2Y+izzvdR8f5Hi3uX82LYFYGwj2g+8A7zAP4oAqa3hail/eUsJJ5hgafVtlayTXDIeOL7FFV+zChdfJ20R/wyEgfJ11a6iZDwQKWr9kv8qrPlJED/ma4fgtF1PlEPp15KWu9l9a33exl+y8td6OFvvWi6mJm+mkUFdwZXxe9SSkdWASfcwkrWOaD7mUsEkRMKwZxlcaiOSOJjczxIx0Zeb2bE3MBq47kbAEqk7lSCUfTjcuexssT4rEtJHIS0ZWdmWDQZwbBuXlewPg0LrwacMHJct7fz2OXNqyzUHwlv/PcwUc7w/tGvc2S+bO063/85LnnBTTUtzbHmljknB0dN4f49hfCRVERytb3u6S2S3xRW91x5tK8jL8Pm5fLuj3cHxPHpuWzRiXY3O7OO0IY8u7mmjSfdvZeph6PFGnW6PG6j4lnnqWrZkeCQt03HT9Oinq+hhnV9/Iuh+J5OlfmPgtKGpAuQfO+4Xz2fpZ4X8y+p9b0vXYupVwe/juaTD8T0APebyIPeH6rCzolG+CzbiA5OFvG4KqkYuMvBvKmvY3RxC2lkSOSGGb4KWtlz6xkX6LKTvg6oxceSlPEL4zaSNzfHcKFNrk29JNWmPdxNdzQNdb2K1x5PmMcuFaaNRBXtkbmBXrY5KXB4uWDg9xhkJ3K3pI5xj5L2SAE5yAENrJiGucgRAxytMcLiwXkeWxRjrJIcrfxVKuXwhS8Llmlw+kEMUcQ2YxrL9coAJPiTr81wyk5Nt9zpjFRVIkJDFQB5IBCmA1MRFq67szqx5blzFzQXW1tYADU+m6qMbJcqEp8XhcRlk1tfUOabddR4JvHLwCyR8nHPaRxM6qlOUnsY7hg+seb/nsvRxQWKNdzzsknmnfbsbzgHgKFtAwVkDJJZHGZ4e25aXCzWjoQ2wXDkzS1OmehHHFJbFhVezPDX/wCz7Ej2/deyS6nIu4nhg+xU1fsoo/gknZ/UHD7wtodVP2M5dNBlRUey637uqP9cV/vDl0R6p90YS6KL4ZXy+zyobtJE7+5v5Farql4Mn8PfZos+D+CpI6pslWGdmwEixzhztgCLbb7rDqcqnCoo26XpZYp6pM0mM8F08hL6WQQPOpbqYnH7Pw+Y9F40+lvej3MXWSjtLdGVnweqYS10LnH6zLPaR1BC5ngmux3x6nE1dm3xKia7W+qlxROOckinkp3M1bcjwUNUaKV8iPnzCzvvCaaY90UuL0zQM7NHDkOYVRhb2HKSUdyVw7UuDrm4HMcl29NCcZHB1cscsezNMKjMvTo8axTIigsa53yQI849UAIXphZWUY+k4oyMaspI+2k/wCdLdsI+QDj8gss0tMdPn9isSuWrx+5uxEuU2FLQOSEA3M3y8wR+SdMLPANOxHqEqYWI6IoGMyoA8EAYz2nYz2MAhZYPkBLjoC2IaEg8rnRdXSwtub4RydVPZQXLMD7PcEFXVdpLYQQkOdfQOf8Ef5/JaZptLYWGC7naI8LiPul7fFkjv1XJ6su/wCx0+nHt+4eko3RucTK97SAGtfqW9e9uUnJSrYaTXcP2d0XQxXU4RrYURzSC6v1GKh30YI1sdCGmHRGthQ+OjFlLyNFKJi68G5LHX8LryGvB7qe25XsxdzDZ4LfEjRCYOKJQrWv3APimlYcFIynkknLQD2dx3jsvQ6bp3s2cPU9RFKrNKKEaZV6Vnju2SI4iBa2yLFQ6/qgBS1ADTumkJsFX1TYY3yu0EbC438BoFcV2IlKlYz2TUbvojqqQf7ysldOb7iO+WIX6ZRf+pefknrm2dUIaIpG1UFELEe85kfLV7uWjfdHzP4LTHsm/oRPdpfUYKe3uvkb5PJHoVVrwhV7gnyEbysP2ww/gQnpT7MVvyNFZbnEfsvLP1Ro/X7Bq/Qe3Ehzv8nxuH32KXpv+WPWEZWN6/5CfvaSFDxtdilNHM+LaBuIVDhGcryQxrr9whmxeD8I38zZev8Ah44+nWt13PLWeWTqHo3XH8Z0Lh/BoqanZBG0Oa0d5xDSXuPvOPmvGlKTd2ewoxqqLBuVos0Zdb6NI167Jbvdi2WyDxSA8wjcCQ23UKXZSSFskNoYWqrIoYQnYCWTsCM2R1zZ1xc2/RXS8E2zl9HjgIzEGw+LYLgXTTq6PZl1OO6smtxqKQWJaR4rJ4pJ7o0jOLVpmB4yxQwTWpX6Ed4bgLt6fp7VyRwdV1WiVRZN4X9o9gGVLbAaZ2/mF6SnBquDynrvVz+50bDcVimaHRPDgeh19EOLQKalwWbJFFFBDY8ktxiClG4KpMloHLERy0WiaIaMN7R6gyupsOiPfqpWh1uUeYXJ+Vz8lOWenG/fb/YQjqyLwt/9HW6SlbFGyNgsyNjWNHRrAGgegXnnWEzhAGfxDFmxuLnnL2ji1psXWZHzsPEn1XTCDkqXb/JhKai7ff8AwNixKmfvKHn/ABlw+4gAJuGRdhKcH3J0D4z7vZn7OUqHfey0l2oPp0HoEkMGY282t/tCsVIbURNyGzRe1m8u87QbeJSTdg0qKiHDYqCme4Eudaznutmc4nutHRdGXPPqciv7Ixx4odPjdFPgEzye1me4xkEMjbculcebG/CwbAnf8TNX5Yr9X4Iwtv5pfbz/AOF0x/ZtLp5RDrdrMxc4C2zyDusacnUVZvairk6IT+MI2mw7VwuNW21HPR11oulb8Gb6qK8kyg4xppHBgnyvcQA2RguSeVwLKJ9NOKtr7MuHUwk6T3/QvWvcdiwjwb+jli4o21MXtH/4PlmH5o0oLYWkkLs1xaxtobg9d9lElQ1uPqYC5pa12Un4huPJEZJO2NptbECgo3MaWlxd3jqd1pKSe5CTPmmLF55WXkfYHZrdBZdeJtxtnF1Evm0xGtlI2JCpxi+UZwyTjwyvqySVMuDXG2+RuW2i5Zbs64hKWskidmie5h8D+SUckocMcoRnyjXYV7TJo7CZrZBtfZy1WeL/ADL7GfpSX5X9zoXDnEpq7dnBPfqYyGf3usCm8mPnUNQnxRrI6OW2uVvmbn7ljLqoLg1XTyYRsbW++4nyFgueXW+EdEOibAxUlK2f6QImdra3aFt5Pk47BZvqdT+Zmv4RxVJE84k089E1miyH00kh9dPkjc7wsPMreCuSRyydKzOYRJTz9ydjS+7shdzaTcNB5EdF1ZVkh80Xsc+NwltJbk6bhSnPJ7fJ363WS6nIi30+NkKXgxnwSuH2gD/02Wi6t90R+FXZghw1VM/dz/5nN+7VP8TjfMRehNcMFIa6L3pWnwLmO+4gFaReGXZkNZY9yy4cr5qhzu0y5Y+jSD2h5HXkNfmozwhjqu/7F4Zynz2K7jN/bTRUwOjR20niT3Y2HwOp8lp0yqLn9DLqPmkoeN/9GfZiszrlhDGZizPYl7rdANm+C3eKK7GKyzlw6G/R473lfM4+Ay/e5pSt9qDSv6rDRPpR/BEn/MmJ+61knHI/6v7FL012+7JkWONYP93T0zemov8AiksF8tlerp4SFfj8x1aIWHq29/8Aq1VehHvYetL2L7A+ITKRHI0CTL3XN917huCPhPP1XNlwaPmXH7HRiy63T5NVTxZWgevmuGUrdnXWw2oz27gF/FCq9xO+xFomODTm3uVpJkpHzq7g+tG1O63mF6B5el+GBfwtWDenf9yW5WkLTwvAd2tDnbEO++9reaJTrZxHDG+VIPHVYcRd9LK0fWabhZOWL+I2Ucv8ZOwrCsMqZGRxGftHmzW2vr49B4pN46vYa9RutzpWB8K0lG3KxjZH31keA51zybcWaF5mbLb2PVw4ajuaPtyAB4bDYLByZvGCBGYqGzZRRHkmSqyqogTVWtkX2RaW1sNSQFxBO34rpw4G3bOTP1CSpBOJpz2eUeGbwzmwv9/qvRwR+azyMz2ozhYF2HMWNDi80emYPaBs/X0O6ynhhL2NI5ZLYsJMekIuGtYLXN+8R1/8ssl08e7st5peCA+qll/iFwPRwaPQLVQhHsZ6pS7isoLb/cLn1KesFAkwU4a3KCbE3IudT1KV72xqNKkVPEDewjmmbcmQNbffKbZAPBttvErbH8zSMM3yRcvJlqGrkY0ZHkEbjQg+NiuhpPk44ylHhlpTcQzt6Hy0P6LCWGDOiPUTJ8HFv14mn7TGu+8WWT6VdmbLq/KLCm4ipH/vII/Huj8CPzWb6fIvyyNVnxS5RYO/Zzhcwsv9XswHKdPUJ8/3Kfotcf2D8PYfA6UywwNiawWB5kne6nPKcY6ZStsvDCOrVFUae64zqA1M+UaAk+CqMbJcgNC4ubc73KqTRKKVtSurYwpgp6sgJpINzk/FtVNnkDbhr9HAbEeKjNOtkzow47XzIyMkr2ty2OQHbldYLJtTKl07u0dQ9k2CGKF9W9uV812RNI1EYPefrtcj7lhly7UjTFip7nQaejsczu8d7cgufT3Z06r2Q+Z91LNIqgTjokaIq3SF83ZtHIanbXcqI3LJpNJ/Lj1kwYWxrrnvOPMr1MeCEd6PKn1GSSq9iyhjtqf/AEAtJPsjAiU8Qka4vFxISSD9XZg9LH5quOOxnzz3Ic/Dzm6xnMOhNnD9VrHOv6jJ4n2IhonZg0sdfmLch47LTXGrsjS7qhmLU7mNAcMuc2tfXKNTcfciElJ7dhZE0tyq+jC91pZnQdrnDZ7h8ylsPcN9MkHxn52KWlFamelqJXMe23af7t92ZQcwA1TSimr2Jk5NOtzHQ6WdfQD8eS6zgQ01B8PRJrYNTQ18juvopHbsNhdL20oBuWt7zuYsNr/NKbpGmKOuRs6SlfIbsaSOuzQBtqsZZIxW7OyMG3sbfC6Tso2t57k9Sd15mWeuTZ3446Y0FfUgGySg3uDmlsNNW3xT9Ni1oDHU25c1bgSpGJpMap7azR/3LreDL/1Zi+pwPiSJbalkrS6J3aC9rsuRfpdZyTg6lsawcZq4uzK4nhjnOPcfYn6p/RYSpnbB0ifhPCDHEOmYMosbbE25ELlyTS2RabZsJKhrNbDQWA5ADYALn1blqDapAmVmZJys0UaCDRCGwUkl0ykgVDftnutoGta09Sbl1vIW9Vr08Lm5GPUz+RR+pZQt1uu9ukecSewDwWnYix8lndbgwsWHgWs53qh5GJRJAp/8R9Ao1FaB4YeqLQ9JGqsNZIbva1xAsCd7dLqo5ZR4ZMsalyQncNxcrjyJ/MrT8RIj8PEhy8Mi+j3DzsfyVfiX4JfTryB/2ZP8z7k/xXsL8P7k7CsL7El18xNgDbYLPJl1lwxaCnxPgVkr3OjeYmuOYsDQQHc8vQc7LeHWOKSas58nRKTtOiO32dR/FNIfINH+lU+tl2SIXQR7th4+BqVp17R/2nEfhZZvqsjNV0mNdi5w7DIYL9jG1l97bnzJ3WMpyl+Zm0YRhtFFlBrZo25+Sl7bloluNgsy2RBGttRlQvZJagocIfBLUB8s9mGgkkkgHnovfSrk8bU5OkfQns0p+yw6nbaxLC8+bnE39LLxeq3yM9fA6gjROfquejbUZl9eBcak5nfiVwyluz0YY9kVskrnuvyULc1dJCwSZUwW5PZJfmqEPAuVUU29gk9Ktk6GLkvRhFQVHmZJuTsmMjshuzMlws0UNgSGhSykhUihUANJQAmZFCsY83ToLBBwSodihABYSgAqAASjVADLIAJBzQBHrMWgiOWWaNh3s5wB120WkcU5K4oznkhHaTK+XjChbvVQj+sLRdLmf9Jn+IxeSHL7Q8NbvVxeqf4TL3RSyxfH7EZ3tRwsf/Zb8lP4eXlfcXrL/q/sfO009x15b9V62uzz4w0uz6fwNmWniA5RRj/KF5mTeTO6H5USnO1+azo0Ms+YB7x0cf1XnySUmenC3FHmgHVTRXB57eilo0iwc9ayJpfK4MaOu56ADmTsAELkprYvqKmJa1xBBIvY7i+oB8V34sagr7nmZsup0uCexllbdmAtr7IALHN4fO/4JuItQdsqlxK1Du0U0PUDNQig1CxzdUUOwt0qCxUDI8jdUANAQASI6oAOgAMyABoAcHhoJOwFz8kJW6BnP6/BaaqmfNNEHucdyTsNAF6C2VHPqYrOEaL/AIdilpBql5CjhKi/4eP0Rt4Fql5F/wBkqP8A4eP0T28Bql5IeK+z2gkfndG5utzkcQPuK8ePUZIcM9d4I5OUjYUs7Q0NB0AAHkBYLaPVXyYS6Nrgc6obe1+YVx6iLZnLppJWZCsmtPKN+9/pC5sn5mdeK3BA3SEBZOzVUNeHutY28TsolZrBIbwvhZrKvtpO9T0zrMvtJUD4h1az8SOi6Onx29TObq8ulaEdGkGi7TzASQA5jpod/S3VVH3EwsQ0CpskkNCzZQkmyAI6BioAJJMGtu425Jxi5OkS3Q+J4cLjUIap0xpg5TqpGMLk6Cx0bzdFDtknOUqDUwUz0UGoa1yTQ0yk4srwyLswbOk6bho3W2CO+oU99jMRVpboHeoC6tjPSHZjDv8ACikLQFbjh6BFINDHjHfAJaUGhlu8HmdF8+7PdSVWiBUSiMgE2HJLZGqTkBkrhfQ3UuRSgMqqQSd4HK/w2PmtFJ8mLgk6KczdncP0IPNO7JqmV1ZXyVEjKWnPfldluPhb8bz4AXKai5OivUUFbOr4VhzKeFkMYsxjbDx5lx8Sbn5ruilFUjyJzc5NslkKiCOdN/8AwIABe6skkQFSxh1IHimBHSGU3EeOCmDbAOe43t0aOa3w4fUu+DHNm9OglLO+dsZc3IXC+XpfmfktEo40xJudWi9ZHlAA2AXK3bs3qtgD90gG2TApqXiAPn7JkZcMxGcHSw3d5LoeCo6mzFZrlpSNBTOJ32XPNJG0dxJxqpsppDRohgjk3EONmWoe4Hug5WeQXZFKMaGk+StNceqq0OmNNcUWhUz3049UakGlifTj1RqQaWdS7Sy8Fs9RIiT5XHUAjoVk6bN02kRJsJiOrLtPncJ+mg9aS5IszJI7cx1CTTRpGUZFPxfTZ6d1Q0kPiGY9C0brWHBhmVFp7JcDLIjWSj/eTC0YO7YQd/6iL+QC7Mca3PNz5LdI6O1aHMLlRY6I1UDt6/krj5FLwAa1NsQQKRjxKUANdJ4oEMleGtLnGzQCSfAISt0hvZWYKlBrKp0j/cb3iOjR7jPzK9KvThpR5yfqT1M32GRWBeee3gFw5pb6Ud+KNK2SnO5rIq7Ib52i5Lhpe+ovp4KlFsVpGVr8aks6zrB1wB0C7o4YbbHJPLKiZwjQ5WGS2r9G9cv/AHUZ53KvBeGNK/Jro2WFlwt2zsSpEdxuUCe5kfalxB9EoX5TaSW8bOR1HecPIfinHbcdXsfNbsan/mFL1JGp79uz/wAwo9SQhf2/P9dP1JBYo4iqPr/cjXINQRnEFSdtfJt09cg1ex9LSjXwXmSPTgyJ2evmsO502mgzY3DxWqbRi6YMzjZwNuaetdxaPBLnwaCphMZu1j7B7Qfebe5afArtxxi90eflnki6kaGENADW2DQAABsABYBa0zltB4nJDCO0TBkWeZrGlzjYDf8ARaRTbpGTaStjKOVsoLmXsDa5FtUZIuDpjg1JWgWKT9jG553GjR1cdglji5ypBNqEbKfAKmaQOfI67dm6WuR7xv0C6M0YRdRRjilJq2A71ROACQ3bTkwbnzKvbHAnecwHHWJ5Q2mZuQC+3S9mM8yfyR0mK/8AkZPV5arGidw9hRjY2P4j35D4nl8tk8uTmX2Hhx0lH7mpdYDoB+C4Fudb8GWquKNXZWaXIab79Cu1dNsrZyvqPCM/S6kvcTqTrfcncrpfhGEfLPU0Hbyhovl5/ZG/qlOWiNhFa5Ub+ghAFwNBoF5032PQgu5KldYLItsAEAjgXtVqZa6pPZ/uou4zofrO9fxVyi0qRrjgnvZgX8OTdFGl+DR4/cE7AJvqn0Rpfgn0/cYcCmHwn0RT8B6XuX3C3s+qKp13Ds4xu46eiuEHIzn8nLOw4RwlSQRNj7MPtu47k811xxJI53NssHVJvZeBJ9j34Q7g3VevksJPc3Udg7K8clqpoxeNiPmuE20xKLQtNVZTrsD6rTHlcGRkw60aeCFjmhzb69CvQWR0eTKFOmPNLqDmdpyudfPVPX7E6Sax3IqB0JLTNcLOaCOhVKbXAnFMdFEGizQAOgSbbdsaSWyI2I4ayYASXIF7WNtSrx5JQ4JnjjPkacLb2XZNu1uXLpvbn8ymsr1amT6SrShMMwxsIdY3J5noNgjJlc6sIY1Dgz9NwpJ9IM8z2yEuLwLH3vhHkAul9VHRpSo510steuTs01FT5Ab+8d1y5J6ntwdMI6UQeIXSdnkjaSXaEjk3n6q8GnVcuxnlUtNLuYuWikvbI4DbZd6yR8nI8cvB6sGVuXUfLlzKcXYpKkaDhrDsrLn3n6+TeQXLmnb9kdGGFL3ZqmNsLBcTdnWlQCU3KYuTP8Y4p2MBa09+TujwHMrTFC3Y34OYuj6LqSG34PNajQNTHsoi42aLppIlsvMN4daNZbfZ/VPQmQ8jLqWqawZRYAfC1XGBi5FY/E3X6LTSibDxTgjXcr5Nuz6hbAy23O6zo21WSMkbhroeoVaU0RbTKSXExHOYnHoQeoKzbaZpSaLeeTNHdu7dfMLZ7rYwj8sty64YxMdld17ctF6HTpyied1qUZlucYiG5I/pP5Lo9ORxakN/bkH8wDzDv0S9OXgNSDR45D/NZ62/FHpy8BqRLhxCJ3uyMP8AUEnCS7D1IkBw5EKaHY5AHkAIgBjpEACJQAlkAMfA127QfknbQqRJjiA5IthSHOOiQyMTbUoFwco4kxj6RUOd8De60eA5r08eHTFHN6ybZXBw6K9KH6jJET2c2E/NPSiXNk+HEy3RkYH4qtMSHOR6SrndewAHnqmtKFbGMzDV0bnO8D+ae3kWpoaKyQfwnDyTqPkWuXggxY2x2xXyPpS8H1Syx8nqjFw3r6FDwzXKKWaL4YCPiHWw18FErRcZJkfiqmdI5kzPeDNR5LaGFzhZnPMoyoNwlxBm7jve2IKx0yhI01RmjpdNMA0CwAtsNl7uJfKj5/N+d7hs46A/ILSjIQxsO7G+iKCwT6KE7xt+9G4WDbg8H1LeR/VFsDz8Ij5Oe3yI/RLcLGswsg3bUSj+o/kQjfwOyQ2Kce7Un5gn8SVOleB6gsctQN5Gu87D/Sk4R8BqDNq5+YYfL/2p9OI9bJDK13Nn3pen7hrDsqgVLxsetEmORvVLQx6kP7dvVGlj1ISV4tulTC0ZbjvFuygyM9+XujwbzK6elx3LU+EYdRJqNLucv7A27u69PUjznCT4IUs8zDYs+azllS7G8OmySX5hzMQePhUrPF9i30eVf1EpmLuHwrRTizKWHKiVFj9twnUWR/yrsSG8UNCNEfItc/A9vFzUenF9xerNdinw6mFxoE/SguwLPklyzRSljIy54acoJsfwWU4xq2dWKU20kcoir5XTufGA0E6N5ALwMyjN2e/hjOOxqq3GJWsa0e/bU/ktsc1GFIcsLnO2QOHMAeZO1cSCXZjbzWTi5vc2UFBHYqM90X6BepHhHh5F8zJQKCR2dAHs6QBGPQB570CPByYDmvSoBrpU6AJHKk0A5z0JAIJrKtJNjvpKNI7CMqEmgDh6mhkDF6NsrRmFyNjzCqGwWZGswzKdFsmPkhui5OFwq5JtoiT4aLaLOUDohl8lVUURHJZtNGypkGSkS1NBoTIslEVWpkPEgP0VPUT6SJuHvlvqVkurmU+hxrhEyrjfICCTYrHLnlPY6sHTwhukNocCAOy5dNnbqSLT9kAvBIVqJLyGjoKENGy1jE5MmSy6g2XXHg4JchwmRR4oExqVAOaUAKXIEJmToVjXThu5smoti1JcitObUao0sNSCsaigsJryQFgn+KYAnFMQSJ6TQ7JbHqShXu0QBV1kd1aYFPUQqiuSLayfIqoFNCHKWjWE6KuopbFZtHQpEd0amirAmAJDos4sPsuVI1ciXHRBGkFkJsVMAmokuYeODVNIzcybG1WkZNkhhWyMXyFaUxGL/wDkaBsr4pAWlri2/kumOOD77nHknli+Ni4o+JqaT3ZR81XoPsZfifOxY/T2WuHgjzS9GXgf4iPkZJisY0LhdNYZeCX1EfI0Y1F9YJ+hLwL8TDyAqMUp3e8R6prDNEvPjfLIzcWgZ7j/AJK/Rm+UR6+NcMFLxdl2IIVLpb5JfWVwR3cdFoIDVouhi92zNddOtkQ4eNH5y4tzAi1ui0fRwapEx6zIndFzw7xKKmR0eWxa3N8lx9R06x8M9Dps7y8ov2rlOqiTHIk0CY8uSKIsxTAr6hipDRAkamWCyosVAZmXSaLjKivqIOig2TIhHglRakagRLnoWoe1ieknUHa1Kg1DgqoiwoKaQmx91aM2Oa5UI5Rxrgsb5HOjaQbm/iVUpJIqONyMO6F8Z2I8kodSokT6aTLOgxtzQAXO3C9DD10O7PNzfD5PhGnpOKYW3ztL3G2uv6rqydRilVM4cfQZo38tkep4iidqGEeqF1mFLkUvhnUN2RHYyw7McpfXYTSPwvOM/aN9o3KH1+Lwar4Vm8nvpLztEVL6+Hg0XwqfeQmaY7RFH43xEtfDa5kPjpag7NsofWT7I1Xw7H3ZueA8PEZe4++W2Pkss2Ry5LhgWPg2LXLnNAzXJAO7RFDsFI5BRDmTAhyhBaI7ggYwm6AI0zUmWmRXMUmtmiasjOxSqSJbHtKTQWJmToTY9rkUFj2lUSKHIEipqKVpOoQXdFXV4NE7do9FWhNC9SSZB/2bgv7vNOGGDY5Z5UOkwCHN7o9F0vHBLg5Vmm3yG/YsX1R6KEo+DR5JPuHjweMfCPRJ14BTl5DjDmDkPRGw9bCNo29EE62e+it6Ji1MJHSNRqYE+hjDb2UvcLJ7XKR2ODkCHFyQAXPTCwMjkFkSQoGgDkiwbkDBvKQ0R3NQ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11276" name="AutoShape 23" descr="Resultado de imagem para LDO 2016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2" name="Rectangle 1"/>
          <p:cNvSpPr/>
          <p:nvPr/>
        </p:nvSpPr>
        <p:spPr>
          <a:xfrm>
            <a:off x="2771800" y="980728"/>
            <a:ext cx="6192688" cy="25922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51521" y="260648"/>
            <a:ext cx="864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006600"/>
                </a:solidFill>
              </a:rPr>
              <a:t>Plataforma vencedora das eleições BH2016</a:t>
            </a:r>
          </a:p>
          <a:p>
            <a:pPr algn="ctr"/>
            <a:endParaRPr lang="pt-BR" sz="2800" dirty="0">
              <a:solidFill>
                <a:srgbClr val="0066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39552" y="1706036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Educac</a:t>
            </a:r>
            <a:r>
              <a:rPr lang="pt-BR" dirty="0" err="1"/>
              <a:t>̧</a:t>
            </a:r>
            <a:r>
              <a:rPr lang="pt-BR" dirty="0" err="1" smtClean="0"/>
              <a:t>ão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630784" y="2953936"/>
            <a:ext cx="7200800" cy="2585323"/>
          </a:xfrm>
          <a:prstGeom prst="rect">
            <a:avLst/>
          </a:prstGeom>
          <a:noFill/>
          <a:ln>
            <a:solidFill>
              <a:srgbClr val="339933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pt-BR" dirty="0"/>
          </a:p>
          <a:p>
            <a:pPr marL="285750" indent="-285750">
              <a:buFont typeface="Arial" charset="0"/>
              <a:buChar char="•"/>
            </a:pPr>
            <a:r>
              <a:rPr lang="pt-BR" dirty="0"/>
              <a:t>Aumentar o gasto per capita com a </a:t>
            </a:r>
            <a:r>
              <a:rPr lang="pt-BR" dirty="0" err="1"/>
              <a:t>educação</a:t>
            </a:r>
            <a:r>
              <a:rPr lang="pt-BR" dirty="0"/>
              <a:t> para, pelo menos, o </a:t>
            </a:r>
            <a:r>
              <a:rPr lang="pt-BR" dirty="0" err="1"/>
              <a:t>nível</a:t>
            </a:r>
            <a:r>
              <a:rPr lang="pt-BR" dirty="0"/>
              <a:t> da </a:t>
            </a:r>
            <a:r>
              <a:rPr lang="pt-BR" dirty="0" err="1"/>
              <a:t>média</a:t>
            </a:r>
            <a:r>
              <a:rPr lang="pt-BR" dirty="0"/>
              <a:t> </a:t>
            </a:r>
            <a:r>
              <a:rPr lang="pt-BR" dirty="0" smtClean="0"/>
              <a:t>nacional</a:t>
            </a:r>
          </a:p>
          <a:p>
            <a:pPr marL="285750" indent="-285750">
              <a:buFont typeface="Arial" charset="0"/>
              <a:buChar char="•"/>
            </a:pPr>
            <a:r>
              <a:rPr lang="pt-BR" dirty="0" smtClean="0"/>
              <a:t>Triplicar </a:t>
            </a:r>
            <a:r>
              <a:rPr lang="pt-BR" dirty="0"/>
              <a:t>o </a:t>
            </a:r>
            <a:r>
              <a:rPr lang="pt-BR" dirty="0" err="1"/>
              <a:t>número</a:t>
            </a:r>
            <a:r>
              <a:rPr lang="pt-BR" dirty="0"/>
              <a:t> de </a:t>
            </a:r>
            <a:r>
              <a:rPr lang="pt-BR" dirty="0" err="1"/>
              <a:t>crianças</a:t>
            </a:r>
            <a:r>
              <a:rPr lang="pt-BR" dirty="0"/>
              <a:t> matriculadas em ensino </a:t>
            </a:r>
            <a:r>
              <a:rPr lang="pt-BR" dirty="0" err="1" smtClean="0"/>
              <a:t>pre</a:t>
            </a:r>
            <a:r>
              <a:rPr lang="pt-BR" dirty="0" smtClean="0"/>
              <a:t>́-escolar</a:t>
            </a:r>
          </a:p>
          <a:p>
            <a:pPr marL="285750" indent="-285750">
              <a:buFont typeface="Arial" charset="0"/>
              <a:buChar char="•"/>
            </a:pPr>
            <a:r>
              <a:rPr lang="pt-BR" dirty="0"/>
              <a:t>M</a:t>
            </a:r>
            <a:r>
              <a:rPr lang="pt-BR" dirty="0" smtClean="0"/>
              <a:t>assivo </a:t>
            </a:r>
            <a:r>
              <a:rPr lang="pt-BR" dirty="0"/>
              <a:t>investimento na </a:t>
            </a:r>
            <a:r>
              <a:rPr lang="pt-BR" dirty="0" err="1" smtClean="0"/>
              <a:t>formac</a:t>
            </a:r>
            <a:r>
              <a:rPr lang="pt-BR" dirty="0" err="1"/>
              <a:t>̧ão</a:t>
            </a:r>
            <a:r>
              <a:rPr lang="pt-BR" dirty="0"/>
              <a:t> dos docentes </a:t>
            </a:r>
            <a:endParaRPr lang="pt-BR" dirty="0" smtClean="0"/>
          </a:p>
          <a:p>
            <a:pPr marL="285750" indent="-285750">
              <a:buFont typeface="Arial" charset="0"/>
              <a:buChar char="•"/>
            </a:pPr>
            <a:r>
              <a:rPr lang="pt-BR" dirty="0"/>
              <a:t>Escola </a:t>
            </a:r>
            <a:r>
              <a:rPr lang="pt-BR" dirty="0" err="1"/>
              <a:t>pública</a:t>
            </a:r>
            <a:r>
              <a:rPr lang="pt-BR" dirty="0"/>
              <a:t>, escola </a:t>
            </a:r>
            <a:r>
              <a:rPr lang="pt-BR" dirty="0" smtClean="0"/>
              <a:t>nossa </a:t>
            </a:r>
          </a:p>
          <a:p>
            <a:pPr marL="285750" indent="-285750">
              <a:buFont typeface="Arial" charset="0"/>
              <a:buChar char="•"/>
            </a:pPr>
            <a:r>
              <a:rPr lang="pt-BR" dirty="0" smtClean="0"/>
              <a:t>Fortalecer </a:t>
            </a:r>
            <a:r>
              <a:rPr lang="pt-BR" dirty="0"/>
              <a:t>os Conselhos de Professores, Pais e </a:t>
            </a:r>
            <a:r>
              <a:rPr lang="pt-BR" dirty="0" smtClean="0"/>
              <a:t>Mestres </a:t>
            </a:r>
            <a:endParaRPr lang="pt-BR" dirty="0"/>
          </a:p>
          <a:p>
            <a:pPr marL="285750" indent="-285750">
              <a:buFont typeface="Arial" charset="0"/>
              <a:buChar char="•"/>
            </a:pPr>
            <a:r>
              <a:rPr lang="pt-BR" dirty="0" smtClean="0"/>
              <a:t>Os programas de Escola Aberta </a:t>
            </a:r>
            <a:r>
              <a:rPr lang="pt-BR" dirty="0" err="1" smtClean="0"/>
              <a:t>deverão</a:t>
            </a:r>
            <a:r>
              <a:rPr lang="pt-BR" dirty="0" smtClean="0"/>
              <a:t> ser intensificados para mais de 5 </a:t>
            </a:r>
            <a:r>
              <a:rPr lang="pt-BR" dirty="0" err="1" smtClean="0"/>
              <a:t>milhões</a:t>
            </a:r>
            <a:r>
              <a:rPr lang="pt-BR" dirty="0" smtClean="0"/>
              <a:t> </a:t>
            </a:r>
            <a:r>
              <a:rPr lang="pt-BR" dirty="0"/>
              <a:t>de </a:t>
            </a:r>
            <a:r>
              <a:rPr lang="pt-BR" dirty="0" smtClean="0"/>
              <a:t>atendimento.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221288"/>
            <a:ext cx="5256584" cy="1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6933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AutoShape 4" descr="data:image/jpeg;base64,/9j/4AAQSkZJRgABAQAAAQABAAD/2wCEAAkGBxQTEhUUEhQVFBUXFBQVFhUVFRcVFBcVFBQWFhQUFBQYHCggGBolHBQUITEhJSkrLi4uFx8zODMsNygtLisBCgoKDg0OGhAQGiwkHyQsLCwsLCwsLCwsLCwsLCwsLCwsLCwsLCwsLCwsLCwsLCwsLCwsLCwsLCwsLCwsLCwsLP/AABEIAOUA3AMBEQACEQEDEQH/xAAcAAABBQEBAQAAAAAAAAAAAAADAQIEBQYHAAj/xABEEAABAwIEAwUEBwYDCAMAAAABAAIDBBEFEiExBkFREyJhcZEHMkKBFFJyobHB0RUzQ1OCkmKiwhYjVHOy4fDxF0TS/8QAGgEAAwEBAQEAAAAAAAAAAAAAAAECAwQFBv/EADERAAICAQMDAgQFBAMBAAAAAAABAhEDEiExBEFRE2EFIoGRFDJxsfBCocHRI1LhM//aAAwDAQACEQMRAD8A5Q6S69bVseco0Cjd3lnF0y5LYK9aEIC8c1k/JpHwSYnXF1qt1ZjJU6HgqmSPBT5JLngupEddCToHHKfmhfNsXF1T9z6IhgFguNs7ESRDl5lZ6r7BQ577ISsGDE4OhCrQ1wK0ZziLgCirLuczs5P5keh+Y5q1nktpbmbwrmO37fY5bxJ7LKynu6G1TGPq6SAeLefyW0ZQnw/ozNpx/Mvqt1/swkjS1xa4Frhu1wsR8ihremC3VrcGTzUtlChNCFcdE+wlyNZspjwU+QwdpZaxZnW9n1TwuQaSDKbjs26/JcPUf/VnR0//AM0WdlkanrIAjV1TkGmr3XDG9XW0B8P+6qEXK32XIm0tvI+ljc1gD3Z3W7zrW1O9gNgp2vYphbIFR5MQlkAfH8jV3yVHOmAc7VZSdM1S2JRWy4MAZUsoWM5T4FCelhJakSgteDEVHAhY5sj2PHwua70KL0yTGlaaPprAJ+1gjk6tB9QubMtM2jqxy1RTLJzlikaEZ77rRKiG7GgpiHtNuaT3HwP+lZRmfZrR8RNh6lRot0h6qVsqscwGhrm2nbE/o8OAePJwVxlliqp14aM2scnadPymcz4j9jr296hnbIB/DlcAfIPH5rRTjLtX7f7J3XNP9Oftwc/qsEqI3lj4XhzTY27w+RC29OfgxefFdavuRJqKW37qT+0qXCdVTKjmxX+ZfcQUsg/hv/tKShJPhj9XG/6l9x8THXtkf/aVcbuqZEpRr8y+5332KYo6WjfE8EGGQs7wI7pF27rk6xbpnT0uyaN9UTBguVwzmoq2d2PFrdIojjTnTNiYNXDN5NBAJPqPVc8Mk5zUUds+nx48bnL+MyuN4uZsRp2NNxGTIfAAe8flmPyC93O303R6Y/myNRX+fseN0uNdR1DnL8sE39Xwaenx+7raEu18hyXgz6hqeldj2Y9EnDUyzjxEHkFa6hmMukokQVTXabFaxyqRjPA4knIFpZlpR8aCcHmvR1ps5NDRGnfqsJvc2gtia06BdKexzNbniEmMUNum1YroJE7kVUX2ZEl3CJ+xJqvZ/wAHOxCa7wRTxkZ3fXP1Gn8UpSUVb+nuVGLb0r6+3/p9AwQtja1jBla0ANA5ADRcbbk7Z1pKKpA5JAdFSi0JsFb0Vkjm+STAHVTtjjfK82Yxpc4nwCFbaXkUmkmz5+xj2g1tbLKO6YnNLWw2sxrL6O+14qsORqTWNfzyRmglFPJKn7fsUrWSj4PR66P+Xx/c5nLE/wCr+w9ss42Dx5PP6p3k8C/4v+y+w4VU/ST+5GvJ4ZLx4X3X2HftCfpJ6p+pk8Mn0MHlCNxqW+W8l+iX4id1uU+kx1q2oK3Gpxzk9Aq9afhk/hcXavuaTgrEMQq6sQw1EsWfvzSZWjLE2wc7a2bYDxK5eozJR3X6Wjt6XBcm1/ZnXsaxRrB33WY0WzE/VFySeuhXz+WeqR9R02DTH3M+MQENM+pk7r5wSAfebA24aPN3+o9F73w3oalcue/+vpyzwfifW6npj+i9/f68GZpqtsEZmmNpqnvW5sgB0bblms35ea4PiPWrLN5Y8L5Yf5l9T1fh/QvHBYXyvmn+vZfQtMHxAlxe7TNbKOgGwXjxbW56042qNJRV5c/KD8OY+XRaRnvRzzx1Gy2Y++q0s5miTHiTgLXW0czSOeWBNnyRJT9F68sfg8qOTyAlBG6xmmtmbRp8E6E6BdUXsjlktwpVsgJEE48kSFkCb8gi74P4ckxCYRsuGCxlk5Nb0B6lFqtT4DS06XP83PonCMNjpoWwwtDWNFvE9SfFck5ObtnTCKiqQ+eXkFcYg2NYU2JC3ukB4ORQWc69uGP9lSMpmGz5zd1t+zabm/mk3pi5edl/n+wktU0uy3f+DjuCRWaX9dB5Ba9JGk5GPWTuSj4LG66zjoXMiwo9mKLCkLmKdipDHyEWI+alutylFS2YbtD1V6mZ6UdI9jjDarktsI2X9XZR+K8r4lJ7eD2/hUI/Uu8ew91VLFT5XGMSCWZwBsGRi/Z3+s4kADzXndGoeo5Sa2/ft9uT2utnKOGoreW30/mxFxrDqmapYXU94W2dlMjGguaLRMIJvkbueZXr9R1uGOB4scrvn9O/3/Y8Xpeky+r6s41XHevf6CY7whNNH/DEhNy9zranewA0A5BfPZrm7arx7I+hwZIY1pVsDHgVTG3WPPoBeNwdt4brPS6NvWg3yTMEhk7c5o3t7hHeaQNPlupinqCcouPJf00T7ah3zFlSs55yjexKERVbmdo+UDG4bFe9Ulwzw9UXygEt76rGd3uaRrsTYDoF1QfBzz5DrQyHtKpCaLHAMGlrJ2wQjU+87kxvNxQuLfAcfr2/ng+i+GOH4qKBsMQ8XO5udzJXPOep+xtCGnnl8k+ocdh6oihtgRorJPA80AKXcrooBzXi1zsNT5JNeAtJbnzT7Q8b+m18j2m7A7so/stNrjzWWbeSgu2317lYVpg5vvv9Ow2NmVoaOQXoRioxSPOlLU3Ji3TJPXQMVMBUxDJhoUpcDhyOjdcITE1udB9nfEEVPTVLHnvl4kawC73BsfeytGptlPqvO+IYMmVxUFZ7HwvNix28jo1PDWM9k0w1D2tqZHGZ8fxMD/cjvzc1trgbLz8nST6eCm1s+/v/ADg9SHVQ6rI0nutkvYs6nFLtt3veBBIIHqVz5JrTR148LUrGy4gDpuuZys0jCiRDUDkVSZEkH7c23VGdLweMh6pD2HCQ9U9xUj5WpqYvkZG06ve1v9xsvdStpWeBKVRcmuDb+0X2cfs+KOZkhex1muvuHW3HgiUYSTcexEJ5E0p9/Bh4SqgypkhhWsTFom4ZQSVErIYW5nvNgOn+I9AFcVaJe27PofgnhSPD4A1tnSO1kk5k9PJYZMmrZcGsIVu+f5sXksnTdKMS2wJde3NXVE3Z4WKAPPFvLwSTTCmDL+iLCirx6KeankhpcvbPYQC8lrQ3YkkA69E9Sh8z+n6kuOr5fv8AocePs3r4HZn0pcBsY3Nkv42Bv9yxwaVO2zTPbjSRCqaR0f72J8f/ADI3M/6gF2qVnA4NcgAxp2t8inYtIjoByT1CoG6I+adioYmIVMQODmOimJc/J1D2dYSKendXSgZ5AWQBw2Zvnsetr/ZHipUXmyaFx3NW1hx6mV81FHWTl7yHujeLxDR5DhpIetyfksvjeSUYxwQ4XP8Ao7vgEItyzS5fH6eSa7AJ4wXQSyA2J7J5Lh/STcL5mSa2PrIOMkVU2IVrWnvBpGt8gO24KFGVpVyKWim/BIw7iSaw7TI7xAsPkQiUXF1JbmUXCcVKL2NFQ4+1+l8p6E6HyKkWgtIq43tzRuS0iwZNor3MWc79mXswc1zKyuBbazooed+TpP8A8r055tL2PKhhU1TOm8R0FPXRdhUNJZe+hIII5ghYLO+Dp/C9znmI+xSEkmnqnM6Ne0PA+dwVpHqJIyl06Zi+IvZ1W0mU5RO1zg0Oive52u3l5rqxZlN13ObJ0+lWdZ9nPBbaCLPJZ1Q8d931RyY1bzntojx39znhDfU+e3sa6WSyiKLZF8+a0IELrXRYxmdIDwkI5opBZ5rmnwP3JboNmLgBzCSXk55Yz7ERLb/N2Y+izzvdR8f5Hi3uX82LYFYGwj2g+8A7zAP4oAqa3hail/eUsJJ5hgafVtlayTXDIeOL7FFV+zChdfJ20R/wyEgfJ11a6iZDwQKWr9kv8qrPlJED/ma4fgtF1PlEPp15KWu9l9a33exl+y8td6OFvvWi6mJm+mkUFdwZXxe9SSkdWASfcwkrWOaD7mUsEkRMKwZxlcaiOSOJjczxIx0Zeb2bE3MBq47kbAEqk7lSCUfTjcuexssT4rEtJHIS0ZWdmWDQZwbBuXlewPg0LrwacMHJct7fz2OXNqyzUHwlv/PcwUc7w/tGvc2S+bO063/85LnnBTTUtzbHmljknB0dN4f49hfCRVERytb3u6S2S3xRW91x5tK8jL8Pm5fLuj3cHxPHpuWzRiXY3O7OO0IY8u7mmjSfdvZeph6PFGnW6PG6j4lnnqWrZkeCQt03HT9Oinq+hhnV9/Iuh+J5OlfmPgtKGpAuQfO+4Xz2fpZ4X8y+p9b0vXYupVwe/juaTD8T0APebyIPeH6rCzolG+CzbiA5OFvG4KqkYuMvBvKmvY3RxC2lkSOSGGb4KWtlz6xkX6LKTvg6oxceSlPEL4zaSNzfHcKFNrk29JNWmPdxNdzQNdb2K1x5PmMcuFaaNRBXtkbmBXrY5KXB4uWDg9xhkJ3K3pI5xj5L2SAE5yAENrJiGucgRAxytMcLiwXkeWxRjrJIcrfxVKuXwhS8Llmlw+kEMUcQ2YxrL9coAJPiTr81wyk5Nt9zpjFRVIkJDFQB5IBCmA1MRFq67szqx5blzFzQXW1tYADU+m6qMbJcqEp8XhcRlk1tfUOabddR4JvHLwCyR8nHPaRxM6qlOUnsY7hg+seb/nsvRxQWKNdzzsknmnfbsbzgHgKFtAwVkDJJZHGZ4e25aXCzWjoQ2wXDkzS1OmehHHFJbFhVezPDX/wCz7Ej2/deyS6nIu4nhg+xU1fsoo/gknZ/UHD7wtodVP2M5dNBlRUey637uqP9cV/vDl0R6p90YS6KL4ZXy+zyobtJE7+5v5Farql4Mn8PfZos+D+CpI6pslWGdmwEixzhztgCLbb7rDqcqnCoo26XpZYp6pM0mM8F08hL6WQQPOpbqYnH7Pw+Y9F40+lvej3MXWSjtLdGVnweqYS10LnH6zLPaR1BC5ngmux3x6nE1dm3xKia7W+qlxROOckinkp3M1bcjwUNUaKV8iPnzCzvvCaaY90UuL0zQM7NHDkOYVRhb2HKSUdyVw7UuDrm4HMcl29NCcZHB1cscsezNMKjMvTo8axTIigsa53yQI849UAIXphZWUY+k4oyMaspI+2k/wCdLdsI+QDj8gss0tMdPn9isSuWrx+5uxEuU2FLQOSEA3M3y8wR+SdMLPANOxHqEqYWI6IoGMyoA8EAYz2nYz2MAhZYPkBLjoC2IaEg8rnRdXSwtub4RydVPZQXLMD7PcEFXVdpLYQQkOdfQOf8Ef5/JaZptLYWGC7naI8LiPul7fFkjv1XJ6su/wCx0+nHt+4eko3RucTK97SAGtfqW9e9uUnJSrYaTXcP2d0XQxXU4RrYURzSC6v1GKh30YI1sdCGmHRGthQ+OjFlLyNFKJi68G5LHX8LryGvB7qe25XsxdzDZ4LfEjRCYOKJQrWv3APimlYcFIynkknLQD2dx3jsvQ6bp3s2cPU9RFKrNKKEaZV6Vnju2SI4iBa2yLFQ6/qgBS1ADTumkJsFX1TYY3yu0EbC438BoFcV2IlKlYz2TUbvojqqQf7ysldOb7iO+WIX6ZRf+pefknrm2dUIaIpG1UFELEe85kfLV7uWjfdHzP4LTHsm/oRPdpfUYKe3uvkb5PJHoVVrwhV7gnyEbysP2ww/gQnpT7MVvyNFZbnEfsvLP1Ro/X7Bq/Qe3Ehzv8nxuH32KXpv+WPWEZWN6/5CfvaSFDxtdilNHM+LaBuIVDhGcryQxrr9whmxeD8I38zZev8Ah44+nWt13PLWeWTqHo3XH8Z0Lh/BoqanZBG0Oa0d5xDSXuPvOPmvGlKTd2ewoxqqLBuVos0Zdb6NI167Jbvdi2WyDxSA8wjcCQ23UKXZSSFskNoYWqrIoYQnYCWTsCM2R1zZ1xc2/RXS8E2zl9HjgIzEGw+LYLgXTTq6PZl1OO6smtxqKQWJaR4rJ4pJ7o0jOLVpmB4yxQwTWpX6Ed4bgLt6fp7VyRwdV1WiVRZN4X9o9gGVLbAaZ2/mF6SnBquDynrvVz+50bDcVimaHRPDgeh19EOLQKalwWbJFFFBDY8ktxiClG4KpMloHLERy0WiaIaMN7R6gyupsOiPfqpWh1uUeYXJ+Vz8lOWenG/fb/YQjqyLwt/9HW6SlbFGyNgsyNjWNHRrAGgegXnnWEzhAGfxDFmxuLnnL2ji1psXWZHzsPEn1XTCDkqXb/JhKai7ff8AwNixKmfvKHn/ABlw+4gAJuGRdhKcH3J0D4z7vZn7OUqHfey0l2oPp0HoEkMGY282t/tCsVIbURNyGzRe1m8u87QbeJSTdg0qKiHDYqCme4Eudaznutmc4nutHRdGXPPqciv7Ixx4odPjdFPgEzye1me4xkEMjbculcebG/CwbAnf8TNX5Yr9X4Iwtv5pfbz/AOF0x/ZtLp5RDrdrMxc4C2zyDusacnUVZvairk6IT+MI2mw7VwuNW21HPR11oulb8Gb6qK8kyg4xppHBgnyvcQA2RguSeVwLKJ9NOKtr7MuHUwk6T3/QvWvcdiwjwb+jli4o21MXtH/4PlmH5o0oLYWkkLs1xaxtobg9d9lElQ1uPqYC5pa12Un4huPJEZJO2NptbECgo3MaWlxd3jqd1pKSe5CTPmmLF55WXkfYHZrdBZdeJtxtnF1Evm0xGtlI2JCpxi+UZwyTjwyvqySVMuDXG2+RuW2i5Zbs64hKWskidmie5h8D+SUckocMcoRnyjXYV7TJo7CZrZBtfZy1WeL/ADL7GfpSX5X9zoXDnEpq7dnBPfqYyGf3usCm8mPnUNQnxRrI6OW2uVvmbn7ljLqoLg1XTyYRsbW++4nyFgueXW+EdEOibAxUlK2f6QImdra3aFt5Pk47BZvqdT+Zmv4RxVJE84k089E1miyH00kh9dPkjc7wsPMreCuSRyydKzOYRJTz9ydjS+7shdzaTcNB5EdF1ZVkh80Xsc+NwltJbk6bhSnPJ7fJ363WS6nIi30+NkKXgxnwSuH2gD/02Wi6t90R+FXZghw1VM/dz/5nN+7VP8TjfMRehNcMFIa6L3pWnwLmO+4gFaReGXZkNZY9yy4cr5qhzu0y5Y+jSD2h5HXkNfmozwhjqu/7F4Zynz2K7jN/bTRUwOjR20niT3Y2HwOp8lp0yqLn9DLqPmkoeN/9GfZiszrlhDGZizPYl7rdANm+C3eKK7GKyzlw6G/R473lfM4+Ay/e5pSt9qDSv6rDRPpR/BEn/MmJ+61knHI/6v7FL012+7JkWONYP93T0zemov8AiksF8tlerp4SFfj8x1aIWHq29/8Aq1VehHvYetL2L7A+ITKRHI0CTL3XN917huCPhPP1XNlwaPmXH7HRiy63T5NVTxZWgevmuGUrdnXWw2oz27gF/FCq9xO+xFomODTm3uVpJkpHzq7g+tG1O63mF6B5el+GBfwtWDenf9yW5WkLTwvAd2tDnbEO++9reaJTrZxHDG+VIPHVYcRd9LK0fWabhZOWL+I2Ucv8ZOwrCsMqZGRxGftHmzW2vr49B4pN46vYa9RutzpWB8K0lG3KxjZH31keA51zybcWaF5mbLb2PVw4ajuaPtyAB4bDYLByZvGCBGYqGzZRRHkmSqyqogTVWtkX2RaW1sNSQFxBO34rpw4G3bOTP1CSpBOJpz2eUeGbwzmwv9/qvRwR+azyMz2ozhYF2HMWNDi80emYPaBs/X0O6ynhhL2NI5ZLYsJMekIuGtYLXN+8R1/8ssl08e7st5peCA+qll/iFwPRwaPQLVQhHsZ6pS7isoLb/cLn1KesFAkwU4a3KCbE3IudT1KV72xqNKkVPEDewjmmbcmQNbffKbZAPBttvErbH8zSMM3yRcvJlqGrkY0ZHkEbjQg+NiuhpPk44ylHhlpTcQzt6Hy0P6LCWGDOiPUTJ8HFv14mn7TGu+8WWT6VdmbLq/KLCm4ipH/vII/Huj8CPzWb6fIvyyNVnxS5RYO/Zzhcwsv9XswHKdPUJ8/3Kfotcf2D8PYfA6UywwNiawWB5kne6nPKcY6ZStsvDCOrVFUae64zqA1M+UaAk+CqMbJcgNC4ubc73KqTRKKVtSurYwpgp6sgJpINzk/FtVNnkDbhr9HAbEeKjNOtkzow47XzIyMkr2ty2OQHbldYLJtTKl07u0dQ9k2CGKF9W9uV812RNI1EYPefrtcj7lhly7UjTFip7nQaejsczu8d7cgufT3Z06r2Q+Z91LNIqgTjokaIq3SF83ZtHIanbXcqI3LJpNJ/Lj1kwYWxrrnvOPMr1MeCEd6PKn1GSSq9iyhjtqf/AEAtJPsjAiU8Qka4vFxISSD9XZg9LH5quOOxnzz3Ic/Dzm6xnMOhNnD9VrHOv6jJ4n2IhonZg0sdfmLch47LTXGrsjS7qhmLU7mNAcMuc2tfXKNTcfciElJ7dhZE0tyq+jC91pZnQdrnDZ7h8ylsPcN9MkHxn52KWlFamelqJXMe23af7t92ZQcwA1TSimr2Jk5NOtzHQ6WdfQD8eS6zgQ01B8PRJrYNTQ18juvopHbsNhdL20oBuWt7zuYsNr/NKbpGmKOuRs6SlfIbsaSOuzQBtqsZZIxW7OyMG3sbfC6Tso2t57k9Sd15mWeuTZ3446Y0FfUgGySg3uDmlsNNW3xT9Ni1oDHU25c1bgSpGJpMap7azR/3LreDL/1Zi+pwPiSJbalkrS6J3aC9rsuRfpdZyTg6lsawcZq4uzK4nhjnOPcfYn6p/RYSpnbB0ifhPCDHEOmYMosbbE25ELlyTS2RabZsJKhrNbDQWA5ADYALn1blqDapAmVmZJys0UaCDRCGwUkl0ykgVDftnutoGta09Sbl1vIW9Vr08Lm5GPUz+RR+pZQt1uu9ukecSewDwWnYix8lndbgwsWHgWs53qh5GJRJAp/8R9Ao1FaB4YeqLQ9JGqsNZIbva1xAsCd7dLqo5ZR4ZMsalyQncNxcrjyJ/MrT8RIj8PEhy8Mi+j3DzsfyVfiX4JfTryB/2ZP8z7k/xXsL8P7k7CsL7El18xNgDbYLPJl1lwxaCnxPgVkr3OjeYmuOYsDQQHc8vQc7LeHWOKSas58nRKTtOiO32dR/FNIfINH+lU+tl2SIXQR7th4+BqVp17R/2nEfhZZvqsjNV0mNdi5w7DIYL9jG1l97bnzJ3WMpyl+Zm0YRhtFFlBrZo25+Sl7bloluNgsy2RBGttRlQvZJagocIfBLUB8s9mGgkkkgHnovfSrk8bU5OkfQns0p+yw6nbaxLC8+bnE39LLxeq3yM9fA6gjROfquejbUZl9eBcak5nfiVwyluz0YY9kVskrnuvyULc1dJCwSZUwW5PZJfmqEPAuVUU29gk9Ktk6GLkvRhFQVHmZJuTsmMjshuzMlws0UNgSGhSykhUihUANJQAmZFCsY83ToLBBwSodihABYSgAqAASjVADLIAJBzQBHrMWgiOWWaNh3s5wB120WkcU5K4oznkhHaTK+XjChbvVQj+sLRdLmf9Jn+IxeSHL7Q8NbvVxeqf4TL3RSyxfH7EZ3tRwsf/Zb8lP4eXlfcXrL/q/sfO009x15b9V62uzz4w0uz6fwNmWniA5RRj/KF5mTeTO6H5USnO1+azo0Ms+YB7x0cf1XnySUmenC3FHmgHVTRXB57eilo0iwc9ayJpfK4MaOu56ADmTsAELkprYvqKmJa1xBBIvY7i+oB8V34sagr7nmZsup0uCexllbdmAtr7IALHN4fO/4JuItQdsqlxK1Du0U0PUDNQig1CxzdUUOwt0qCxUDI8jdUANAQASI6oAOgAMyABoAcHhoJOwFz8kJW6BnP6/BaaqmfNNEHucdyTsNAF6C2VHPqYrOEaL/AIdilpBql5CjhKi/4eP0Rt4Fql5F/wBkqP8A4eP0T28Bql5IeK+z2gkfndG5utzkcQPuK8ePUZIcM9d4I5OUjYUs7Q0NB0AAHkBYLaPVXyYS6Nrgc6obe1+YVx6iLZnLppJWZCsmtPKN+9/pC5sn5mdeK3BA3SEBZOzVUNeHutY28TsolZrBIbwvhZrKvtpO9T0zrMvtJUD4h1az8SOi6Onx29TObq8ulaEdGkGi7TzASQA5jpod/S3VVH3EwsQ0CpskkNCzZQkmyAI6BioAJJMGtu425Jxi5OkS3Q+J4cLjUIap0xpg5TqpGMLk6Cx0bzdFDtknOUqDUwUz0UGoa1yTQ0yk4srwyLswbOk6bho3W2CO+oU99jMRVpboHeoC6tjPSHZjDv8ACikLQFbjh6BFINDHjHfAJaUGhlu8HmdF8+7PdSVWiBUSiMgE2HJLZGqTkBkrhfQ3UuRSgMqqQSd4HK/w2PmtFJ8mLgk6KczdncP0IPNO7JqmV1ZXyVEjKWnPfldluPhb8bz4AXKai5OivUUFbOr4VhzKeFkMYsxjbDx5lx8Sbn5ruilFUjyJzc5NslkKiCOdN/8AwIABe6skkQFSxh1IHimBHSGU3EeOCmDbAOe43t0aOa3w4fUu+DHNm9OglLO+dsZc3IXC+XpfmfktEo40xJudWi9ZHlAA2AXK3bs3qtgD90gG2TApqXiAPn7JkZcMxGcHSw3d5LoeCo6mzFZrlpSNBTOJ32XPNJG0dxJxqpsppDRohgjk3EONmWoe4Hug5WeQXZFKMaGk+StNceqq0OmNNcUWhUz3049UakGlifTj1RqQaWdS7Sy8Fs9RIiT5XHUAjoVk6bN02kRJsJiOrLtPncJ+mg9aS5IszJI7cx1CTTRpGUZFPxfTZ6d1Q0kPiGY9C0brWHBhmVFp7JcDLIjWSj/eTC0YO7YQd/6iL+QC7Mca3PNz5LdI6O1aHMLlRY6I1UDt6/krj5FLwAa1NsQQKRjxKUANdJ4oEMleGtLnGzQCSfAISt0hvZWYKlBrKp0j/cb3iOjR7jPzK9KvThpR5yfqT1M32GRWBeee3gFw5pb6Ud+KNK2SnO5rIq7Ib52i5Lhpe+ovp4KlFsVpGVr8aks6zrB1wB0C7o4YbbHJPLKiZwjQ5WGS2r9G9cv/AHUZ53KvBeGNK/Jro2WFlwt2zsSpEdxuUCe5kfalxB9EoX5TaSW8bOR1HecPIfinHbcdXsfNbsan/mFL1JGp79uz/wAwo9SQhf2/P9dP1JBYo4iqPr/cjXINQRnEFSdtfJt09cg1ex9LSjXwXmSPTgyJ2evmsO502mgzY3DxWqbRi6YMzjZwNuaetdxaPBLnwaCphMZu1j7B7Qfebe5afArtxxi90eflnki6kaGENADW2DQAABsABYBa0zltB4nJDCO0TBkWeZrGlzjYDf8ARaRTbpGTaStjKOVsoLmXsDa5FtUZIuDpjg1JWgWKT9jG553GjR1cdglji5ypBNqEbKfAKmaQOfI67dm6WuR7xv0C6M0YRdRRjilJq2A71ROACQ3bTkwbnzKvbHAnecwHHWJ5Q2mZuQC+3S9mM8yfyR0mK/8AkZPV5arGidw9hRjY2P4j35D4nl8tk8uTmX2Hhx0lH7mpdYDoB+C4Fudb8GWquKNXZWaXIab79Cu1dNsrZyvqPCM/S6kvcTqTrfcncrpfhGEfLPU0Hbyhovl5/ZG/qlOWiNhFa5Ub+ghAFwNBoF5032PQgu5KldYLItsAEAjgXtVqZa6pPZ/uou4zofrO9fxVyi0qRrjgnvZgX8OTdFGl+DR4/cE7AJvqn0Rpfgn0/cYcCmHwn0RT8B6XuX3C3s+qKp13Ds4xu46eiuEHIzn8nLOw4RwlSQRNj7MPtu47k811xxJI53NssHVJvZeBJ9j34Q7g3VevksJPc3Udg7K8clqpoxeNiPmuE20xKLQtNVZTrsD6rTHlcGRkw60aeCFjmhzb69CvQWR0eTKFOmPNLqDmdpyudfPVPX7E6Sax3IqB0JLTNcLOaCOhVKbXAnFMdFEGizQAOgSbbdsaSWyI2I4ayYASXIF7WNtSrx5JQ4JnjjPkacLb2XZNu1uXLpvbn8ymsr1amT6SrShMMwxsIdY3J5noNgjJlc6sIY1Dgz9NwpJ9IM8z2yEuLwLH3vhHkAul9VHRpSo510steuTs01FT5Ab+8d1y5J6ntwdMI6UQeIXSdnkjaSXaEjk3n6q8GnVcuxnlUtNLuYuWikvbI4DbZd6yR8nI8cvB6sGVuXUfLlzKcXYpKkaDhrDsrLn3n6+TeQXLmnb9kdGGFL3ZqmNsLBcTdnWlQCU3KYuTP8Y4p2MBa09+TujwHMrTFC3Y34OYuj6LqSG34PNajQNTHsoi42aLppIlsvMN4daNZbfZ/VPQmQ8jLqWqawZRYAfC1XGBi5FY/E3X6LTSibDxTgjXcr5Nuz6hbAy23O6zo21WSMkbhroeoVaU0RbTKSXExHOYnHoQeoKzbaZpSaLeeTNHdu7dfMLZ7rYwj8sty64YxMdld17ctF6HTpyied1qUZlucYiG5I/pP5Lo9ORxakN/bkH8wDzDv0S9OXgNSDR45D/NZ62/FHpy8BqRLhxCJ3uyMP8AUEnCS7D1IkBw5EKaHY5AHkAIgBjpEACJQAlkAMfA127QfknbQqRJjiA5IthSHOOiQyMTbUoFwco4kxj6RUOd8De60eA5r08eHTFHN6ybZXBw6K9KH6jJET2c2E/NPSiXNk+HEy3RkYH4qtMSHOR6SrndewAHnqmtKFbGMzDV0bnO8D+ae3kWpoaKyQfwnDyTqPkWuXggxY2x2xXyPpS8H1Syx8nqjFw3r6FDwzXKKWaL4YCPiHWw18FErRcZJkfiqmdI5kzPeDNR5LaGFzhZnPMoyoNwlxBm7jve2IKx0yhI01RmjpdNMA0CwAtsNl7uJfKj5/N+d7hs46A/ILSjIQxsO7G+iKCwT6KE7xt+9G4WDbg8H1LeR/VFsDz8Ij5Oe3yI/RLcLGswsg3bUSj+o/kQjfwOyQ2Kce7Un5gn8SVOleB6gsctQN5Gu87D/Sk4R8BqDNq5+YYfL/2p9OI9bJDK13Nn3pen7hrDsqgVLxsetEmORvVLQx6kP7dvVGlj1ISV4tulTC0ZbjvFuygyM9+XujwbzK6elx3LU+EYdRJqNLucv7A27u69PUjznCT4IUs8zDYs+azllS7G8OmySX5hzMQePhUrPF9i30eVf1EpmLuHwrRTizKWHKiVFj9twnUWR/yrsSG8UNCNEfItc/A9vFzUenF9xerNdinw6mFxoE/SguwLPklyzRSljIy54acoJsfwWU4xq2dWKU20kcoir5XTufGA0E6N5ALwMyjN2e/hjOOxqq3GJWsa0e/bU/ktsc1GFIcsLnO2QOHMAeZO1cSCXZjbzWTi5vc2UFBHYqM90X6BepHhHh5F8zJQKCR2dAHs6QBGPQB570CPByYDmvSoBrpU6AJHKk0A5z0JAIJrKtJNjvpKNI7CMqEmgDh6mhkDF6NsrRmFyNjzCqGwWZGswzKdFsmPkhui5OFwq5JtoiT4aLaLOUDohl8lVUURHJZtNGypkGSkS1NBoTIslEVWpkPEgP0VPUT6SJuHvlvqVkurmU+hxrhEyrjfICCTYrHLnlPY6sHTwhukNocCAOy5dNnbqSLT9kAvBIVqJLyGjoKENGy1jE5MmSy6g2XXHg4JchwmRR4oExqVAOaUAKXIEJmToVjXThu5smoti1JcitObUao0sNSCsaigsJryQFgn+KYAnFMQSJ6TQ7JbHqShXu0QBV1kd1aYFPUQqiuSLayfIqoFNCHKWjWE6KuopbFZtHQpEd0amirAmAJDos4sPsuVI1ciXHRBGkFkJsVMAmokuYeODVNIzcybG1WkZNkhhWyMXyFaUxGL/wDkaBsr4pAWlri2/kumOOD77nHknli+Ni4o+JqaT3ZR81XoPsZfifOxY/T2WuHgjzS9GXgf4iPkZJisY0LhdNYZeCX1EfI0Y1F9YJ+hLwL8TDyAqMUp3e8R6prDNEvPjfLIzcWgZ7j/AJK/Rm+UR6+NcMFLxdl2IIVLpb5JfWVwR3cdFoIDVouhi92zNddOtkQ4eNH5y4tzAi1ui0fRwapEx6zIndFzw7xKKmR0eWxa3N8lx9R06x8M9Dps7y8ov2rlOqiTHIk0CY8uSKIsxTAr6hipDRAkamWCyosVAZmXSaLjKivqIOig2TIhHglRakagRLnoWoe1ieknUHa1Kg1DgqoiwoKaQmx91aM2Oa5UI5Rxrgsb5HOjaQbm/iVUpJIqONyMO6F8Z2I8kodSokT6aTLOgxtzQAXO3C9DD10O7PNzfD5PhGnpOKYW3ztL3G2uv6rqydRilVM4cfQZo38tkep4iidqGEeqF1mFLkUvhnUN2RHYyw7McpfXYTSPwvOM/aN9o3KH1+Lwar4Vm8nvpLztEVL6+Hg0XwqfeQmaY7RFH43xEtfDa5kPjpag7NsofWT7I1Xw7H3ZueA8PEZe4++W2Pkss2Ry5LhgWPg2LXLnNAzXJAO7RFDsFI5BRDmTAhyhBaI7ggYwm6AI0zUmWmRXMUmtmiasjOxSqSJbHtKTQWJmToTY9rkUFj2lUSKHIEipqKVpOoQXdFXV4NE7do9FWhNC9SSZB/2bgv7vNOGGDY5Z5UOkwCHN7o9F0vHBLg5Vmm3yG/YsX1R6KEo+DR5JPuHjweMfCPRJ14BTl5DjDmDkPRGw9bCNo29EE62e+it6Ji1MJHSNRqYE+hjDb2UvcLJ7XKR2ODkCHFyQAXPTCwMjkFkSQoGgDkiwbkDBvKQ0R3NQ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11268" name="AutoShape 6" descr="data:image/jpeg;base64,/9j/4AAQSkZJRgABAQAAAQABAAD/2wCEAAkGBxQTEhUUEhQVFBUXFBQVFhUVFRcVFBcVFBQWFhQUFBQYHCggGBolHBQUITEhJSkrLi4uFx8zODMsNygtLisBCgoKDg0OGhAQGiwkHyQsLCwsLCwsLCwsLCwsLCwsLCwsLCwsLCwsLCwsLCwsLCwsLCwsLCwsLCwsLCwsLCwsLP/AABEIAOUA3AMBEQACEQEDEQH/xAAcAAABBQEBAQAAAAAAAAAAAAADAQIEBQYHAAj/xABEEAABAwIEAwUEBwYDCAMAAAABAAIDBBEFEiExBkFREyJhcZEHMkKBFFJyobHB0RUzQ1OCkmKiwhYjVHOy4fDxF0TS/8QAGgEAAwEBAQEAAAAAAAAAAAAAAAECAwQFBv/EADERAAICAQMDAgQFBAMBAAAAAAABAhEDEiExBEFRE2EFIoGRFDJxsfBCocHRI1LhM//aAAwDAQACEQMRAD8A5Q6S69bVseco0Cjd3lnF0y5LYK9aEIC8c1k/JpHwSYnXF1qt1ZjJU6HgqmSPBT5JLngupEddCToHHKfmhfNsXF1T9z6IhgFguNs7ESRDl5lZ6r7BQ577ISsGDE4OhCrQ1wK0ZziLgCirLuczs5P5keh+Y5q1nktpbmbwrmO37fY5bxJ7LKynu6G1TGPq6SAeLefyW0ZQnw/ozNpx/Mvqt1/swkjS1xa4Frhu1wsR8ihremC3VrcGTzUtlChNCFcdE+wlyNZspjwU+QwdpZaxZnW9n1TwuQaSDKbjs26/JcPUf/VnR0//AM0WdlkanrIAjV1TkGmr3XDG9XW0B8P+6qEXK32XIm0tvI+ljc1gD3Z3W7zrW1O9gNgp2vYphbIFR5MQlkAfH8jV3yVHOmAc7VZSdM1S2JRWy4MAZUsoWM5T4FCelhJakSgteDEVHAhY5sj2PHwua70KL0yTGlaaPprAJ+1gjk6tB9QubMtM2jqxy1RTLJzlikaEZ77rRKiG7GgpiHtNuaT3HwP+lZRmfZrR8RNh6lRot0h6qVsqscwGhrm2nbE/o8OAePJwVxlliqp14aM2scnadPymcz4j9jr296hnbIB/DlcAfIPH5rRTjLtX7f7J3XNP9Oftwc/qsEqI3lj4XhzTY27w+RC29OfgxefFdavuRJqKW37qT+0qXCdVTKjmxX+ZfcQUsg/hv/tKShJPhj9XG/6l9x8THXtkf/aVcbuqZEpRr8y+5332KYo6WjfE8EGGQs7wI7pF27rk6xbpnT0uyaN9UTBguVwzmoq2d2PFrdIojjTnTNiYNXDN5NBAJPqPVc8Mk5zUUds+nx48bnL+MyuN4uZsRp2NNxGTIfAAe8flmPyC93O303R6Y/myNRX+fseN0uNdR1DnL8sE39Xwaenx+7raEu18hyXgz6hqeldj2Y9EnDUyzjxEHkFa6hmMukokQVTXabFaxyqRjPA4knIFpZlpR8aCcHmvR1ps5NDRGnfqsJvc2gtia06BdKexzNbniEmMUNum1YroJE7kVUX2ZEl3CJ+xJqvZ/wAHOxCa7wRTxkZ3fXP1Gn8UpSUVb+nuVGLb0r6+3/p9AwQtja1jBla0ANA5ADRcbbk7Z1pKKpA5JAdFSi0JsFb0Vkjm+STAHVTtjjfK82Yxpc4nwCFbaXkUmkmz5+xj2g1tbLKO6YnNLWw2sxrL6O+14qsORqTWNfzyRmglFPJKn7fsUrWSj4PR66P+Xx/c5nLE/wCr+w9ss42Dx5PP6p3k8C/4v+y+w4VU/ST+5GvJ4ZLx4X3X2HftCfpJ6p+pk8Mn0MHlCNxqW+W8l+iX4id1uU+kx1q2oK3Gpxzk9Aq9afhk/hcXavuaTgrEMQq6sQw1EsWfvzSZWjLE2wc7a2bYDxK5eozJR3X6Wjt6XBcm1/ZnXsaxRrB33WY0WzE/VFySeuhXz+WeqR9R02DTH3M+MQENM+pk7r5wSAfebA24aPN3+o9F73w3oalcue/+vpyzwfifW6npj+i9/f68GZpqtsEZmmNpqnvW5sgB0bblms35ea4PiPWrLN5Y8L5Yf5l9T1fh/QvHBYXyvmn+vZfQtMHxAlxe7TNbKOgGwXjxbW56042qNJRV5c/KD8OY+XRaRnvRzzx1Gy2Y++q0s5miTHiTgLXW0czSOeWBNnyRJT9F68sfg8qOTyAlBG6xmmtmbRp8E6E6BdUXsjlktwpVsgJEE48kSFkCb8gi74P4ckxCYRsuGCxlk5Nb0B6lFqtT4DS06XP83PonCMNjpoWwwtDWNFvE9SfFck5ObtnTCKiqQ+eXkFcYg2NYU2JC3ukB4ORQWc69uGP9lSMpmGz5zd1t+zabm/mk3pi5edl/n+wktU0uy3f+DjuCRWaX9dB5Ba9JGk5GPWTuSj4LG66zjoXMiwo9mKLCkLmKdipDHyEWI+alutylFS2YbtD1V6mZ6UdI9jjDarktsI2X9XZR+K8r4lJ7eD2/hUI/Uu8ew91VLFT5XGMSCWZwBsGRi/Z3+s4kADzXndGoeo5Sa2/ft9uT2utnKOGoreW30/mxFxrDqmapYXU94W2dlMjGguaLRMIJvkbueZXr9R1uGOB4scrvn9O/3/Y8Xpeky+r6s41XHevf6CY7whNNH/DEhNy9zranewA0A5BfPZrm7arx7I+hwZIY1pVsDHgVTG3WPPoBeNwdt4brPS6NvWg3yTMEhk7c5o3t7hHeaQNPlupinqCcouPJf00T7ah3zFlSs55yjexKERVbmdo+UDG4bFe9Ulwzw9UXygEt76rGd3uaRrsTYDoF1QfBzz5DrQyHtKpCaLHAMGlrJ2wQjU+87kxvNxQuLfAcfr2/ng+i+GOH4qKBsMQ8XO5udzJXPOep+xtCGnnl8k+ocdh6oihtgRorJPA80AKXcrooBzXi1zsNT5JNeAtJbnzT7Q8b+m18j2m7A7so/stNrjzWWbeSgu2317lYVpg5vvv9Ow2NmVoaOQXoRioxSPOlLU3Ji3TJPXQMVMBUxDJhoUpcDhyOjdcITE1udB9nfEEVPTVLHnvl4kawC73BsfeytGptlPqvO+IYMmVxUFZ7HwvNix28jo1PDWM9k0w1D2tqZHGZ8fxMD/cjvzc1trgbLz8nST6eCm1s+/v/ADg9SHVQ6rI0nutkvYs6nFLtt3veBBIIHqVz5JrTR148LUrGy4gDpuuZys0jCiRDUDkVSZEkH7c23VGdLweMh6pD2HCQ9U9xUj5WpqYvkZG06ve1v9xsvdStpWeBKVRcmuDb+0X2cfs+KOZkhex1muvuHW3HgiUYSTcexEJ5E0p9/Bh4SqgypkhhWsTFom4ZQSVErIYW5nvNgOn+I9AFcVaJe27PofgnhSPD4A1tnSO1kk5k9PJYZMmrZcGsIVu+f5sXksnTdKMS2wJde3NXVE3Z4WKAPPFvLwSTTCmDL+iLCirx6KeankhpcvbPYQC8lrQ3YkkA69E9Sh8z+n6kuOr5fv8AocePs3r4HZn0pcBsY3Nkv42Bv9yxwaVO2zTPbjSRCqaR0f72J8f/ADI3M/6gF2qVnA4NcgAxp2t8inYtIjoByT1CoG6I+adioYmIVMQODmOimJc/J1D2dYSKendXSgZ5AWQBw2Zvnsetr/ZHipUXmyaFx3NW1hx6mV81FHWTl7yHujeLxDR5DhpIetyfksvjeSUYxwQ4XP8Ao7vgEItyzS5fH6eSa7AJ4wXQSyA2J7J5Lh/STcL5mSa2PrIOMkVU2IVrWnvBpGt8gO24KFGVpVyKWim/BIw7iSaw7TI7xAsPkQiUXF1JbmUXCcVKL2NFQ4+1+l8p6E6HyKkWgtIq43tzRuS0iwZNor3MWc79mXswc1zKyuBbazooed+TpP8A8r055tL2PKhhU1TOm8R0FPXRdhUNJZe+hIII5ghYLO+Dp/C9znmI+xSEkmnqnM6Ne0PA+dwVpHqJIyl06Zi+IvZ1W0mU5RO1zg0Oive52u3l5rqxZlN13ObJ0+lWdZ9nPBbaCLPJZ1Q8d931RyY1bzntojx39znhDfU+e3sa6WSyiKLZF8+a0IELrXRYxmdIDwkI5opBZ5rmnwP3JboNmLgBzCSXk55Yz7ERLb/N2Y+izzvdR8f5Hi3uX82LYFYGwj2g+8A7zAP4oAqa3hail/eUsJJ5hgafVtlayTXDIeOL7FFV+zChdfJ20R/wyEgfJ11a6iZDwQKWr9kv8qrPlJED/ma4fgtF1PlEPp15KWu9l9a33exl+y8td6OFvvWi6mJm+mkUFdwZXxe9SSkdWASfcwkrWOaD7mUsEkRMKwZxlcaiOSOJjczxIx0Zeb2bE3MBq47kbAEqk7lSCUfTjcuexssT4rEtJHIS0ZWdmWDQZwbBuXlewPg0LrwacMHJct7fz2OXNqyzUHwlv/PcwUc7w/tGvc2S+bO063/85LnnBTTUtzbHmljknB0dN4f49hfCRVERytb3u6S2S3xRW91x5tK8jL8Pm5fLuj3cHxPHpuWzRiXY3O7OO0IY8u7mmjSfdvZeph6PFGnW6PG6j4lnnqWrZkeCQt03HT9Oinq+hhnV9/Iuh+J5OlfmPgtKGpAuQfO+4Xz2fpZ4X8y+p9b0vXYupVwe/juaTD8T0APebyIPeH6rCzolG+CzbiA5OFvG4KqkYuMvBvKmvY3RxC2lkSOSGGb4KWtlz6xkX6LKTvg6oxceSlPEL4zaSNzfHcKFNrk29JNWmPdxNdzQNdb2K1x5PmMcuFaaNRBXtkbmBXrY5KXB4uWDg9xhkJ3K3pI5xj5L2SAE5yAENrJiGucgRAxytMcLiwXkeWxRjrJIcrfxVKuXwhS8Llmlw+kEMUcQ2YxrL9coAJPiTr81wyk5Nt9zpjFRVIkJDFQB5IBCmA1MRFq67szqx5blzFzQXW1tYADU+m6qMbJcqEp8XhcRlk1tfUOabddR4JvHLwCyR8nHPaRxM6qlOUnsY7hg+seb/nsvRxQWKNdzzsknmnfbsbzgHgKFtAwVkDJJZHGZ4e25aXCzWjoQ2wXDkzS1OmehHHFJbFhVezPDX/wCz7Ej2/deyS6nIu4nhg+xU1fsoo/gknZ/UHD7wtodVP2M5dNBlRUey637uqP9cV/vDl0R6p90YS6KL4ZXy+zyobtJE7+5v5Farql4Mn8PfZos+D+CpI6pslWGdmwEixzhztgCLbb7rDqcqnCoo26XpZYp6pM0mM8F08hL6WQQPOpbqYnH7Pw+Y9F40+lvej3MXWSjtLdGVnweqYS10LnH6zLPaR1BC5ngmux3x6nE1dm3xKia7W+qlxROOckinkp3M1bcjwUNUaKV8iPnzCzvvCaaY90UuL0zQM7NHDkOYVRhb2HKSUdyVw7UuDrm4HMcl29NCcZHB1cscsezNMKjMvTo8axTIigsa53yQI849UAIXphZWUY+k4oyMaspI+2k/wCdLdsI+QDj8gss0tMdPn9isSuWrx+5uxEuU2FLQOSEA3M3y8wR+SdMLPANOxHqEqYWI6IoGMyoA8EAYz2nYz2MAhZYPkBLjoC2IaEg8rnRdXSwtub4RydVPZQXLMD7PcEFXVdpLYQQkOdfQOf8Ef5/JaZptLYWGC7naI8LiPul7fFkjv1XJ6su/wCx0+nHt+4eko3RucTK97SAGtfqW9e9uUnJSrYaTXcP2d0XQxXU4RrYURzSC6v1GKh30YI1sdCGmHRGthQ+OjFlLyNFKJi68G5LHX8LryGvB7qe25XsxdzDZ4LfEjRCYOKJQrWv3APimlYcFIynkknLQD2dx3jsvQ6bp3s2cPU9RFKrNKKEaZV6Vnju2SI4iBa2yLFQ6/qgBS1ADTumkJsFX1TYY3yu0EbC438BoFcV2IlKlYz2TUbvojqqQf7ysldOb7iO+WIX6ZRf+pefknrm2dUIaIpG1UFELEe85kfLV7uWjfdHzP4LTHsm/oRPdpfUYKe3uvkb5PJHoVVrwhV7gnyEbysP2ww/gQnpT7MVvyNFZbnEfsvLP1Ro/X7Bq/Qe3Ehzv8nxuH32KXpv+WPWEZWN6/5CfvaSFDxtdilNHM+LaBuIVDhGcryQxrr9whmxeD8I38zZev8Ah44+nWt13PLWeWTqHo3XH8Z0Lh/BoqanZBG0Oa0d5xDSXuPvOPmvGlKTd2ewoxqqLBuVos0Zdb6NI167Jbvdi2WyDxSA8wjcCQ23UKXZSSFskNoYWqrIoYQnYCWTsCM2R1zZ1xc2/RXS8E2zl9HjgIzEGw+LYLgXTTq6PZl1OO6smtxqKQWJaR4rJ4pJ7o0jOLVpmB4yxQwTWpX6Ed4bgLt6fp7VyRwdV1WiVRZN4X9o9gGVLbAaZ2/mF6SnBquDynrvVz+50bDcVimaHRPDgeh19EOLQKalwWbJFFFBDY8ktxiClG4KpMloHLERy0WiaIaMN7R6gyupsOiPfqpWh1uUeYXJ+Vz8lOWenG/fb/YQjqyLwt/9HW6SlbFGyNgsyNjWNHRrAGgegXnnWEzhAGfxDFmxuLnnL2ji1psXWZHzsPEn1XTCDkqXb/JhKai7ff8AwNixKmfvKHn/ABlw+4gAJuGRdhKcH3J0D4z7vZn7OUqHfey0l2oPp0HoEkMGY282t/tCsVIbURNyGzRe1m8u87QbeJSTdg0qKiHDYqCme4Eudaznutmc4nutHRdGXPPqciv7Ixx4odPjdFPgEzye1me4xkEMjbculcebG/CwbAnf8TNX5Yr9X4Iwtv5pfbz/AOF0x/ZtLp5RDrdrMxc4C2zyDusacnUVZvairk6IT+MI2mw7VwuNW21HPR11oulb8Gb6qK8kyg4xppHBgnyvcQA2RguSeVwLKJ9NOKtr7MuHUwk6T3/QvWvcdiwjwb+jli4o21MXtH/4PlmH5o0oLYWkkLs1xaxtobg9d9lElQ1uPqYC5pa12Un4huPJEZJO2NptbECgo3MaWlxd3jqd1pKSe5CTPmmLF55WXkfYHZrdBZdeJtxtnF1Evm0xGtlI2JCpxi+UZwyTjwyvqySVMuDXG2+RuW2i5Zbs64hKWskidmie5h8D+SUckocMcoRnyjXYV7TJo7CZrZBtfZy1WeL/ADL7GfpSX5X9zoXDnEpq7dnBPfqYyGf3usCm8mPnUNQnxRrI6OW2uVvmbn7ljLqoLg1XTyYRsbW++4nyFgueXW+EdEOibAxUlK2f6QImdra3aFt5Pk47BZvqdT+Zmv4RxVJE84k089E1miyH00kh9dPkjc7wsPMreCuSRyydKzOYRJTz9ydjS+7shdzaTcNB5EdF1ZVkh80Xsc+NwltJbk6bhSnPJ7fJ363WS6nIi30+NkKXgxnwSuH2gD/02Wi6t90R+FXZghw1VM/dz/5nN+7VP8TjfMRehNcMFIa6L3pWnwLmO+4gFaReGXZkNZY9yy4cr5qhzu0y5Y+jSD2h5HXkNfmozwhjqu/7F4Zynz2K7jN/bTRUwOjR20niT3Y2HwOp8lp0yqLn9DLqPmkoeN/9GfZiszrlhDGZizPYl7rdANm+C3eKK7GKyzlw6G/R473lfM4+Ay/e5pSt9qDSv6rDRPpR/BEn/MmJ+61knHI/6v7FL012+7JkWONYP93T0zemov8AiksF8tlerp4SFfj8x1aIWHq29/8Aq1VehHvYetL2L7A+ITKRHI0CTL3XN917huCPhPP1XNlwaPmXH7HRiy63T5NVTxZWgevmuGUrdnXWw2oz27gF/FCq9xO+xFomODTm3uVpJkpHzq7g+tG1O63mF6B5el+GBfwtWDenf9yW5WkLTwvAd2tDnbEO++9reaJTrZxHDG+VIPHVYcRd9LK0fWabhZOWL+I2Ucv8ZOwrCsMqZGRxGftHmzW2vr49B4pN46vYa9RutzpWB8K0lG3KxjZH31keA51zybcWaF5mbLb2PVw4ajuaPtyAB4bDYLByZvGCBGYqGzZRRHkmSqyqogTVWtkX2RaW1sNSQFxBO34rpw4G3bOTP1CSpBOJpz2eUeGbwzmwv9/qvRwR+azyMz2ozhYF2HMWNDi80emYPaBs/X0O6ynhhL2NI5ZLYsJMekIuGtYLXN+8R1/8ssl08e7st5peCA+qll/iFwPRwaPQLVQhHsZ6pS7isoLb/cLn1KesFAkwU4a3KCbE3IudT1KV72xqNKkVPEDewjmmbcmQNbffKbZAPBttvErbH8zSMM3yRcvJlqGrkY0ZHkEbjQg+NiuhpPk44ylHhlpTcQzt6Hy0P6LCWGDOiPUTJ8HFv14mn7TGu+8WWT6VdmbLq/KLCm4ipH/vII/Huj8CPzWb6fIvyyNVnxS5RYO/Zzhcwsv9XswHKdPUJ8/3Kfotcf2D8PYfA6UywwNiawWB5kne6nPKcY6ZStsvDCOrVFUae64zqA1M+UaAk+CqMbJcgNC4ubc73KqTRKKVtSurYwpgp6sgJpINzk/FtVNnkDbhr9HAbEeKjNOtkzow47XzIyMkr2ty2OQHbldYLJtTKl07u0dQ9k2CGKF9W9uV812RNI1EYPefrtcj7lhly7UjTFip7nQaejsczu8d7cgufT3Z06r2Q+Z91LNIqgTjokaIq3SF83ZtHIanbXcqI3LJpNJ/Lj1kwYWxrrnvOPMr1MeCEd6PKn1GSSq9iyhjtqf/AEAtJPsjAiU8Qka4vFxISSD9XZg9LH5quOOxnzz3Ic/Dzm6xnMOhNnD9VrHOv6jJ4n2IhonZg0sdfmLch47LTXGrsjS7qhmLU7mNAcMuc2tfXKNTcfciElJ7dhZE0tyq+jC91pZnQdrnDZ7h8ylsPcN9MkHxn52KWlFamelqJXMe23af7t92ZQcwA1TSimr2Jk5NOtzHQ6WdfQD8eS6zgQ01B8PRJrYNTQ18juvopHbsNhdL20oBuWt7zuYsNr/NKbpGmKOuRs6SlfIbsaSOuzQBtqsZZIxW7OyMG3sbfC6Tso2t57k9Sd15mWeuTZ3446Y0FfUgGySg3uDmlsNNW3xT9Ni1oDHU25c1bgSpGJpMap7azR/3LreDL/1Zi+pwPiSJbalkrS6J3aC9rsuRfpdZyTg6lsawcZq4uzK4nhjnOPcfYn6p/RYSpnbB0ifhPCDHEOmYMosbbE25ELlyTS2RabZsJKhrNbDQWA5ADYALn1blqDapAmVmZJys0UaCDRCGwUkl0ykgVDftnutoGta09Sbl1vIW9Vr08Lm5GPUz+RR+pZQt1uu9ukecSewDwWnYix8lndbgwsWHgWs53qh5GJRJAp/8R9Ao1FaB4YeqLQ9JGqsNZIbva1xAsCd7dLqo5ZR4ZMsalyQncNxcrjyJ/MrT8RIj8PEhy8Mi+j3DzsfyVfiX4JfTryB/2ZP8z7k/xXsL8P7k7CsL7El18xNgDbYLPJl1lwxaCnxPgVkr3OjeYmuOYsDQQHc8vQc7LeHWOKSas58nRKTtOiO32dR/FNIfINH+lU+tl2SIXQR7th4+BqVp17R/2nEfhZZvqsjNV0mNdi5w7DIYL9jG1l97bnzJ3WMpyl+Zm0YRhtFFlBrZo25+Sl7bloluNgsy2RBGttRlQvZJagocIfBLUB8s9mGgkkkgHnovfSrk8bU5OkfQns0p+yw6nbaxLC8+bnE39LLxeq3yM9fA6gjROfquejbUZl9eBcak5nfiVwyluz0YY9kVskrnuvyULc1dJCwSZUwW5PZJfmqEPAuVUU29gk9Ktk6GLkvRhFQVHmZJuTsmMjshuzMlws0UNgSGhSykhUihUANJQAmZFCsY83ToLBBwSodihABYSgAqAASjVADLIAJBzQBHrMWgiOWWaNh3s5wB120WkcU5K4oznkhHaTK+XjChbvVQj+sLRdLmf9Jn+IxeSHL7Q8NbvVxeqf4TL3RSyxfH7EZ3tRwsf/Zb8lP4eXlfcXrL/q/sfO009x15b9V62uzz4w0uz6fwNmWniA5RRj/KF5mTeTO6H5USnO1+azo0Ms+YB7x0cf1XnySUmenC3FHmgHVTRXB57eilo0iwc9ayJpfK4MaOu56ADmTsAELkprYvqKmJa1xBBIvY7i+oB8V34sagr7nmZsup0uCexllbdmAtr7IALHN4fO/4JuItQdsqlxK1Du0U0PUDNQig1CxzdUUOwt0qCxUDI8jdUANAQASI6oAOgAMyABoAcHhoJOwFz8kJW6BnP6/BaaqmfNNEHucdyTsNAF6C2VHPqYrOEaL/AIdilpBql5CjhKi/4eP0Rt4Fql5F/wBkqP8A4eP0T28Bql5IeK+z2gkfndG5utzkcQPuK8ePUZIcM9d4I5OUjYUs7Q0NB0AAHkBYLaPVXyYS6Nrgc6obe1+YVx6iLZnLppJWZCsmtPKN+9/pC5sn5mdeK3BA3SEBZOzVUNeHutY28TsolZrBIbwvhZrKvtpO9T0zrMvtJUD4h1az8SOi6Onx29TObq8ulaEdGkGi7TzASQA5jpod/S3VVH3EwsQ0CpskkNCzZQkmyAI6BioAJJMGtu425Jxi5OkS3Q+J4cLjUIap0xpg5TqpGMLk6Cx0bzdFDtknOUqDUwUz0UGoa1yTQ0yk4srwyLswbOk6bho3W2CO+oU99jMRVpboHeoC6tjPSHZjDv8ACikLQFbjh6BFINDHjHfAJaUGhlu8HmdF8+7PdSVWiBUSiMgE2HJLZGqTkBkrhfQ3UuRSgMqqQSd4HK/w2PmtFJ8mLgk6KczdncP0IPNO7JqmV1ZXyVEjKWnPfldluPhb8bz4AXKai5OivUUFbOr4VhzKeFkMYsxjbDx5lx8Sbn5ruilFUjyJzc5NslkKiCOdN/8AwIABe6skkQFSxh1IHimBHSGU3EeOCmDbAOe43t0aOa3w4fUu+DHNm9OglLO+dsZc3IXC+XpfmfktEo40xJudWi9ZHlAA2AXK3bs3qtgD90gG2TApqXiAPn7JkZcMxGcHSw3d5LoeCo6mzFZrlpSNBTOJ32XPNJG0dxJxqpsppDRohgjk3EONmWoe4Hug5WeQXZFKMaGk+StNceqq0OmNNcUWhUz3049UakGlifTj1RqQaWdS7Sy8Fs9RIiT5XHUAjoVk6bN02kRJsJiOrLtPncJ+mg9aS5IszJI7cx1CTTRpGUZFPxfTZ6d1Q0kPiGY9C0brWHBhmVFp7JcDLIjWSj/eTC0YO7YQd/6iL+QC7Mca3PNz5LdI6O1aHMLlRY6I1UDt6/krj5FLwAa1NsQQKRjxKUANdJ4oEMleGtLnGzQCSfAISt0hvZWYKlBrKp0j/cb3iOjR7jPzK9KvThpR5yfqT1M32GRWBeee3gFw5pb6Ud+KNK2SnO5rIq7Ib52i5Lhpe+ovp4KlFsVpGVr8aks6zrB1wB0C7o4YbbHJPLKiZwjQ5WGS2r9G9cv/AHUZ53KvBeGNK/Jro2WFlwt2zsSpEdxuUCe5kfalxB9EoX5TaSW8bOR1HecPIfinHbcdXsfNbsan/mFL1JGp79uz/wAwo9SQhf2/P9dP1JBYo4iqPr/cjXINQRnEFSdtfJt09cg1ex9LSjXwXmSPTgyJ2evmsO502mgzY3DxWqbRi6YMzjZwNuaetdxaPBLnwaCphMZu1j7B7Qfebe5afArtxxi90eflnki6kaGENADW2DQAABsABYBa0zltB4nJDCO0TBkWeZrGlzjYDf8ARaRTbpGTaStjKOVsoLmXsDa5FtUZIuDpjg1JWgWKT9jG553GjR1cdglji5ypBNqEbKfAKmaQOfI67dm6WuR7xv0C6M0YRdRRjilJq2A71ROACQ3bTkwbnzKvbHAnecwHHWJ5Q2mZuQC+3S9mM8yfyR0mK/8AkZPV5arGidw9hRjY2P4j35D4nl8tk8uTmX2Hhx0lH7mpdYDoB+C4Fudb8GWquKNXZWaXIab79Cu1dNsrZyvqPCM/S6kvcTqTrfcncrpfhGEfLPU0Hbyhovl5/ZG/qlOWiNhFa5Ub+ghAFwNBoF5032PQgu5KldYLItsAEAjgXtVqZa6pPZ/uou4zofrO9fxVyi0qRrjgnvZgX8OTdFGl+DR4/cE7AJvqn0Rpfgn0/cYcCmHwn0RT8B6XuX3C3s+qKp13Ds4xu46eiuEHIzn8nLOw4RwlSQRNj7MPtu47k811xxJI53NssHVJvZeBJ9j34Q7g3VevksJPc3Udg7K8clqpoxeNiPmuE20xKLQtNVZTrsD6rTHlcGRkw60aeCFjmhzb69CvQWR0eTKFOmPNLqDmdpyudfPVPX7E6Sax3IqB0JLTNcLOaCOhVKbXAnFMdFEGizQAOgSbbdsaSWyI2I4ayYASXIF7WNtSrx5JQ4JnjjPkacLb2XZNu1uXLpvbn8ymsr1amT6SrShMMwxsIdY3J5noNgjJlc6sIY1Dgz9NwpJ9IM8z2yEuLwLH3vhHkAul9VHRpSo510steuTs01FT5Ab+8d1y5J6ntwdMI6UQeIXSdnkjaSXaEjk3n6q8GnVcuxnlUtNLuYuWikvbI4DbZd6yR8nI8cvB6sGVuXUfLlzKcXYpKkaDhrDsrLn3n6+TeQXLmnb9kdGGFL3ZqmNsLBcTdnWlQCU3KYuTP8Y4p2MBa09+TujwHMrTFC3Y34OYuj6LqSG34PNajQNTHsoi42aLppIlsvMN4daNZbfZ/VPQmQ8jLqWqawZRYAfC1XGBi5FY/E3X6LTSibDxTgjXcr5Nuz6hbAy23O6zo21WSMkbhroeoVaU0RbTKSXExHOYnHoQeoKzbaZpSaLeeTNHdu7dfMLZ7rYwj8sty64YxMdld17ctF6HTpyied1qUZlucYiG5I/pP5Lo9ORxakN/bkH8wDzDv0S9OXgNSDR45D/NZ62/FHpy8BqRLhxCJ3uyMP8AUEnCS7D1IkBw5EKaHY5AHkAIgBjpEACJQAlkAMfA127QfknbQqRJjiA5IthSHOOiQyMTbUoFwco4kxj6RUOd8De60eA5r08eHTFHN6ybZXBw6K9KH6jJET2c2E/NPSiXNk+HEy3RkYH4qtMSHOR6SrndewAHnqmtKFbGMzDV0bnO8D+ae3kWpoaKyQfwnDyTqPkWuXggxY2x2xXyPpS8H1Syx8nqjFw3r6FDwzXKKWaL4YCPiHWw18FErRcZJkfiqmdI5kzPeDNR5LaGFzhZnPMoyoNwlxBm7jve2IKx0yhI01RmjpdNMA0CwAtsNl7uJfKj5/N+d7hs46A/ILSjIQxsO7G+iKCwT6KE7xt+9G4WDbg8H1LeR/VFsDz8Ij5Oe3yI/RLcLGswsg3bUSj+o/kQjfwOyQ2Kce7Un5gn8SVOleB6gsctQN5Gu87D/Sk4R8BqDNq5+YYfL/2p9OI9bJDK13Nn3pen7hrDsqgVLxsetEmORvVLQx6kP7dvVGlj1ISV4tulTC0ZbjvFuygyM9+XujwbzK6elx3LU+EYdRJqNLucv7A27u69PUjznCT4IUs8zDYs+azllS7G8OmySX5hzMQePhUrPF9i30eVf1EpmLuHwrRTizKWHKiVFj9twnUWR/yrsSG8UNCNEfItc/A9vFzUenF9xerNdinw6mFxoE/SguwLPklyzRSljIy54acoJsfwWU4xq2dWKU20kcoir5XTufGA0E6N5ALwMyjN2e/hjOOxqq3GJWsa0e/bU/ktsc1GFIcsLnO2QOHMAeZO1cSCXZjbzWTi5vc2UFBHYqM90X6BepHhHh5F8zJQKCR2dAHs6QBGPQB570CPByYDmvSoBrpU6AJHKk0A5z0JAIJrKtJNjvpKNI7CMqEmgDh6mhkDF6NsrRmFyNjzCqGwWZGswzKdFsmPkhui5OFwq5JtoiT4aLaLOUDohl8lVUURHJZtNGypkGSkS1NBoTIslEVWpkPEgP0VPUT6SJuHvlvqVkurmU+hxrhEyrjfICCTYrHLnlPY6sHTwhukNocCAOy5dNnbqSLT9kAvBIVqJLyGjoKENGy1jE5MmSy6g2XXHg4JchwmRR4oExqVAOaUAKXIEJmToVjXThu5smoti1JcitObUao0sNSCsaigsJryQFgn+KYAnFMQSJ6TQ7JbHqShXu0QBV1kd1aYFPUQqiuSLayfIqoFNCHKWjWE6KuopbFZtHQpEd0amirAmAJDos4sPsuVI1ciXHRBGkFkJsVMAmokuYeODVNIzcybG1WkZNkhhWyMXyFaUxGL/wDkaBsr4pAWlri2/kumOOD77nHknli+Ni4o+JqaT3ZR81XoPsZfifOxY/T2WuHgjzS9GXgf4iPkZJisY0LhdNYZeCX1EfI0Y1F9YJ+hLwL8TDyAqMUp3e8R6prDNEvPjfLIzcWgZ7j/AJK/Rm+UR6+NcMFLxdl2IIVLpb5JfWVwR3cdFoIDVouhi92zNddOtkQ4eNH5y4tzAi1ui0fRwapEx6zIndFzw7xKKmR0eWxa3N8lx9R06x8M9Dps7y8ov2rlOqiTHIk0CY8uSKIsxTAr6hipDRAkamWCyosVAZmXSaLjKivqIOig2TIhHglRakagRLnoWoe1ieknUHa1Kg1DgqoiwoKaQmx91aM2Oa5UI5Rxrgsb5HOjaQbm/iVUpJIqONyMO6F8Z2I8kodSokT6aTLOgxtzQAXO3C9DD10O7PNzfD5PhGnpOKYW3ztL3G2uv6rqydRilVM4cfQZo38tkep4iidqGEeqF1mFLkUvhnUN2RHYyw7McpfXYTSPwvOM/aN9o3KH1+Lwar4Vm8nvpLztEVL6+Hg0XwqfeQmaY7RFH43xEtfDa5kPjpag7NsofWT7I1Xw7H3ZueA8PEZe4++W2Pkss2Ry5LhgWPg2LXLnNAzXJAO7RFDsFI5BRDmTAhyhBaI7ggYwm6AI0zUmWmRXMUmtmiasjOxSqSJbHtKTQWJmToTY9rkUFj2lUSKHIEipqKVpOoQXdFXV4NE7do9FWhNC9SSZB/2bgv7vNOGGDY5Z5UOkwCHN7o9F0vHBLg5Vmm3yG/YsX1R6KEo+DR5JPuHjweMfCPRJ14BTl5DjDmDkPRGw9bCNo29EE62e+it6Ji1MJHSNRqYE+hjDb2UvcLJ7XKR2ODkCHFyQAXPTCwMjkFkSQoGgDkiwbkDBvKQ0R3NQ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11269" name="AutoShape 8" descr="data:image/jpeg;base64,/9j/4AAQSkZJRgABAQAAAQABAAD/2wCEAAkGBxQTEhUUEhQVFBUXFBQVFhUVFRcVFBcVFBQWFhQUFBQYHCggGBolHBQUITEhJSkrLi4uFx8zODMsNygtLisBCgoKDg0OGhAQGiwkHyQsLCwsLCwsLCwsLCwsLCwsLCwsLCwsLCwsLCwsLCwsLCwsLCwsLCwsLCwsLCwsLCwsLP/AABEIAOUA3AMBEQACEQEDEQH/xAAcAAABBQEBAQAAAAAAAAAAAAADAQIEBQYHAAj/xABEEAABAwIEAwUEBwYDCAMAAAABAAIDBBEFEiExBkFREyJhcZEHMkKBFFJyobHB0RUzQ1OCkmKiwhYjVHOy4fDxF0TS/8QAGgEAAwEBAQEAAAAAAAAAAAAAAAECAwQFBv/EADERAAICAQMDAgQFBAMBAAAAAAABAhEDEiExBEFRE2EFIoGRFDJxsfBCocHRI1LhM//aAAwDAQACEQMRAD8A5Q6S69bVseco0Cjd3lnF0y5LYK9aEIC8c1k/JpHwSYnXF1qt1ZjJU6HgqmSPBT5JLngupEddCToHHKfmhfNsXF1T9z6IhgFguNs7ESRDl5lZ6r7BQ577ISsGDE4OhCrQ1wK0ZziLgCirLuczs5P5keh+Y5q1nktpbmbwrmO37fY5bxJ7LKynu6G1TGPq6SAeLefyW0ZQnw/ozNpx/Mvqt1/swkjS1xa4Frhu1wsR8ihremC3VrcGTzUtlChNCFcdE+wlyNZspjwU+QwdpZaxZnW9n1TwuQaSDKbjs26/JcPUf/VnR0//AM0WdlkanrIAjV1TkGmr3XDG9XW0B8P+6qEXK32XIm0tvI+ljc1gD3Z3W7zrW1O9gNgp2vYphbIFR5MQlkAfH8jV3yVHOmAc7VZSdM1S2JRWy4MAZUsoWM5T4FCelhJakSgteDEVHAhY5sj2PHwua70KL0yTGlaaPprAJ+1gjk6tB9QubMtM2jqxy1RTLJzlikaEZ77rRKiG7GgpiHtNuaT3HwP+lZRmfZrR8RNh6lRot0h6qVsqscwGhrm2nbE/o8OAePJwVxlliqp14aM2scnadPymcz4j9jr296hnbIB/DlcAfIPH5rRTjLtX7f7J3XNP9Oftwc/qsEqI3lj4XhzTY27w+RC29OfgxefFdavuRJqKW37qT+0qXCdVTKjmxX+ZfcQUsg/hv/tKShJPhj9XG/6l9x8THXtkf/aVcbuqZEpRr8y+5332KYo6WjfE8EGGQs7wI7pF27rk6xbpnT0uyaN9UTBguVwzmoq2d2PFrdIojjTnTNiYNXDN5NBAJPqPVc8Mk5zUUds+nx48bnL+MyuN4uZsRp2NNxGTIfAAe8flmPyC93O303R6Y/myNRX+fseN0uNdR1DnL8sE39Xwaenx+7raEu18hyXgz6hqeldj2Y9EnDUyzjxEHkFa6hmMukokQVTXabFaxyqRjPA4knIFpZlpR8aCcHmvR1ps5NDRGnfqsJvc2gtia06BdKexzNbniEmMUNum1YroJE7kVUX2ZEl3CJ+xJqvZ/wAHOxCa7wRTxkZ3fXP1Gn8UpSUVb+nuVGLb0r6+3/p9AwQtja1jBla0ANA5ADRcbbk7Z1pKKpA5JAdFSi0JsFb0Vkjm+STAHVTtjjfK82Yxpc4nwCFbaXkUmkmz5+xj2g1tbLKO6YnNLWw2sxrL6O+14qsORqTWNfzyRmglFPJKn7fsUrWSj4PR66P+Xx/c5nLE/wCr+w9ss42Dx5PP6p3k8C/4v+y+w4VU/ST+5GvJ4ZLx4X3X2HftCfpJ6p+pk8Mn0MHlCNxqW+W8l+iX4id1uU+kx1q2oK3Gpxzk9Aq9afhk/hcXavuaTgrEMQq6sQw1EsWfvzSZWjLE2wc7a2bYDxK5eozJR3X6Wjt6XBcm1/ZnXsaxRrB33WY0WzE/VFySeuhXz+WeqR9R02DTH3M+MQENM+pk7r5wSAfebA24aPN3+o9F73w3oalcue/+vpyzwfifW6npj+i9/f68GZpqtsEZmmNpqnvW5sgB0bblms35ea4PiPWrLN5Y8L5Yf5l9T1fh/QvHBYXyvmn+vZfQtMHxAlxe7TNbKOgGwXjxbW56042qNJRV5c/KD8OY+XRaRnvRzzx1Gy2Y++q0s5miTHiTgLXW0czSOeWBNnyRJT9F68sfg8qOTyAlBG6xmmtmbRp8E6E6BdUXsjlktwpVsgJEE48kSFkCb8gi74P4ckxCYRsuGCxlk5Nb0B6lFqtT4DS06XP83PonCMNjpoWwwtDWNFvE9SfFck5ObtnTCKiqQ+eXkFcYg2NYU2JC3ukB4ORQWc69uGP9lSMpmGz5zd1t+zabm/mk3pi5edl/n+wktU0uy3f+DjuCRWaX9dB5Ba9JGk5GPWTuSj4LG66zjoXMiwo9mKLCkLmKdipDHyEWI+alutylFS2YbtD1V6mZ6UdI9jjDarktsI2X9XZR+K8r4lJ7eD2/hUI/Uu8ew91VLFT5XGMSCWZwBsGRi/Z3+s4kADzXndGoeo5Sa2/ft9uT2utnKOGoreW30/mxFxrDqmapYXU94W2dlMjGguaLRMIJvkbueZXr9R1uGOB4scrvn9O/3/Y8Xpeky+r6s41XHevf6CY7whNNH/DEhNy9zranewA0A5BfPZrm7arx7I+hwZIY1pVsDHgVTG3WPPoBeNwdt4brPS6NvWg3yTMEhk7c5o3t7hHeaQNPlupinqCcouPJf00T7ah3zFlSs55yjexKERVbmdo+UDG4bFe9Ulwzw9UXygEt76rGd3uaRrsTYDoF1QfBzz5DrQyHtKpCaLHAMGlrJ2wQjU+87kxvNxQuLfAcfr2/ng+i+GOH4qKBsMQ8XO5udzJXPOep+xtCGnnl8k+ocdh6oihtgRorJPA80AKXcrooBzXi1zsNT5JNeAtJbnzT7Q8b+m18j2m7A7so/stNrjzWWbeSgu2317lYVpg5vvv9Ow2NmVoaOQXoRioxSPOlLU3Ji3TJPXQMVMBUxDJhoUpcDhyOjdcITE1udB9nfEEVPTVLHnvl4kawC73BsfeytGptlPqvO+IYMmVxUFZ7HwvNix28jo1PDWM9k0w1D2tqZHGZ8fxMD/cjvzc1trgbLz8nST6eCm1s+/v/ADg9SHVQ6rI0nutkvYs6nFLtt3veBBIIHqVz5JrTR148LUrGy4gDpuuZys0jCiRDUDkVSZEkH7c23VGdLweMh6pD2HCQ9U9xUj5WpqYvkZG06ve1v9xsvdStpWeBKVRcmuDb+0X2cfs+KOZkhex1muvuHW3HgiUYSTcexEJ5E0p9/Bh4SqgypkhhWsTFom4ZQSVErIYW5nvNgOn+I9AFcVaJe27PofgnhSPD4A1tnSO1kk5k9PJYZMmrZcGsIVu+f5sXksnTdKMS2wJde3NXVE3Z4WKAPPFvLwSTTCmDL+iLCirx6KeankhpcvbPYQC8lrQ3YkkA69E9Sh8z+n6kuOr5fv8AocePs3r4HZn0pcBsY3Nkv42Bv9yxwaVO2zTPbjSRCqaR0f72J8f/ADI3M/6gF2qVnA4NcgAxp2t8inYtIjoByT1CoG6I+adioYmIVMQODmOimJc/J1D2dYSKendXSgZ5AWQBw2Zvnsetr/ZHipUXmyaFx3NW1hx6mV81FHWTl7yHujeLxDR5DhpIetyfksvjeSUYxwQ4XP8Ao7vgEItyzS5fH6eSa7AJ4wXQSyA2J7J5Lh/STcL5mSa2PrIOMkVU2IVrWnvBpGt8gO24KFGVpVyKWim/BIw7iSaw7TI7xAsPkQiUXF1JbmUXCcVKL2NFQ4+1+l8p6E6HyKkWgtIq43tzRuS0iwZNor3MWc79mXswc1zKyuBbazooed+TpP8A8r055tL2PKhhU1TOm8R0FPXRdhUNJZe+hIII5ghYLO+Dp/C9znmI+xSEkmnqnM6Ne0PA+dwVpHqJIyl06Zi+IvZ1W0mU5RO1zg0Oive52u3l5rqxZlN13ObJ0+lWdZ9nPBbaCLPJZ1Q8d931RyY1bzntojx39znhDfU+e3sa6WSyiKLZF8+a0IELrXRYxmdIDwkI5opBZ5rmnwP3JboNmLgBzCSXk55Yz7ERLb/N2Y+izzvdR8f5Hi3uX82LYFYGwj2g+8A7zAP4oAqa3hail/eUsJJ5hgafVtlayTXDIeOL7FFV+zChdfJ20R/wyEgfJ11a6iZDwQKWr9kv8qrPlJED/ma4fgtF1PlEPp15KWu9l9a33exl+y8td6OFvvWi6mJm+mkUFdwZXxe9SSkdWASfcwkrWOaD7mUsEkRMKwZxlcaiOSOJjczxIx0Zeb2bE3MBq47kbAEqk7lSCUfTjcuexssT4rEtJHIS0ZWdmWDQZwbBuXlewPg0LrwacMHJct7fz2OXNqyzUHwlv/PcwUc7w/tGvc2S+bO063/85LnnBTTUtzbHmljknB0dN4f49hfCRVERytb3u6S2S3xRW91x5tK8jL8Pm5fLuj3cHxPHpuWzRiXY3O7OO0IY8u7mmjSfdvZeph6PFGnW6PG6j4lnnqWrZkeCQt03HT9Oinq+hhnV9/Iuh+J5OlfmPgtKGpAuQfO+4Xz2fpZ4X8y+p9b0vXYupVwe/juaTD8T0APebyIPeH6rCzolG+CzbiA5OFvG4KqkYuMvBvKmvY3RxC2lkSOSGGb4KWtlz6xkX6LKTvg6oxceSlPEL4zaSNzfHcKFNrk29JNWmPdxNdzQNdb2K1x5PmMcuFaaNRBXtkbmBXrY5KXB4uWDg9xhkJ3K3pI5xj5L2SAE5yAENrJiGucgRAxytMcLiwXkeWxRjrJIcrfxVKuXwhS8Llmlw+kEMUcQ2YxrL9coAJPiTr81wyk5Nt9zpjFRVIkJDFQB5IBCmA1MRFq67szqx5blzFzQXW1tYADU+m6qMbJcqEp8XhcRlk1tfUOabddR4JvHLwCyR8nHPaRxM6qlOUnsY7hg+seb/nsvRxQWKNdzzsknmnfbsbzgHgKFtAwVkDJJZHGZ4e25aXCzWjoQ2wXDkzS1OmehHHFJbFhVezPDX/wCz7Ej2/deyS6nIu4nhg+xU1fsoo/gknZ/UHD7wtodVP2M5dNBlRUey637uqP9cV/vDl0R6p90YS6KL4ZXy+zyobtJE7+5v5Farql4Mn8PfZos+D+CpI6pslWGdmwEixzhztgCLbb7rDqcqnCoo26XpZYp6pM0mM8F08hL6WQQPOpbqYnH7Pw+Y9F40+lvej3MXWSjtLdGVnweqYS10LnH6zLPaR1BC5ngmux3x6nE1dm3xKia7W+qlxROOckinkp3M1bcjwUNUaKV8iPnzCzvvCaaY90UuL0zQM7NHDkOYVRhb2HKSUdyVw7UuDrm4HMcl29NCcZHB1cscsezNMKjMvTo8axTIigsa53yQI849UAIXphZWUY+k4oyMaspI+2k/wCdLdsI+QDj8gss0tMdPn9isSuWrx+5uxEuU2FLQOSEA3M3y8wR+SdMLPANOxHqEqYWI6IoGMyoA8EAYz2nYz2MAhZYPkBLjoC2IaEg8rnRdXSwtub4RydVPZQXLMD7PcEFXVdpLYQQkOdfQOf8Ef5/JaZptLYWGC7naI8LiPul7fFkjv1XJ6su/wCx0+nHt+4eko3RucTK97SAGtfqW9e9uUnJSrYaTXcP2d0XQxXU4RrYURzSC6v1GKh30YI1sdCGmHRGthQ+OjFlLyNFKJi68G5LHX8LryGvB7qe25XsxdzDZ4LfEjRCYOKJQrWv3APimlYcFIynkknLQD2dx3jsvQ6bp3s2cPU9RFKrNKKEaZV6Vnju2SI4iBa2yLFQ6/qgBS1ADTumkJsFX1TYY3yu0EbC438BoFcV2IlKlYz2TUbvojqqQf7ysldOb7iO+WIX6ZRf+pefknrm2dUIaIpG1UFELEe85kfLV7uWjfdHzP4LTHsm/oRPdpfUYKe3uvkb5PJHoVVrwhV7gnyEbysP2ww/gQnpT7MVvyNFZbnEfsvLP1Ro/X7Bq/Qe3Ehzv8nxuH32KXpv+WPWEZWN6/5CfvaSFDxtdilNHM+LaBuIVDhGcryQxrr9whmxeD8I38zZev8Ah44+nWt13PLWeWTqHo3XH8Z0Lh/BoqanZBG0Oa0d5xDSXuPvOPmvGlKTd2ewoxqqLBuVos0Zdb6NI167Jbvdi2WyDxSA8wjcCQ23UKXZSSFskNoYWqrIoYQnYCWTsCM2R1zZ1xc2/RXS8E2zl9HjgIzEGw+LYLgXTTq6PZl1OO6smtxqKQWJaR4rJ4pJ7o0jOLVpmB4yxQwTWpX6Ed4bgLt6fp7VyRwdV1WiVRZN4X9o9gGVLbAaZ2/mF6SnBquDynrvVz+50bDcVimaHRPDgeh19EOLQKalwWbJFFFBDY8ktxiClG4KpMloHLERy0WiaIaMN7R6gyupsOiPfqpWh1uUeYXJ+Vz8lOWenG/fb/YQjqyLwt/9HW6SlbFGyNgsyNjWNHRrAGgegXnnWEzhAGfxDFmxuLnnL2ji1psXWZHzsPEn1XTCDkqXb/JhKai7ff8AwNixKmfvKHn/ABlw+4gAJuGRdhKcH3J0D4z7vZn7OUqHfey0l2oPp0HoEkMGY282t/tCsVIbURNyGzRe1m8u87QbeJSTdg0qKiHDYqCme4Eudaznutmc4nutHRdGXPPqciv7Ixx4odPjdFPgEzye1me4xkEMjbculcebG/CwbAnf8TNX5Yr9X4Iwtv5pfbz/AOF0x/ZtLp5RDrdrMxc4C2zyDusacnUVZvairk6IT+MI2mw7VwuNW21HPR11oulb8Gb6qK8kyg4xppHBgnyvcQA2RguSeVwLKJ9NOKtr7MuHUwk6T3/QvWvcdiwjwb+jli4o21MXtH/4PlmH5o0oLYWkkLs1xaxtobg9d9lElQ1uPqYC5pa12Un4huPJEZJO2NptbECgo3MaWlxd3jqd1pKSe5CTPmmLF55WXkfYHZrdBZdeJtxtnF1Evm0xGtlI2JCpxi+UZwyTjwyvqySVMuDXG2+RuW2i5Zbs64hKWskidmie5h8D+SUckocMcoRnyjXYV7TJo7CZrZBtfZy1WeL/ADL7GfpSX5X9zoXDnEpq7dnBPfqYyGf3usCm8mPnUNQnxRrI6OW2uVvmbn7ljLqoLg1XTyYRsbW++4nyFgueXW+EdEOibAxUlK2f6QImdra3aFt5Pk47BZvqdT+Zmv4RxVJE84k089E1miyH00kh9dPkjc7wsPMreCuSRyydKzOYRJTz9ydjS+7shdzaTcNB5EdF1ZVkh80Xsc+NwltJbk6bhSnPJ7fJ363WS6nIi30+NkKXgxnwSuH2gD/02Wi6t90R+FXZghw1VM/dz/5nN+7VP8TjfMRehNcMFIa6L3pWnwLmO+4gFaReGXZkNZY9yy4cr5qhzu0y5Y+jSD2h5HXkNfmozwhjqu/7F4Zynz2K7jN/bTRUwOjR20niT3Y2HwOp8lp0yqLn9DLqPmkoeN/9GfZiszrlhDGZizPYl7rdANm+C3eKK7GKyzlw6G/R473lfM4+Ay/e5pSt9qDSv6rDRPpR/BEn/MmJ+61knHI/6v7FL012+7JkWONYP93T0zemov8AiksF8tlerp4SFfj8x1aIWHq29/8Aq1VehHvYetL2L7A+ITKRHI0CTL3XN917huCPhPP1XNlwaPmXH7HRiy63T5NVTxZWgevmuGUrdnXWw2oz27gF/FCq9xO+xFomODTm3uVpJkpHzq7g+tG1O63mF6B5el+GBfwtWDenf9yW5WkLTwvAd2tDnbEO++9reaJTrZxHDG+VIPHVYcRd9LK0fWabhZOWL+I2Ucv8ZOwrCsMqZGRxGftHmzW2vr49B4pN46vYa9RutzpWB8K0lG3KxjZH31keA51zybcWaF5mbLb2PVw4ajuaPtyAB4bDYLByZvGCBGYqGzZRRHkmSqyqogTVWtkX2RaW1sNSQFxBO34rpw4G3bOTP1CSpBOJpz2eUeGbwzmwv9/qvRwR+azyMz2ozhYF2HMWNDi80emYPaBs/X0O6ynhhL2NI5ZLYsJMekIuGtYLXN+8R1/8ssl08e7st5peCA+qll/iFwPRwaPQLVQhHsZ6pS7isoLb/cLn1KesFAkwU4a3KCbE3IudT1KV72xqNKkVPEDewjmmbcmQNbffKbZAPBttvErbH8zSMM3yRcvJlqGrkY0ZHkEbjQg+NiuhpPk44ylHhlpTcQzt6Hy0P6LCWGDOiPUTJ8HFv14mn7TGu+8WWT6VdmbLq/KLCm4ipH/vII/Huj8CPzWb6fIvyyNVnxS5RYO/Zzhcwsv9XswHKdPUJ8/3Kfotcf2D8PYfA6UywwNiawWB5kne6nPKcY6ZStsvDCOrVFUae64zqA1M+UaAk+CqMbJcgNC4ubc73KqTRKKVtSurYwpgp6sgJpINzk/FtVNnkDbhr9HAbEeKjNOtkzow47XzIyMkr2ty2OQHbldYLJtTKl07u0dQ9k2CGKF9W9uV812RNI1EYPefrtcj7lhly7UjTFip7nQaejsczu8d7cgufT3Z06r2Q+Z91LNIqgTjokaIq3SF83ZtHIanbXcqI3LJpNJ/Lj1kwYWxrrnvOPMr1MeCEd6PKn1GSSq9iyhjtqf/AEAtJPsjAiU8Qka4vFxISSD9XZg9LH5quOOxnzz3Ic/Dzm6xnMOhNnD9VrHOv6jJ4n2IhonZg0sdfmLch47LTXGrsjS7qhmLU7mNAcMuc2tfXKNTcfciElJ7dhZE0tyq+jC91pZnQdrnDZ7h8ylsPcN9MkHxn52KWlFamelqJXMe23af7t92ZQcwA1TSimr2Jk5NOtzHQ6WdfQD8eS6zgQ01B8PRJrYNTQ18juvopHbsNhdL20oBuWt7zuYsNr/NKbpGmKOuRs6SlfIbsaSOuzQBtqsZZIxW7OyMG3sbfC6Tso2t57k9Sd15mWeuTZ3446Y0FfUgGySg3uDmlsNNW3xT9Ni1oDHU25c1bgSpGJpMap7azR/3LreDL/1Zi+pwPiSJbalkrS6J3aC9rsuRfpdZyTg6lsawcZq4uzK4nhjnOPcfYn6p/RYSpnbB0ifhPCDHEOmYMosbbE25ELlyTS2RabZsJKhrNbDQWA5ADYALn1blqDapAmVmZJys0UaCDRCGwUkl0ykgVDftnutoGta09Sbl1vIW9Vr08Lm5GPUz+RR+pZQt1uu9ukecSewDwWnYix8lndbgwsWHgWs53qh5GJRJAp/8R9Ao1FaB4YeqLQ9JGqsNZIbva1xAsCd7dLqo5ZR4ZMsalyQncNxcrjyJ/MrT8RIj8PEhy8Mi+j3DzsfyVfiX4JfTryB/2ZP8z7k/xXsL8P7k7CsL7El18xNgDbYLPJl1lwxaCnxPgVkr3OjeYmuOYsDQQHc8vQc7LeHWOKSas58nRKTtOiO32dR/FNIfINH+lU+tl2SIXQR7th4+BqVp17R/2nEfhZZvqsjNV0mNdi5w7DIYL9jG1l97bnzJ3WMpyl+Zm0YRhtFFlBrZo25+Sl7bloluNgsy2RBGttRlQvZJagocIfBLUB8s9mGgkkkgHnovfSrk8bU5OkfQns0p+yw6nbaxLC8+bnE39LLxeq3yM9fA6gjROfquejbUZl9eBcak5nfiVwyluz0YY9kVskrnuvyULc1dJCwSZUwW5PZJfmqEPAuVUU29gk9Ktk6GLkvRhFQVHmZJuTsmMjshuzMlws0UNgSGhSykhUihUANJQAmZFCsY83ToLBBwSodihABYSgAqAASjVADLIAJBzQBHrMWgiOWWaNh3s5wB120WkcU5K4oznkhHaTK+XjChbvVQj+sLRdLmf9Jn+IxeSHL7Q8NbvVxeqf4TL3RSyxfH7EZ3tRwsf/Zb8lP4eXlfcXrL/q/sfO009x15b9V62uzz4w0uz6fwNmWniA5RRj/KF5mTeTO6H5USnO1+azo0Ms+YB7x0cf1XnySUmenC3FHmgHVTRXB57eilo0iwc9ayJpfK4MaOu56ADmTsAELkprYvqKmJa1xBBIvY7i+oB8V34sagr7nmZsup0uCexllbdmAtr7IALHN4fO/4JuItQdsqlxK1Du0U0PUDNQig1CxzdUUOwt0qCxUDI8jdUANAQASI6oAOgAMyABoAcHhoJOwFz8kJW6BnP6/BaaqmfNNEHucdyTsNAF6C2VHPqYrOEaL/AIdilpBql5CjhKi/4eP0Rt4Fql5F/wBkqP8A4eP0T28Bql5IeK+z2gkfndG5utzkcQPuK8ePUZIcM9d4I5OUjYUs7Q0NB0AAHkBYLaPVXyYS6Nrgc6obe1+YVx6iLZnLppJWZCsmtPKN+9/pC5sn5mdeK3BA3SEBZOzVUNeHutY28TsolZrBIbwvhZrKvtpO9T0zrMvtJUD4h1az8SOi6Onx29TObq8ulaEdGkGi7TzASQA5jpod/S3VVH3EwsQ0CpskkNCzZQkmyAI6BioAJJMGtu425Jxi5OkS3Q+J4cLjUIap0xpg5TqpGMLk6Cx0bzdFDtknOUqDUwUz0UGoa1yTQ0yk4srwyLswbOk6bho3W2CO+oU99jMRVpboHeoC6tjPSHZjDv8ACikLQFbjh6BFINDHjHfAJaUGhlu8HmdF8+7PdSVWiBUSiMgE2HJLZGqTkBkrhfQ3UuRSgMqqQSd4HK/w2PmtFJ8mLgk6KczdncP0IPNO7JqmV1ZXyVEjKWnPfldluPhb8bz4AXKai5OivUUFbOr4VhzKeFkMYsxjbDx5lx8Sbn5ruilFUjyJzc5NslkKiCOdN/8AwIABe6skkQFSxh1IHimBHSGU3EeOCmDbAOe43t0aOa3w4fUu+DHNm9OglLO+dsZc3IXC+XpfmfktEo40xJudWi9ZHlAA2AXK3bs3qtgD90gG2TApqXiAPn7JkZcMxGcHSw3d5LoeCo6mzFZrlpSNBTOJ32XPNJG0dxJxqpsppDRohgjk3EONmWoe4Hug5WeQXZFKMaGk+StNceqq0OmNNcUWhUz3049UakGlifTj1RqQaWdS7Sy8Fs9RIiT5XHUAjoVk6bN02kRJsJiOrLtPncJ+mg9aS5IszJI7cx1CTTRpGUZFPxfTZ6d1Q0kPiGY9C0brWHBhmVFp7JcDLIjWSj/eTC0YO7YQd/6iL+QC7Mca3PNz5LdI6O1aHMLlRY6I1UDt6/krj5FLwAa1NsQQKRjxKUANdJ4oEMleGtLnGzQCSfAISt0hvZWYKlBrKp0j/cb3iOjR7jPzK9KvThpR5yfqT1M32GRWBeee3gFw5pb6Ud+KNK2SnO5rIq7Ib52i5Lhpe+ovp4KlFsVpGVr8aks6zrB1wB0C7o4YbbHJPLKiZwjQ5WGS2r9G9cv/AHUZ53KvBeGNK/Jro2WFlwt2zsSpEdxuUCe5kfalxB9EoX5TaSW8bOR1HecPIfinHbcdXsfNbsan/mFL1JGp79uz/wAwo9SQhf2/P9dP1JBYo4iqPr/cjXINQRnEFSdtfJt09cg1ex9LSjXwXmSPTgyJ2evmsO502mgzY3DxWqbRi6YMzjZwNuaetdxaPBLnwaCphMZu1j7B7Qfebe5afArtxxi90eflnki6kaGENADW2DQAABsABYBa0zltB4nJDCO0TBkWeZrGlzjYDf8ARaRTbpGTaStjKOVsoLmXsDa5FtUZIuDpjg1JWgWKT9jG553GjR1cdglji5ypBNqEbKfAKmaQOfI67dm6WuR7xv0C6M0YRdRRjilJq2A71ROACQ3bTkwbnzKvbHAnecwHHWJ5Q2mZuQC+3S9mM8yfyR0mK/8AkZPV5arGidw9hRjY2P4j35D4nl8tk8uTmX2Hhx0lH7mpdYDoB+C4Fudb8GWquKNXZWaXIab79Cu1dNsrZyvqPCM/S6kvcTqTrfcncrpfhGEfLPU0Hbyhovl5/ZG/qlOWiNhFa5Ub+ghAFwNBoF5032PQgu5KldYLItsAEAjgXtVqZa6pPZ/uou4zofrO9fxVyi0qRrjgnvZgX8OTdFGl+DR4/cE7AJvqn0Rpfgn0/cYcCmHwn0RT8B6XuX3C3s+qKp13Ds4xu46eiuEHIzn8nLOw4RwlSQRNj7MPtu47k811xxJI53NssHVJvZeBJ9j34Q7g3VevksJPc3Udg7K8clqpoxeNiPmuE20xKLQtNVZTrsD6rTHlcGRkw60aeCFjmhzb69CvQWR0eTKFOmPNLqDmdpyudfPVPX7E6Sax3IqB0JLTNcLOaCOhVKbXAnFMdFEGizQAOgSbbdsaSWyI2I4ayYASXIF7WNtSrx5JQ4JnjjPkacLb2XZNu1uXLpvbn8ymsr1amT6SrShMMwxsIdY3J5noNgjJlc6sIY1Dgz9NwpJ9IM8z2yEuLwLH3vhHkAul9VHRpSo510steuTs01FT5Ab+8d1y5J6ntwdMI6UQeIXSdnkjaSXaEjk3n6q8GnVcuxnlUtNLuYuWikvbI4DbZd6yR8nI8cvB6sGVuXUfLlzKcXYpKkaDhrDsrLn3n6+TeQXLmnb9kdGGFL3ZqmNsLBcTdnWlQCU3KYuTP8Y4p2MBa09+TujwHMrTFC3Y34OYuj6LqSG34PNajQNTHsoi42aLppIlsvMN4daNZbfZ/VPQmQ8jLqWqawZRYAfC1XGBi5FY/E3X6LTSibDxTgjXcr5Nuz6hbAy23O6zo21WSMkbhroeoVaU0RbTKSXExHOYnHoQeoKzbaZpSaLeeTNHdu7dfMLZ7rYwj8sty64YxMdld17ctF6HTpyied1qUZlucYiG5I/pP5Lo9ORxakN/bkH8wDzDv0S9OXgNSDR45D/NZ62/FHpy8BqRLhxCJ3uyMP8AUEnCS7D1IkBw5EKaHY5AHkAIgBjpEACJQAlkAMfA127QfknbQqRJjiA5IthSHOOiQyMTbUoFwco4kxj6RUOd8De60eA5r08eHTFHN6ybZXBw6K9KH6jJET2c2E/NPSiXNk+HEy3RkYH4qtMSHOR6SrndewAHnqmtKFbGMzDV0bnO8D+ae3kWpoaKyQfwnDyTqPkWuXggxY2x2xXyPpS8H1Syx8nqjFw3r6FDwzXKKWaL4YCPiHWw18FErRcZJkfiqmdI5kzPeDNR5LaGFzhZnPMoyoNwlxBm7jve2IKx0yhI01RmjpdNMA0CwAtsNl7uJfKj5/N+d7hs46A/ILSjIQxsO7G+iKCwT6KE7xt+9G4WDbg8H1LeR/VFsDz8Ij5Oe3yI/RLcLGswsg3bUSj+o/kQjfwOyQ2Kce7Un5gn8SVOleB6gsctQN5Gu87D/Sk4R8BqDNq5+YYfL/2p9OI9bJDK13Nn3pen7hrDsqgVLxsetEmORvVLQx6kP7dvVGlj1ISV4tulTC0ZbjvFuygyM9+XujwbzK6elx3LU+EYdRJqNLucv7A27u69PUjznCT4IUs8zDYs+azllS7G8OmySX5hzMQePhUrPF9i30eVf1EpmLuHwrRTizKWHKiVFj9twnUWR/yrsSG8UNCNEfItc/A9vFzUenF9xerNdinw6mFxoE/SguwLPklyzRSljIy54acoJsfwWU4xq2dWKU20kcoir5XTufGA0E6N5ALwMyjN2e/hjOOxqq3GJWsa0e/bU/ktsc1GFIcsLnO2QOHMAeZO1cSCXZjbzWTi5vc2UFBHYqM90X6BepHhHh5F8zJQKCR2dAHs6QBGPQB570CPByYDmvSoBrpU6AJHKk0A5z0JAIJrKtJNjvpKNI7CMqEmgDh6mhkDF6NsrRmFyNjzCqGwWZGswzKdFsmPkhui5OFwq5JtoiT4aLaLOUDohl8lVUURHJZtNGypkGSkS1NBoTIslEVWpkPEgP0VPUT6SJuHvlvqVkurmU+hxrhEyrjfICCTYrHLnlPY6sHTwhukNocCAOy5dNnbqSLT9kAvBIVqJLyGjoKENGy1jE5MmSy6g2XXHg4JchwmRR4oExqVAOaUAKXIEJmToVjXThu5smoti1JcitObUao0sNSCsaigsJryQFgn+KYAnFMQSJ6TQ7JbHqShXu0QBV1kd1aYFPUQqiuSLayfIqoFNCHKWjWE6KuopbFZtHQpEd0amirAmAJDos4sPsuVI1ciXHRBGkFkJsVMAmokuYeODVNIzcybG1WkZNkhhWyMXyFaUxGL/wDkaBsr4pAWlri2/kumOOD77nHknli+Ni4o+JqaT3ZR81XoPsZfifOxY/T2WuHgjzS9GXgf4iPkZJisY0LhdNYZeCX1EfI0Y1F9YJ+hLwL8TDyAqMUp3e8R6prDNEvPjfLIzcWgZ7j/AJK/Rm+UR6+NcMFLxdl2IIVLpb5JfWVwR3cdFoIDVouhi92zNddOtkQ4eNH5y4tzAi1ui0fRwapEx6zIndFzw7xKKmR0eWxa3N8lx9R06x8M9Dps7y8ov2rlOqiTHIk0CY8uSKIsxTAr6hipDRAkamWCyosVAZmXSaLjKivqIOig2TIhHglRakagRLnoWoe1ieknUHa1Kg1DgqoiwoKaQmx91aM2Oa5UI5Rxrgsb5HOjaQbm/iVUpJIqONyMO6F8Z2I8kodSokT6aTLOgxtzQAXO3C9DD10O7PNzfD5PhGnpOKYW3ztL3G2uv6rqydRilVM4cfQZo38tkep4iidqGEeqF1mFLkUvhnUN2RHYyw7McpfXYTSPwvOM/aN9o3KH1+Lwar4Vm8nvpLztEVL6+Hg0XwqfeQmaY7RFH43xEtfDa5kPjpag7NsofWT7I1Xw7H3ZueA8PEZe4++W2Pkss2Ry5LhgWPg2LXLnNAzXJAO7RFDsFI5BRDmTAhyhBaI7ggYwm6AI0zUmWmRXMUmtmiasjOxSqSJbHtKTQWJmToTY9rkUFj2lUSKHIEipqKVpOoQXdFXV4NE7do9FWhNC9SSZB/2bgv7vNOGGDY5Z5UOkwCHN7o9F0vHBLg5Vmm3yG/YsX1R6KEo+DR5JPuHjweMfCPRJ14BTl5DjDmDkPRGw9bCNo29EE62e+it6Ji1MJHSNRqYE+hjDb2UvcLJ7XKR2ODkCHFyQAXPTCwMjkFkSQoGgDkiwbkDBvKQ0R3NQ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11276" name="AutoShape 23" descr="Resultado de imagem para LDO 2016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2" name="Rectangle 1"/>
          <p:cNvSpPr/>
          <p:nvPr/>
        </p:nvSpPr>
        <p:spPr>
          <a:xfrm>
            <a:off x="2807804" y="1134264"/>
            <a:ext cx="6192688" cy="25922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51521" y="260648"/>
            <a:ext cx="864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006600"/>
                </a:solidFill>
              </a:rPr>
              <a:t>Plataforma vencedora das eleições BH2016</a:t>
            </a:r>
          </a:p>
          <a:p>
            <a:pPr algn="ctr"/>
            <a:endParaRPr lang="pt-BR" sz="2800" dirty="0">
              <a:solidFill>
                <a:srgbClr val="0066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83568" y="1404887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Seguranc</a:t>
            </a:r>
            <a:r>
              <a:rPr lang="pt-BR" dirty="0" err="1"/>
              <a:t>̧a</a:t>
            </a:r>
            <a:r>
              <a:rPr lang="pt-BR" dirty="0"/>
              <a:t> </a:t>
            </a:r>
            <a:r>
              <a:rPr lang="pt-BR" dirty="0" err="1"/>
              <a:t>Pública</a:t>
            </a:r>
            <a:r>
              <a:rPr lang="pt-BR" dirty="0"/>
              <a:t>. </a:t>
            </a:r>
          </a:p>
          <a:p>
            <a:pPr algn="ctr"/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683568" y="2996952"/>
            <a:ext cx="7493664" cy="2308324"/>
          </a:xfrm>
          <a:prstGeom prst="rect">
            <a:avLst/>
          </a:prstGeom>
          <a:noFill/>
          <a:ln>
            <a:solidFill>
              <a:srgbClr val="339933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pt-BR" dirty="0" err="1" smtClean="0"/>
              <a:t>Criac</a:t>
            </a:r>
            <a:r>
              <a:rPr lang="pt-BR" dirty="0" err="1"/>
              <a:t>̧ão</a:t>
            </a:r>
            <a:r>
              <a:rPr lang="pt-BR" dirty="0"/>
              <a:t> da Secretaria de </a:t>
            </a:r>
            <a:r>
              <a:rPr lang="pt-BR" dirty="0" err="1"/>
              <a:t>Prevenção</a:t>
            </a:r>
            <a:r>
              <a:rPr lang="pt-BR" dirty="0"/>
              <a:t> Social da </a:t>
            </a:r>
            <a:r>
              <a:rPr lang="pt-BR" dirty="0" err="1"/>
              <a:t>Violência</a:t>
            </a:r>
            <a:r>
              <a:rPr lang="pt-BR" dirty="0"/>
              <a:t> e </a:t>
            </a:r>
            <a:r>
              <a:rPr lang="pt-BR" dirty="0" err="1"/>
              <a:t>Segurança</a:t>
            </a:r>
            <a:r>
              <a:rPr lang="pt-BR" dirty="0"/>
              <a:t>. </a:t>
            </a:r>
          </a:p>
          <a:p>
            <a:pPr marL="285750" indent="-285750">
              <a:buFont typeface="Arial" charset="0"/>
              <a:buChar char="•"/>
            </a:pPr>
            <a:r>
              <a:rPr lang="pt-BR" dirty="0"/>
              <a:t>A </a:t>
            </a:r>
            <a:r>
              <a:rPr lang="pt-BR" dirty="0" err="1"/>
              <a:t>transparência</a:t>
            </a:r>
            <a:r>
              <a:rPr lang="pt-BR" dirty="0"/>
              <a:t> das </a:t>
            </a:r>
            <a:r>
              <a:rPr lang="pt-BR" dirty="0" err="1"/>
              <a:t>informações</a:t>
            </a:r>
            <a:r>
              <a:rPr lang="pt-BR" dirty="0"/>
              <a:t> de </a:t>
            </a:r>
            <a:r>
              <a:rPr lang="pt-BR" dirty="0" err="1"/>
              <a:t>segurança</a:t>
            </a:r>
            <a:r>
              <a:rPr lang="pt-BR" dirty="0"/>
              <a:t> a </a:t>
            </a:r>
            <a:r>
              <a:rPr lang="pt-BR" dirty="0" err="1"/>
              <a:t>situações</a:t>
            </a:r>
            <a:r>
              <a:rPr lang="pt-BR" dirty="0"/>
              <a:t> de risco </a:t>
            </a:r>
          </a:p>
          <a:p>
            <a:pPr marL="285750" indent="-285750">
              <a:buFont typeface="Arial" charset="0"/>
              <a:buChar char="•"/>
            </a:pPr>
            <a:r>
              <a:rPr lang="pt-BR" dirty="0"/>
              <a:t>Campanhas de envolvimento da </a:t>
            </a:r>
            <a:r>
              <a:rPr lang="pt-BR" dirty="0" err="1"/>
              <a:t>população</a:t>
            </a:r>
            <a:r>
              <a:rPr lang="pt-BR" dirty="0"/>
              <a:t> nos projetos e programas de controle da criminalidade na cidade </a:t>
            </a:r>
          </a:p>
          <a:p>
            <a:pPr marL="285750" indent="-285750">
              <a:buFont typeface="Arial" charset="0"/>
              <a:buChar char="•"/>
            </a:pPr>
            <a:r>
              <a:rPr lang="pt-BR" dirty="0"/>
              <a:t>Apoio </a:t>
            </a:r>
            <a:r>
              <a:rPr lang="pt-BR" dirty="0" err="1"/>
              <a:t>logístico</a:t>
            </a:r>
            <a:r>
              <a:rPr lang="pt-BR" dirty="0"/>
              <a:t> e humano para a </a:t>
            </a:r>
            <a:r>
              <a:rPr lang="pt-BR" dirty="0" err="1"/>
              <a:t>ampliação</a:t>
            </a:r>
            <a:r>
              <a:rPr lang="pt-BR" dirty="0"/>
              <a:t> do </a:t>
            </a:r>
            <a:r>
              <a:rPr lang="pt-BR" dirty="0" err="1" smtClean="0"/>
              <a:t>número</a:t>
            </a:r>
            <a:r>
              <a:rPr lang="pt-BR" dirty="0" smtClean="0"/>
              <a:t> </a:t>
            </a:r>
            <a:r>
              <a:rPr lang="pt-BR" dirty="0"/>
              <a:t>de Conselhos </a:t>
            </a:r>
            <a:r>
              <a:rPr lang="pt-BR" dirty="0" err="1"/>
              <a:t>Comunitários</a:t>
            </a:r>
            <a:r>
              <a:rPr lang="pt-BR" dirty="0"/>
              <a:t> de </a:t>
            </a:r>
            <a:r>
              <a:rPr lang="pt-BR" dirty="0" err="1"/>
              <a:t>Segurança</a:t>
            </a:r>
            <a:r>
              <a:rPr lang="pt-BR" dirty="0"/>
              <a:t> (</a:t>
            </a:r>
            <a:r>
              <a:rPr lang="pt-BR" dirty="0" err="1"/>
              <a:t>Conseg</a:t>
            </a:r>
            <a:r>
              <a:rPr lang="pt-BR" dirty="0"/>
              <a:t>), </a:t>
            </a:r>
          </a:p>
          <a:p>
            <a:pPr marL="285750" indent="-285750">
              <a:buFont typeface="Arial" charset="0"/>
              <a:buChar char="•"/>
            </a:pPr>
            <a:r>
              <a:rPr lang="pt-BR" dirty="0"/>
              <a:t>Organizar uma sala de crise no interior do Centro de </a:t>
            </a:r>
            <a:r>
              <a:rPr lang="pt-BR" dirty="0" smtClean="0"/>
              <a:t>Comando </a:t>
            </a:r>
            <a:r>
              <a:rPr lang="pt-BR" dirty="0"/>
              <a:t>e Controle, voltado para a </a:t>
            </a:r>
            <a:r>
              <a:rPr lang="pt-BR" dirty="0" err="1"/>
              <a:t>gestão</a:t>
            </a:r>
            <a:r>
              <a:rPr lang="pt-BR" dirty="0"/>
              <a:t> da </a:t>
            </a:r>
            <a:r>
              <a:rPr lang="pt-BR" dirty="0" err="1"/>
              <a:t>segurança</a:t>
            </a:r>
            <a:r>
              <a:rPr lang="pt-BR" dirty="0"/>
              <a:t>.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1134264"/>
            <a:ext cx="4104456" cy="135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6406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extShape 1"/>
          <p:cNvSpPr txBox="1"/>
          <p:nvPr/>
        </p:nvSpPr>
        <p:spPr>
          <a:xfrm>
            <a:off x="679836" y="1234376"/>
            <a:ext cx="7704856" cy="503616"/>
          </a:xfrm>
          <a:prstGeom prst="rect">
            <a:avLst/>
          </a:prstGeom>
        </p:spPr>
        <p:txBody>
          <a:bodyPr tIns="45000" rIns="90000" bIns="45000" anchor="b"/>
          <a:lstStyle/>
          <a:p>
            <a:pPr algn="ctr">
              <a:lnSpc>
                <a:spcPct val="120000"/>
              </a:lnSpc>
            </a:pPr>
            <a:endParaRPr sz="2000" b="1" dirty="0">
              <a:latin typeface="Arial Black"/>
            </a:endParaRPr>
          </a:p>
        </p:txBody>
      </p:sp>
      <p:sp>
        <p:nvSpPr>
          <p:cNvPr id="289" name="TextShape 2"/>
          <p:cNvSpPr txBox="1"/>
          <p:nvPr/>
        </p:nvSpPr>
        <p:spPr>
          <a:xfrm>
            <a:off x="273728" y="3882456"/>
            <a:ext cx="4370256" cy="504056"/>
          </a:xfrm>
          <a:prstGeom prst="rect">
            <a:avLst/>
          </a:prstGeom>
        </p:spPr>
        <p:txBody>
          <a:bodyPr tIns="45000" rIns="90000" bIns="45000" anchor="b"/>
          <a:lstStyle/>
          <a:p>
            <a:pPr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lang="pt-BR" sz="2000" b="1" dirty="0" smtClean="0">
              <a:solidFill>
                <a:srgbClr val="003399"/>
              </a:solidFill>
              <a:latin typeface="Arial Black"/>
            </a:endParaRPr>
          </a:p>
          <a:p>
            <a:pPr algn="ctr">
              <a:lnSpc>
                <a:spcPct val="100000"/>
              </a:lnSpc>
            </a:pPr>
            <a:endParaRPr lang="pt-BR" sz="2000" b="1" dirty="0">
              <a:solidFill>
                <a:srgbClr val="003399"/>
              </a:solidFill>
              <a:latin typeface="Arial Black"/>
            </a:endParaRPr>
          </a:p>
          <a:p>
            <a:pPr algn="ctr">
              <a:lnSpc>
                <a:spcPct val="100000"/>
              </a:lnSpc>
            </a:pPr>
            <a:endParaRPr lang="pt-BR" sz="2000" b="1" dirty="0" smtClean="0">
              <a:solidFill>
                <a:srgbClr val="003399"/>
              </a:solidFill>
              <a:latin typeface="Arial Black"/>
            </a:endParaRPr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290" name="TextShape 3"/>
          <p:cNvSpPr txBox="1"/>
          <p:nvPr/>
        </p:nvSpPr>
        <p:spPr>
          <a:xfrm>
            <a:off x="539528" y="2286186"/>
            <a:ext cx="8208912" cy="3519078"/>
          </a:xfrm>
          <a:prstGeom prst="rect">
            <a:avLst/>
          </a:prstGeom>
          <a:ln>
            <a:solidFill>
              <a:srgbClr val="329A66"/>
            </a:solidFill>
          </a:ln>
        </p:spPr>
        <p:txBody>
          <a:bodyPr lIns="90000" tIns="45000" rIns="90000" bIns="45000"/>
          <a:lstStyle/>
          <a:p>
            <a:pPr algn="just">
              <a:spcAft>
                <a:spcPts val="600"/>
              </a:spcAft>
            </a:pPr>
            <a:r>
              <a:rPr lang="pt-BR" sz="2400" dirty="0" smtClean="0">
                <a:latin typeface="+mj-lt"/>
              </a:rPr>
              <a:t>Plano Plurianual Governamental (PPAG) - materializa  </a:t>
            </a:r>
            <a:r>
              <a:rPr lang="pt-BR" sz="2400" dirty="0">
                <a:latin typeface="+mj-lt"/>
              </a:rPr>
              <a:t>as políticas </a:t>
            </a:r>
            <a:r>
              <a:rPr lang="pt-BR" sz="2400" dirty="0" smtClean="0">
                <a:latin typeface="+mj-lt"/>
              </a:rPr>
              <a:t>públicas definidas no plano de longo prazo, traduzindo-as  em  </a:t>
            </a:r>
            <a:r>
              <a:rPr lang="pt-BR" sz="2400" dirty="0">
                <a:latin typeface="+mj-lt"/>
              </a:rPr>
              <a:t>Programas </a:t>
            </a:r>
            <a:r>
              <a:rPr lang="pt-BR" sz="2400" dirty="0" smtClean="0">
                <a:latin typeface="+mj-lt"/>
              </a:rPr>
              <a:t>para </a:t>
            </a:r>
            <a:r>
              <a:rPr lang="pt-BR" sz="2400" dirty="0">
                <a:latin typeface="+mj-lt"/>
              </a:rPr>
              <a:t>serem executados </a:t>
            </a:r>
            <a:r>
              <a:rPr lang="pt-BR" sz="2400" dirty="0" smtClean="0">
                <a:latin typeface="+mj-lt"/>
              </a:rPr>
              <a:t>em 4 anos, definindo</a:t>
            </a:r>
            <a:r>
              <a:rPr lang="pt-BR" sz="2400" dirty="0">
                <a:latin typeface="+mj-lt"/>
              </a:rPr>
              <a:t> </a:t>
            </a:r>
            <a:r>
              <a:rPr lang="pt-BR" sz="2400" dirty="0" smtClean="0">
                <a:latin typeface="+mj-lt"/>
              </a:rPr>
              <a:t>quantitativamente </a:t>
            </a:r>
            <a:r>
              <a:rPr lang="pt-BR" sz="2400" dirty="0">
                <a:latin typeface="+mj-lt"/>
              </a:rPr>
              <a:t>recursos necessários a sua implementação. </a:t>
            </a:r>
            <a:r>
              <a:rPr lang="pt-BR" sz="2400" dirty="0" smtClean="0">
                <a:latin typeface="+mj-lt"/>
              </a:rPr>
              <a:t>Assim, </a:t>
            </a:r>
            <a:r>
              <a:rPr lang="pt-BR" sz="2400" dirty="0">
                <a:latin typeface="+mj-lt"/>
              </a:rPr>
              <a:t>no último </a:t>
            </a:r>
            <a:r>
              <a:rPr lang="pt-BR" sz="2400" dirty="0" smtClean="0">
                <a:latin typeface="+mj-lt"/>
              </a:rPr>
              <a:t>PPAG da PBH, foram </a:t>
            </a:r>
            <a:r>
              <a:rPr lang="pt-BR" sz="2400" dirty="0">
                <a:latin typeface="+mj-lt"/>
              </a:rPr>
              <a:t>definidos os limites de programação para </a:t>
            </a:r>
            <a:r>
              <a:rPr lang="pt-BR" sz="2400" dirty="0" smtClean="0">
                <a:latin typeface="+mj-lt"/>
              </a:rPr>
              <a:t>2014-2017. O próximo abrangerá os limites para 2018-2021.</a:t>
            </a:r>
          </a:p>
          <a:p>
            <a:pPr algn="just"/>
            <a:r>
              <a:rPr lang="pt-BR" sz="2400" dirty="0" smtClean="0">
                <a:latin typeface="+mj-lt"/>
              </a:rPr>
              <a:t>(Princípio da continuidade </a:t>
            </a:r>
            <a:r>
              <a:rPr lang="pt-BR" sz="2400" dirty="0">
                <a:latin typeface="+mj-lt"/>
              </a:rPr>
              <a:t>administrativa</a:t>
            </a:r>
            <a:r>
              <a:rPr lang="pt-BR" sz="2400" b="1" dirty="0" smtClean="0">
                <a:latin typeface="+mj-lt"/>
              </a:rPr>
              <a:t>)</a:t>
            </a:r>
          </a:p>
          <a:p>
            <a:pPr algn="just"/>
            <a:endParaRPr sz="2400" b="1" dirty="0">
              <a:latin typeface="+mj-lt"/>
            </a:endParaRPr>
          </a:p>
        </p:txBody>
      </p:sp>
      <p:sp>
        <p:nvSpPr>
          <p:cNvPr id="291" name="TextShape 4"/>
          <p:cNvSpPr txBox="1"/>
          <p:nvPr/>
        </p:nvSpPr>
        <p:spPr>
          <a:xfrm>
            <a:off x="5090760" y="1196752"/>
            <a:ext cx="4466600" cy="504056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1" y="942414"/>
            <a:ext cx="3899428" cy="13437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08270" y="260648"/>
            <a:ext cx="2481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 smtClean="0">
                <a:solidFill>
                  <a:srgbClr val="006600"/>
                </a:solidFill>
              </a:rPr>
              <a:t>Plano Plurianual</a:t>
            </a:r>
            <a:endParaRPr lang="pt-BR" sz="2800" dirty="0">
              <a:solidFill>
                <a:srgbClr val="0066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591319"/>
            <a:ext cx="4773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+mj-lt"/>
              </a:rPr>
              <a:t>Instrumento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médio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prazo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124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Shape 3"/>
          <p:cNvSpPr txBox="1"/>
          <p:nvPr/>
        </p:nvSpPr>
        <p:spPr>
          <a:xfrm>
            <a:off x="323528" y="1520948"/>
            <a:ext cx="5279992" cy="4177016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1" name="TextShape 4"/>
          <p:cNvSpPr txBox="1"/>
          <p:nvPr/>
        </p:nvSpPr>
        <p:spPr>
          <a:xfrm>
            <a:off x="400368" y="4073692"/>
            <a:ext cx="8186764" cy="3248544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2" name="CaixaDeTexto 1"/>
          <p:cNvSpPr txBox="1"/>
          <p:nvPr/>
        </p:nvSpPr>
        <p:spPr>
          <a:xfrm>
            <a:off x="235939" y="2437464"/>
            <a:ext cx="8568952" cy="3416320"/>
          </a:xfrm>
          <a:prstGeom prst="rect">
            <a:avLst/>
          </a:prstGeom>
          <a:noFill/>
          <a:ln>
            <a:solidFill>
              <a:srgbClr val="329A66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2400" u="sng" dirty="0" smtClean="0">
                <a:latin typeface="+mj-lt"/>
              </a:rPr>
              <a:t>Lei </a:t>
            </a:r>
            <a:r>
              <a:rPr lang="pt-BR" sz="2400" u="sng" dirty="0">
                <a:latin typeface="+mj-lt"/>
              </a:rPr>
              <a:t>de Diretrizes </a:t>
            </a:r>
            <a:r>
              <a:rPr lang="pt-BR" sz="2400" u="sng" dirty="0" smtClean="0">
                <a:latin typeface="+mj-lt"/>
              </a:rPr>
              <a:t>Orçamentárias</a:t>
            </a:r>
            <a:r>
              <a:rPr lang="pt-BR" sz="2400" u="sng" dirty="0">
                <a:latin typeface="+mj-lt"/>
              </a:rPr>
              <a:t> </a:t>
            </a:r>
            <a:r>
              <a:rPr lang="pt-BR" sz="2400" dirty="0" smtClean="0">
                <a:latin typeface="+mj-lt"/>
              </a:rPr>
              <a:t>- </a:t>
            </a:r>
            <a:r>
              <a:rPr lang="pt-BR" sz="2400" dirty="0">
                <a:latin typeface="+mj-lt"/>
              </a:rPr>
              <a:t>formula </a:t>
            </a:r>
            <a:r>
              <a:rPr lang="pt-BR" sz="2400" dirty="0" smtClean="0">
                <a:latin typeface="+mj-lt"/>
              </a:rPr>
              <a:t>diretrizes e estabelece metas e limites para a elaboração e a execução do orçamento do ano a seguir</a:t>
            </a:r>
          </a:p>
          <a:p>
            <a:pPr algn="just"/>
            <a:endParaRPr lang="pt-BR" sz="2400" u="sng" dirty="0" smtClean="0">
              <a:latin typeface="+mj-lt"/>
            </a:endParaRPr>
          </a:p>
          <a:p>
            <a:pPr algn="just"/>
            <a:r>
              <a:rPr lang="pt-BR" sz="2400" u="sng" dirty="0" smtClean="0">
                <a:latin typeface="+mj-lt"/>
              </a:rPr>
              <a:t>Lei </a:t>
            </a:r>
            <a:r>
              <a:rPr lang="pt-BR" sz="2400" u="sng" dirty="0">
                <a:latin typeface="+mj-lt"/>
              </a:rPr>
              <a:t>de Orçamento Anual </a:t>
            </a:r>
            <a:r>
              <a:rPr lang="pt-BR" sz="2400" dirty="0">
                <a:latin typeface="+mj-lt"/>
              </a:rPr>
              <a:t>- estabelece a ação do governo pelo período de um ano, traduzida </a:t>
            </a:r>
            <a:r>
              <a:rPr lang="pt-BR" sz="2400" dirty="0" smtClean="0">
                <a:latin typeface="+mj-lt"/>
              </a:rPr>
              <a:t>em Projetos/</a:t>
            </a:r>
            <a:r>
              <a:rPr lang="pt-BR" sz="2400" dirty="0">
                <a:latin typeface="+mj-lt"/>
              </a:rPr>
              <a:t>Atividades, com metas físicas e financeiras, em função da receita estimada pelos órgãos competentes (</a:t>
            </a:r>
            <a:r>
              <a:rPr lang="en-US" sz="2400" dirty="0" err="1">
                <a:latin typeface="+mj-lt"/>
              </a:rPr>
              <a:t>previsão</a:t>
            </a:r>
            <a:r>
              <a:rPr lang="en-US" sz="2400" dirty="0">
                <a:latin typeface="+mj-lt"/>
              </a:rPr>
              <a:t> da </a:t>
            </a:r>
            <a:r>
              <a:rPr lang="en-US" sz="2400" dirty="0" err="1">
                <a:latin typeface="+mj-lt"/>
              </a:rPr>
              <a:t>receita</a:t>
            </a:r>
            <a:r>
              <a:rPr lang="en-US" sz="2400" dirty="0">
                <a:latin typeface="+mj-lt"/>
              </a:rPr>
              <a:t> e  </a:t>
            </a:r>
            <a:r>
              <a:rPr lang="en-US" sz="2400" dirty="0" err="1">
                <a:latin typeface="+mj-lt"/>
              </a:rPr>
              <a:t>fixação</a:t>
            </a:r>
            <a:r>
              <a:rPr lang="en-US" sz="2400" dirty="0">
                <a:latin typeface="+mj-lt"/>
              </a:rPr>
              <a:t> da </a:t>
            </a:r>
            <a:r>
              <a:rPr lang="en-US" sz="2400" dirty="0" err="1">
                <a:latin typeface="+mj-lt"/>
              </a:rPr>
              <a:t>despesa</a:t>
            </a:r>
            <a:r>
              <a:rPr lang="en-US" sz="2400" dirty="0" smtClean="0">
                <a:latin typeface="+mj-lt"/>
              </a:rPr>
              <a:t>)</a:t>
            </a:r>
            <a:endParaRPr lang="pt-BR" sz="2400" dirty="0">
              <a:latin typeface="+mj-lt"/>
            </a:endParaRPr>
          </a:p>
        </p:txBody>
      </p:sp>
      <p:sp>
        <p:nvSpPr>
          <p:cNvPr id="8" name="TextShape 5"/>
          <p:cNvSpPr txBox="1"/>
          <p:nvPr/>
        </p:nvSpPr>
        <p:spPr>
          <a:xfrm>
            <a:off x="395536" y="1412776"/>
            <a:ext cx="5531367" cy="576064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400" dirty="0" smtClean="0">
                <a:solidFill>
                  <a:srgbClr val="464653"/>
                </a:solidFill>
                <a:latin typeface="+mj-lt"/>
              </a:rPr>
              <a:t>Instrumentos - Curto Prazo</a:t>
            </a:r>
            <a:endParaRPr lang="pt-BR" sz="240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53498" y="260648"/>
            <a:ext cx="19913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 smtClean="0">
                <a:solidFill>
                  <a:srgbClr val="006600"/>
                </a:solidFill>
              </a:rPr>
              <a:t>LDO e LOA</a:t>
            </a:r>
            <a:endParaRPr lang="pt-BR" sz="2800" dirty="0">
              <a:solidFill>
                <a:srgbClr val="0066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622" y="875954"/>
            <a:ext cx="3897742" cy="154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4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2"/>
          <p:cNvSpPr>
            <a:spLocks noGrp="1"/>
          </p:cNvSpPr>
          <p:nvPr>
            <p:ph type="title"/>
          </p:nvPr>
        </p:nvSpPr>
        <p:spPr>
          <a:xfrm>
            <a:off x="251520" y="1628800"/>
            <a:ext cx="8171841" cy="1080120"/>
          </a:xfrm>
        </p:spPr>
        <p:txBody>
          <a:bodyPr anchor="ctr" anchorCtr="0"/>
          <a:lstStyle/>
          <a:p>
            <a:r>
              <a:rPr lang="pt-BR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Ciclo </a:t>
            </a:r>
            <a:r>
              <a:rPr lang="pt-BR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Orçamentário: </a:t>
            </a:r>
            <a:r>
              <a:rPr lang="pt-BR" dirty="0"/>
              <a:t>PPA, LDO e LOA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(CF/art</a:t>
            </a:r>
            <a:r>
              <a:rPr lang="pt-BR" dirty="0"/>
              <a:t>. 165, </a:t>
            </a:r>
            <a:r>
              <a:rPr lang="pt-BR" dirty="0" err="1"/>
              <a:t>I</a:t>
            </a:r>
            <a:r>
              <a:rPr lang="pt-BR" dirty="0"/>
              <a:t>, II e III)</a:t>
            </a:r>
            <a:br>
              <a:rPr lang="pt-BR" dirty="0"/>
            </a:br>
            <a:endParaRPr lang="pt-BR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66" y="3864300"/>
            <a:ext cx="6243120" cy="1002209"/>
          </a:xfrm>
          <a:prstGeom prst="rect">
            <a:avLst/>
          </a:prstGeom>
          <a:ln>
            <a:noFill/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66" y="5010485"/>
            <a:ext cx="6243120" cy="1011404"/>
          </a:xfrm>
          <a:prstGeom prst="rect">
            <a:avLst/>
          </a:prstGeom>
          <a:ln>
            <a:noFill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18" y="3274828"/>
            <a:ext cx="6241468" cy="340109"/>
          </a:xfrm>
          <a:prstGeom prst="rect">
            <a:avLst/>
          </a:prstGeom>
          <a:ln>
            <a:noFill/>
          </a:ln>
        </p:spPr>
      </p:pic>
      <p:grpSp>
        <p:nvGrpSpPr>
          <p:cNvPr id="7" name="Grupo 6"/>
          <p:cNvGrpSpPr/>
          <p:nvPr/>
        </p:nvGrpSpPr>
        <p:grpSpPr>
          <a:xfrm>
            <a:off x="6625174" y="3279525"/>
            <a:ext cx="2415368" cy="584775"/>
            <a:chOff x="6560130" y="1678955"/>
            <a:chExt cx="2503180" cy="606035"/>
          </a:xfrm>
        </p:grpSpPr>
        <p:sp>
          <p:nvSpPr>
            <p:cNvPr id="8" name="CaixaDeTexto 7"/>
            <p:cNvSpPr txBox="1"/>
            <p:nvPr/>
          </p:nvSpPr>
          <p:spPr>
            <a:xfrm>
              <a:off x="6805297" y="1678955"/>
              <a:ext cx="2258013" cy="606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 smtClean="0">
                  <a:solidFill>
                    <a:srgbClr val="FF0000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Conjunto de</a:t>
              </a:r>
            </a:p>
            <a:p>
              <a:r>
                <a:rPr lang="pt-BR" sz="1600" b="1" dirty="0" smtClean="0">
                  <a:solidFill>
                    <a:srgbClr val="FF0000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Programas p/ 4 anos</a:t>
              </a:r>
              <a:endParaRPr lang="pt-BR" sz="1600" b="1" dirty="0">
                <a:solidFill>
                  <a:srgbClr val="FF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9" name="Chave direita 8"/>
            <p:cNvSpPr/>
            <p:nvPr/>
          </p:nvSpPr>
          <p:spPr>
            <a:xfrm>
              <a:off x="6560130" y="1760943"/>
              <a:ext cx="226654" cy="442060"/>
            </a:xfrm>
            <a:prstGeom prst="rightBrac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6584488" y="4061396"/>
            <a:ext cx="2020479" cy="994076"/>
            <a:chOff x="6535425" y="2449501"/>
            <a:chExt cx="2093933" cy="1030216"/>
          </a:xfrm>
        </p:grpSpPr>
        <p:sp>
          <p:nvSpPr>
            <p:cNvPr id="11" name="Chave direita 10"/>
            <p:cNvSpPr/>
            <p:nvPr/>
          </p:nvSpPr>
          <p:spPr>
            <a:xfrm>
              <a:off x="6535425" y="2449501"/>
              <a:ext cx="226654" cy="1030216"/>
            </a:xfrm>
            <a:prstGeom prst="rightBrac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6BB00"/>
                </a:solidFill>
              </a:endParaRP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6799956" y="2677849"/>
              <a:ext cx="1829402" cy="606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 smtClean="0">
                  <a:solidFill>
                    <a:srgbClr val="F6BB00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Prioridades para</a:t>
              </a:r>
            </a:p>
            <a:p>
              <a:r>
                <a:rPr lang="pt-BR" sz="1600" b="1" dirty="0" smtClean="0">
                  <a:solidFill>
                    <a:srgbClr val="F6BB00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o ano seguinte</a:t>
              </a:r>
              <a:endParaRPr lang="pt-BR" sz="1600" b="1" dirty="0">
                <a:solidFill>
                  <a:srgbClr val="F6BB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6584488" y="5082960"/>
            <a:ext cx="2535964" cy="1137070"/>
            <a:chOff x="6516804" y="3470010"/>
            <a:chExt cx="2628162" cy="1178408"/>
          </a:xfrm>
        </p:grpSpPr>
        <p:sp>
          <p:nvSpPr>
            <p:cNvPr id="15" name="Chave direita 14"/>
            <p:cNvSpPr/>
            <p:nvPr/>
          </p:nvSpPr>
          <p:spPr>
            <a:xfrm>
              <a:off x="6516804" y="3470010"/>
              <a:ext cx="168688" cy="1178408"/>
            </a:xfrm>
            <a:prstGeom prst="rightBrac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6685492" y="3678300"/>
              <a:ext cx="2459474" cy="606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 smtClean="0">
                  <a:solidFill>
                    <a:srgbClr val="00B050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Alocação de recursos</a:t>
              </a:r>
            </a:p>
            <a:p>
              <a:r>
                <a:rPr lang="pt-BR" sz="1600" b="1" dirty="0" smtClean="0">
                  <a:solidFill>
                    <a:srgbClr val="00B050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e definição de metas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860728" y="332656"/>
            <a:ext cx="48592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solidFill>
                  <a:srgbClr val="006600"/>
                </a:solidFill>
              </a:rPr>
              <a:t>O Processo Legislativo e a LDO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2240" y="1124744"/>
            <a:ext cx="2041129" cy="2016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55315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Shape 1"/>
          <p:cNvSpPr txBox="1"/>
          <p:nvPr/>
        </p:nvSpPr>
        <p:spPr>
          <a:xfrm>
            <a:off x="467640" y="188640"/>
            <a:ext cx="8424720" cy="5036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95536" y="1340768"/>
            <a:ext cx="835292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pt-BR" sz="2400" dirty="0"/>
          </a:p>
          <a:p>
            <a:pPr>
              <a:spcAft>
                <a:spcPts val="600"/>
              </a:spcAft>
            </a:pPr>
            <a:endParaRPr lang="pt-BR" sz="2400" dirty="0" smtClean="0"/>
          </a:p>
          <a:p>
            <a:pPr>
              <a:spcAft>
                <a:spcPts val="600"/>
              </a:spcAft>
            </a:pPr>
            <a:endParaRPr lang="pt-BR" sz="2400" dirty="0"/>
          </a:p>
          <a:p>
            <a:pPr>
              <a:spcAft>
                <a:spcPts val="600"/>
              </a:spcAft>
            </a:pPr>
            <a:endParaRPr lang="pt-BR" sz="2400" dirty="0" smtClean="0"/>
          </a:p>
          <a:p>
            <a:pPr>
              <a:spcAft>
                <a:spcPts val="600"/>
              </a:spcAft>
            </a:pPr>
            <a:endParaRPr lang="pt-BR" sz="2400" dirty="0"/>
          </a:p>
          <a:p>
            <a:pPr>
              <a:spcAft>
                <a:spcPts val="600"/>
              </a:spcAft>
            </a:pPr>
            <a:endParaRPr lang="pt-BR" sz="2400" dirty="0" smtClean="0"/>
          </a:p>
          <a:p>
            <a:endParaRPr lang="pt-BR" dirty="0" smtClean="0"/>
          </a:p>
          <a:p>
            <a:endParaRPr lang="pt-BR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323528" y="1484784"/>
          <a:ext cx="8640960" cy="4032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4942"/>
                <a:gridCol w="3613690"/>
                <a:gridCol w="2952328"/>
              </a:tblGrid>
              <a:tr h="1078744">
                <a:tc>
                  <a:txBody>
                    <a:bodyPr/>
                    <a:lstStyle/>
                    <a:p>
                      <a:r>
                        <a:rPr lang="en-US" dirty="0" smtClean="0"/>
                        <a:t>DATAS</a:t>
                      </a:r>
                      <a:r>
                        <a:rPr lang="en-US" baseline="0" dirty="0" smtClean="0"/>
                        <a:t> LIMITES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ESFERA</a:t>
                      </a:r>
                      <a:r>
                        <a:rPr lang="en-US" baseline="0" dirty="0" smtClean="0"/>
                        <a:t> FEDERAL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ESTADOS/MUNICÍPIOS</a:t>
                      </a:r>
                      <a:endParaRPr lang="en-US" dirty="0"/>
                    </a:p>
                  </a:txBody>
                  <a:tcPr/>
                </a:tc>
              </a:tr>
              <a:tr h="1078744">
                <a:tc>
                  <a:txBody>
                    <a:bodyPr/>
                    <a:lstStyle/>
                    <a:p>
                      <a:r>
                        <a:rPr lang="en-US" dirty="0" smtClean="0"/>
                        <a:t>PPA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31/08 do 1º ano do mandato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30/9 do</a:t>
                      </a:r>
                      <a:r>
                        <a:rPr lang="en-US" baseline="0" dirty="0" smtClean="0"/>
                        <a:t> </a:t>
                      </a:r>
                      <a:r>
                        <a:rPr lang="pt-BR" sz="1800" dirty="0" smtClean="0"/>
                        <a:t>1º ano do mandato</a:t>
                      </a:r>
                      <a:endParaRPr lang="en-US" dirty="0" smtClean="0"/>
                    </a:p>
                  </a:txBody>
                  <a:tcPr/>
                </a:tc>
              </a:tr>
              <a:tr h="624987">
                <a:tc>
                  <a:txBody>
                    <a:bodyPr/>
                    <a:lstStyle/>
                    <a:p>
                      <a:r>
                        <a:rPr lang="en-US" dirty="0" smtClean="0"/>
                        <a:t>LDO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15/4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15/5</a:t>
                      </a:r>
                      <a:endParaRPr lang="en-US" dirty="0"/>
                    </a:p>
                  </a:txBody>
                  <a:tcPr/>
                </a:tc>
              </a:tr>
              <a:tr h="624987">
                <a:tc>
                  <a:txBody>
                    <a:bodyPr/>
                    <a:lstStyle/>
                    <a:p>
                      <a:r>
                        <a:rPr lang="en-US" dirty="0" smtClean="0"/>
                        <a:t>LOA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31/8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30/9</a:t>
                      </a:r>
                      <a:endParaRPr lang="en-US" dirty="0"/>
                    </a:p>
                  </a:txBody>
                  <a:tcPr/>
                </a:tc>
              </a:tr>
              <a:tr h="62498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Shape 2"/>
          <p:cNvSpPr txBox="1"/>
          <p:nvPr/>
        </p:nvSpPr>
        <p:spPr>
          <a:xfrm>
            <a:off x="899592" y="260648"/>
            <a:ext cx="7344816" cy="504056"/>
          </a:xfrm>
          <a:prstGeom prst="rect">
            <a:avLst/>
          </a:prstGeom>
        </p:spPr>
        <p:txBody>
          <a:bodyPr tIns="45000" rIns="90000" bIns="45000" anchor="b"/>
          <a:lstStyle/>
          <a:p>
            <a:pPr algn="ctr"/>
            <a:r>
              <a:rPr lang="pt-BR" sz="2800" dirty="0">
                <a:solidFill>
                  <a:srgbClr val="006600"/>
                </a:solidFill>
              </a:rPr>
              <a:t>O Processo Legislativo e a LDO</a:t>
            </a:r>
          </a:p>
        </p:txBody>
      </p:sp>
    </p:spTree>
    <p:extLst>
      <p:ext uri="{BB962C8B-B14F-4D97-AF65-F5344CB8AC3E}">
        <p14:creationId xmlns:p14="http://schemas.microsoft.com/office/powerpoint/2010/main" val="57755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85031" y="260648"/>
            <a:ext cx="8758969" cy="1032825"/>
          </a:xfrm>
        </p:spPr>
        <p:txBody>
          <a:bodyPr/>
          <a:lstStyle/>
          <a:p>
            <a:r>
              <a:rPr lang="pt-BR" sz="2800" dirty="0">
                <a:solidFill>
                  <a:srgbClr val="006600"/>
                </a:solidFill>
                <a:latin typeface="+mn-lt"/>
                <a:ea typeface="+mn-ea"/>
                <a:cs typeface="+mn-cs"/>
              </a:rPr>
              <a:t>Integração  Planejamento e Orçamento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6" y="1293474"/>
            <a:ext cx="8117893" cy="412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612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/>
          <p:cNvSpPr>
            <a:spLocks noGrp="1"/>
          </p:cNvSpPr>
          <p:nvPr>
            <p:ph type="title"/>
          </p:nvPr>
        </p:nvSpPr>
        <p:spPr>
          <a:xfrm>
            <a:off x="516415" y="260649"/>
            <a:ext cx="8758969" cy="504056"/>
          </a:xfrm>
        </p:spPr>
        <p:txBody>
          <a:bodyPr/>
          <a:lstStyle/>
          <a:p>
            <a:r>
              <a:rPr lang="pt-BR" sz="2800" dirty="0">
                <a:solidFill>
                  <a:srgbClr val="006600"/>
                </a:solidFill>
                <a:latin typeface="+mn-lt"/>
                <a:ea typeface="+mn-ea"/>
                <a:cs typeface="+mn-cs"/>
              </a:rPr>
              <a:t>Integração de Planejamento e Orçamento</a:t>
            </a:r>
          </a:p>
        </p:txBody>
      </p:sp>
      <p:sp>
        <p:nvSpPr>
          <p:cNvPr id="2" name="Retângulo 1"/>
          <p:cNvSpPr/>
          <p:nvPr/>
        </p:nvSpPr>
        <p:spPr>
          <a:xfrm>
            <a:off x="611560" y="1340768"/>
            <a:ext cx="259228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PPAG 2014/17</a:t>
            </a:r>
            <a:endParaRPr lang="pt-BR" dirty="0"/>
          </a:p>
        </p:txBody>
      </p:sp>
      <p:cxnSp>
        <p:nvCxnSpPr>
          <p:cNvPr id="4" name="Conector de Seta Reta 3"/>
          <p:cNvCxnSpPr/>
          <p:nvPr/>
        </p:nvCxnSpPr>
        <p:spPr>
          <a:xfrm>
            <a:off x="3191768" y="1772816"/>
            <a:ext cx="13681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/>
          <p:cNvSpPr/>
          <p:nvPr/>
        </p:nvSpPr>
        <p:spPr>
          <a:xfrm>
            <a:off x="4559920" y="1124744"/>
            <a:ext cx="136815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LDO 2014</a:t>
            </a:r>
            <a:endParaRPr lang="pt-BR" dirty="0"/>
          </a:p>
        </p:txBody>
      </p:sp>
      <p:cxnSp>
        <p:nvCxnSpPr>
          <p:cNvPr id="10" name="Conector de Seta Reta 9"/>
          <p:cNvCxnSpPr>
            <a:endCxn id="11" idx="1"/>
          </p:cNvCxnSpPr>
          <p:nvPr/>
        </p:nvCxnSpPr>
        <p:spPr>
          <a:xfrm>
            <a:off x="5652120" y="1340768"/>
            <a:ext cx="1656184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/>
          <p:cNvSpPr/>
          <p:nvPr/>
        </p:nvSpPr>
        <p:spPr>
          <a:xfrm>
            <a:off x="7308304" y="1556792"/>
            <a:ext cx="144016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LOA 2014</a:t>
            </a:r>
            <a:endParaRPr lang="pt-BR" dirty="0"/>
          </a:p>
        </p:txBody>
      </p:sp>
      <p:cxnSp>
        <p:nvCxnSpPr>
          <p:cNvPr id="14" name="Conector de Seta Reta 13"/>
          <p:cNvCxnSpPr>
            <a:stCxn id="2" idx="3"/>
          </p:cNvCxnSpPr>
          <p:nvPr/>
        </p:nvCxnSpPr>
        <p:spPr>
          <a:xfrm>
            <a:off x="3203848" y="1952836"/>
            <a:ext cx="1224136" cy="1188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/>
          <p:cNvSpPr/>
          <p:nvPr/>
        </p:nvSpPr>
        <p:spPr>
          <a:xfrm>
            <a:off x="4572000" y="2996952"/>
            <a:ext cx="151216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LDO 2017</a:t>
            </a:r>
            <a:endParaRPr lang="pt-BR" dirty="0"/>
          </a:p>
        </p:txBody>
      </p:sp>
      <p:cxnSp>
        <p:nvCxnSpPr>
          <p:cNvPr id="17" name="Conector de Seta Reta 16"/>
          <p:cNvCxnSpPr>
            <a:stCxn id="15" idx="3"/>
          </p:cNvCxnSpPr>
          <p:nvPr/>
        </p:nvCxnSpPr>
        <p:spPr>
          <a:xfrm>
            <a:off x="6084168" y="3429000"/>
            <a:ext cx="1368152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/>
          <p:cNvSpPr/>
          <p:nvPr/>
        </p:nvSpPr>
        <p:spPr>
          <a:xfrm>
            <a:off x="7452320" y="3501008"/>
            <a:ext cx="129614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LOA 2017</a:t>
            </a:r>
            <a:endParaRPr lang="pt-BR" dirty="0"/>
          </a:p>
        </p:txBody>
      </p:sp>
      <p:cxnSp>
        <p:nvCxnSpPr>
          <p:cNvPr id="20" name="Conector Reto 19"/>
          <p:cNvCxnSpPr/>
          <p:nvPr/>
        </p:nvCxnSpPr>
        <p:spPr>
          <a:xfrm>
            <a:off x="5243996" y="1916832"/>
            <a:ext cx="0" cy="972108"/>
          </a:xfrm>
          <a:prstGeom prst="line">
            <a:avLst/>
          </a:prstGeom>
          <a:ln w="19050">
            <a:solidFill>
              <a:schemeClr val="accent1">
                <a:shade val="95000"/>
                <a:satMod val="10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>
            <a:stCxn id="11" idx="2"/>
            <a:endCxn id="18" idx="0"/>
          </p:cNvCxnSpPr>
          <p:nvPr/>
        </p:nvCxnSpPr>
        <p:spPr>
          <a:xfrm>
            <a:off x="8028384" y="2276872"/>
            <a:ext cx="72008" cy="122413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ângulo 23"/>
          <p:cNvSpPr/>
          <p:nvPr/>
        </p:nvSpPr>
        <p:spPr>
          <a:xfrm>
            <a:off x="611560" y="4797152"/>
            <a:ext cx="2592288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PPAG 2018/21</a:t>
            </a:r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>
            <a:off x="4589636" y="4437112"/>
            <a:ext cx="136815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LDO 2018</a:t>
            </a:r>
            <a:endParaRPr lang="pt-BR" dirty="0"/>
          </a:p>
        </p:txBody>
      </p:sp>
      <p:cxnSp>
        <p:nvCxnSpPr>
          <p:cNvPr id="30" name="Conector de Seta Reta 29"/>
          <p:cNvCxnSpPr/>
          <p:nvPr/>
        </p:nvCxnSpPr>
        <p:spPr>
          <a:xfrm>
            <a:off x="3203848" y="4941168"/>
            <a:ext cx="13560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tângulo 35"/>
          <p:cNvSpPr/>
          <p:nvPr/>
        </p:nvSpPr>
        <p:spPr>
          <a:xfrm>
            <a:off x="7380312" y="4725144"/>
            <a:ext cx="144016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LOA 2018</a:t>
            </a:r>
            <a:endParaRPr lang="pt-BR" dirty="0"/>
          </a:p>
        </p:txBody>
      </p:sp>
      <p:cxnSp>
        <p:nvCxnSpPr>
          <p:cNvPr id="37" name="Conector de Seta Reta 36"/>
          <p:cNvCxnSpPr/>
          <p:nvPr/>
        </p:nvCxnSpPr>
        <p:spPr>
          <a:xfrm>
            <a:off x="5935116" y="4725144"/>
            <a:ext cx="1412528" cy="526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95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240" cy="1145160"/>
          </a:xfrm>
        </p:spPr>
        <p:txBody>
          <a:bodyPr/>
          <a:lstStyle/>
          <a:p>
            <a:r>
              <a:rPr lang="pt-BR" sz="2800" dirty="0">
                <a:solidFill>
                  <a:srgbClr val="006600"/>
                </a:solidFill>
                <a:latin typeface="+mn-lt"/>
                <a:ea typeface="+mn-ea"/>
                <a:cs typeface="+mn-cs"/>
              </a:rPr>
              <a:t>LDO 2018 </a:t>
            </a:r>
            <a:r>
              <a:rPr lang="mr-IN" sz="2800" dirty="0" smtClean="0">
                <a:solidFill>
                  <a:srgbClr val="006600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pt-BR" sz="2800" dirty="0" smtClean="0">
                <a:solidFill>
                  <a:srgbClr val="006600"/>
                </a:solidFill>
                <a:latin typeface="+mn-lt"/>
                <a:ea typeface="+mn-ea"/>
                <a:cs typeface="+mn-cs"/>
              </a:rPr>
              <a:t> no vácuo </a:t>
            </a:r>
            <a:r>
              <a:rPr lang="pt-BR" sz="2800" dirty="0">
                <a:solidFill>
                  <a:srgbClr val="006600"/>
                </a:solidFill>
                <a:latin typeface="+mn-lt"/>
                <a:ea typeface="+mn-ea"/>
                <a:cs typeface="+mn-cs"/>
              </a:rPr>
              <a:t>de plano de médio prazo 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/>
          </p:nvPr>
        </p:nvSpPr>
        <p:spPr>
          <a:xfrm>
            <a:off x="179512" y="1053512"/>
            <a:ext cx="8712968" cy="4968552"/>
          </a:xfrm>
          <a:ln>
            <a:solidFill>
              <a:srgbClr val="339933"/>
            </a:solidFill>
          </a:ln>
        </p:spPr>
        <p:txBody>
          <a:bodyPr/>
          <a:lstStyle/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pt-BR"/>
              <a:t> 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196096" y="1124744"/>
            <a:ext cx="80735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§"/>
            </a:pPr>
            <a:r>
              <a:rPr lang="pt-BR" sz="2400" dirty="0"/>
              <a:t>Plano de metas </a:t>
            </a:r>
            <a:r>
              <a:rPr lang="mr-IN" sz="2400" dirty="0"/>
              <a:t>–</a:t>
            </a:r>
            <a:r>
              <a:rPr lang="pt-BR" sz="2400" dirty="0"/>
              <a:t> </a:t>
            </a:r>
            <a:r>
              <a:rPr lang="pt-BR" sz="2400" dirty="0" smtClean="0"/>
              <a:t>à princípio a prefeitura deverá apresentar no </a:t>
            </a:r>
            <a:r>
              <a:rPr lang="pt-BR" sz="2400" dirty="0"/>
              <a:t>dia </a:t>
            </a:r>
            <a:r>
              <a:rPr lang="pt-BR" sz="2400" u="sng" dirty="0" smtClean="0"/>
              <a:t>27/5 na CMBH </a:t>
            </a:r>
            <a:r>
              <a:rPr lang="pt-BR" sz="2400" dirty="0" smtClean="0"/>
              <a:t>a proposta do Plano de Metas, com base nos planos de governo já construídos, um registrado no TSE,  e outro que é mais completo, que deverá ser a base para a proposta. </a:t>
            </a:r>
          </a:p>
          <a:p>
            <a:pPr marL="342900" indent="-342900" algn="just">
              <a:buFont typeface="Wingdings" charset="2"/>
              <a:buChar char="§"/>
            </a:pPr>
            <a:endParaRPr lang="pt-BR" sz="2400" dirty="0" smtClean="0"/>
          </a:p>
          <a:p>
            <a:pPr marL="342900" indent="-342900" algn="just">
              <a:buFont typeface="Wingdings" charset="2"/>
              <a:buChar char="§"/>
            </a:pPr>
            <a:r>
              <a:rPr lang="pt-BR" sz="2400" dirty="0" smtClean="0"/>
              <a:t>O Movimento Nossa BH vem realizando discussão com os coletivos da cidade e já tem cerca de 80 propostas de metas para apresentação e possível incorporação no Plano da Prefeitura (saúde, educação, mobilidade, direitos humanos, integração metropolitana, área verde)</a:t>
            </a:r>
          </a:p>
          <a:p>
            <a:pPr marL="342900" indent="-342900" algn="just">
              <a:buFont typeface="Wingdings" charset="2"/>
              <a:buChar char="§"/>
            </a:pPr>
            <a:endParaRPr lang="pt-BR" sz="2400" dirty="0" smtClean="0"/>
          </a:p>
          <a:p>
            <a:pPr marL="342900" indent="-342900" algn="just">
              <a:buFont typeface="Wingdings" charset="2"/>
              <a:buChar char="§"/>
            </a:pPr>
            <a:r>
              <a:rPr lang="pt-BR" sz="2400" dirty="0" smtClean="0"/>
              <a:t>Esse Plano poderá mediar a discussão da LDO na CMBH.</a:t>
            </a:r>
          </a:p>
          <a:p>
            <a:pPr algn="just"/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02062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Shape 1"/>
          <p:cNvSpPr txBox="1"/>
          <p:nvPr/>
        </p:nvSpPr>
        <p:spPr>
          <a:xfrm>
            <a:off x="467640" y="188640"/>
            <a:ext cx="8424720" cy="5036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endParaRPr dirty="0"/>
          </a:p>
        </p:txBody>
      </p:sp>
      <p:sp>
        <p:nvSpPr>
          <p:cNvPr id="278" name="CustomShape 2"/>
          <p:cNvSpPr/>
          <p:nvPr/>
        </p:nvSpPr>
        <p:spPr>
          <a:xfrm>
            <a:off x="251520" y="1052640"/>
            <a:ext cx="8640840" cy="4824632"/>
          </a:xfrm>
          <a:prstGeom prst="rect">
            <a:avLst/>
          </a:prstGeom>
          <a:noFill/>
          <a:ln>
            <a:solidFill>
              <a:srgbClr val="339966"/>
            </a:solidFill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endParaRPr dirty="0"/>
          </a:p>
        </p:txBody>
      </p:sp>
      <p:sp>
        <p:nvSpPr>
          <p:cNvPr id="2" name="Retângulo 1"/>
          <p:cNvSpPr/>
          <p:nvPr/>
        </p:nvSpPr>
        <p:spPr>
          <a:xfrm>
            <a:off x="630600" y="1532497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467640" y="1042151"/>
            <a:ext cx="8424720" cy="44627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400" dirty="0" smtClean="0"/>
              <a:t>Planejamento e  Orçamento: instrumentos constitucionais PPA</a:t>
            </a:r>
            <a:r>
              <a:rPr lang="pt-BR" sz="2400" dirty="0"/>
              <a:t>, LDO e </a:t>
            </a:r>
            <a:r>
              <a:rPr lang="pt-BR" sz="2400" dirty="0" smtClean="0"/>
              <a:t>LOA</a:t>
            </a:r>
            <a:endParaRPr lang="pt-BR" sz="2400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400" dirty="0"/>
              <a:t>Fundamentos para elaboração da LDO, vedações  e conteúdos obrigatórios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400" dirty="0" smtClean="0"/>
              <a:t>LDO enquanto mecanismo de inserção da sociedade na definição das prioridades para formulação e execução das politicas públicas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400" dirty="0" smtClean="0"/>
              <a:t>A LDO como instrumento de controle institucional e social da gestão pública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400" dirty="0" smtClean="0"/>
              <a:t>Conceitos </a:t>
            </a:r>
            <a:r>
              <a:rPr lang="pt-BR" sz="2400" dirty="0"/>
              <a:t>e métodos </a:t>
            </a:r>
            <a:r>
              <a:rPr lang="pt-BR" sz="2400" dirty="0" smtClean="0"/>
              <a:t>necessários para aprendizagem continuada em planejamento e orçamento público</a:t>
            </a:r>
          </a:p>
        </p:txBody>
      </p:sp>
      <p:sp>
        <p:nvSpPr>
          <p:cNvPr id="4" name="Retângulo 3"/>
          <p:cNvSpPr/>
          <p:nvPr/>
        </p:nvSpPr>
        <p:spPr>
          <a:xfrm>
            <a:off x="971600" y="268043"/>
            <a:ext cx="763284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 smtClean="0">
                <a:solidFill>
                  <a:srgbClr val="006600"/>
                </a:solidFill>
                <a:latin typeface="+mj-lt"/>
                <a:ea typeface="+mj-ea"/>
                <a:cs typeface="+mj-cs"/>
              </a:rPr>
              <a:t>Sumário</a:t>
            </a:r>
            <a:endParaRPr lang="pt-BR" sz="2800" dirty="0">
              <a:solidFill>
                <a:srgbClr val="006600"/>
              </a:solidFill>
              <a:latin typeface="+mj-lt"/>
              <a:ea typeface="+mj-ea"/>
              <a:cs typeface="+mj-cs"/>
            </a:endParaRPr>
          </a:p>
          <a:p>
            <a:endParaRPr lang="pt-BR" sz="2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80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CustomShape 1"/>
          <p:cNvSpPr/>
          <p:nvPr/>
        </p:nvSpPr>
        <p:spPr>
          <a:xfrm>
            <a:off x="539640" y="5733360"/>
            <a:ext cx="4248000" cy="272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200" b="1" dirty="0">
                <a:solidFill>
                  <a:srgbClr val="000000"/>
                </a:solidFill>
                <a:latin typeface="Gill Sans MT"/>
              </a:rPr>
              <a:t>Fonte:  Manual elaboração da LOA - PBH</a:t>
            </a:r>
            <a:endParaRPr dirty="0"/>
          </a:p>
        </p:txBody>
      </p:sp>
      <p:grpSp>
        <p:nvGrpSpPr>
          <p:cNvPr id="5" name="Grupo 4"/>
          <p:cNvGrpSpPr/>
          <p:nvPr/>
        </p:nvGrpSpPr>
        <p:grpSpPr>
          <a:xfrm>
            <a:off x="251520" y="1340768"/>
            <a:ext cx="1699659" cy="679863"/>
            <a:chOff x="1941802" y="72009"/>
            <a:chExt cx="1699659" cy="679863"/>
          </a:xfrm>
        </p:grpSpPr>
        <p:sp>
          <p:nvSpPr>
            <p:cNvPr id="6" name="Divisa 5"/>
            <p:cNvSpPr/>
            <p:nvPr/>
          </p:nvSpPr>
          <p:spPr>
            <a:xfrm>
              <a:off x="1941802" y="72009"/>
              <a:ext cx="1699659" cy="679863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Divisa 4"/>
            <p:cNvSpPr/>
            <p:nvPr/>
          </p:nvSpPr>
          <p:spPr>
            <a:xfrm>
              <a:off x="2281734" y="72009"/>
              <a:ext cx="1019796" cy="6798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020" tIns="16510" rIns="0" bIns="1651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600" kern="1200" dirty="0"/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7152916" y="1340768"/>
            <a:ext cx="1699659" cy="679863"/>
            <a:chOff x="1941802" y="72009"/>
            <a:chExt cx="1699659" cy="679863"/>
          </a:xfrm>
        </p:grpSpPr>
        <p:sp>
          <p:nvSpPr>
            <p:cNvPr id="9" name="Divisa 8"/>
            <p:cNvSpPr/>
            <p:nvPr/>
          </p:nvSpPr>
          <p:spPr>
            <a:xfrm>
              <a:off x="1941802" y="72009"/>
              <a:ext cx="1699659" cy="679863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pt-BR" sz="1400" dirty="0" smtClean="0">
                  <a:solidFill>
                    <a:schemeClr val="tx1"/>
                  </a:solidFill>
                </a:rPr>
                <a:t>Envio à sanção do Prefeito</a:t>
              </a:r>
              <a:endParaRPr lang="pt-BR" sz="1400" dirty="0">
                <a:solidFill>
                  <a:schemeClr val="tx1"/>
                </a:solidFill>
              </a:endParaRPr>
            </a:p>
          </p:txBody>
        </p:sp>
        <p:sp>
          <p:nvSpPr>
            <p:cNvPr id="10" name="Divisa 4"/>
            <p:cNvSpPr/>
            <p:nvPr/>
          </p:nvSpPr>
          <p:spPr>
            <a:xfrm>
              <a:off x="2281734" y="72009"/>
              <a:ext cx="1019796" cy="6798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020" tIns="16510" rIns="0" bIns="1651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600" kern="1200" dirty="0"/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5453257" y="1340768"/>
            <a:ext cx="1699659" cy="679863"/>
            <a:chOff x="1941802" y="72009"/>
            <a:chExt cx="1699659" cy="679863"/>
          </a:xfrm>
        </p:grpSpPr>
        <p:sp>
          <p:nvSpPr>
            <p:cNvPr id="12" name="Divisa 11"/>
            <p:cNvSpPr/>
            <p:nvPr/>
          </p:nvSpPr>
          <p:spPr>
            <a:xfrm>
              <a:off x="1941802" y="72009"/>
              <a:ext cx="1699659" cy="679863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pt-BR" sz="1400" dirty="0">
                  <a:solidFill>
                    <a:schemeClr val="tx1"/>
                  </a:solidFill>
                </a:rPr>
                <a:t>Recurso</a:t>
              </a:r>
            </a:p>
          </p:txBody>
        </p:sp>
        <p:sp>
          <p:nvSpPr>
            <p:cNvPr id="13" name="Divisa 4"/>
            <p:cNvSpPr/>
            <p:nvPr/>
          </p:nvSpPr>
          <p:spPr>
            <a:xfrm>
              <a:off x="2281734" y="72009"/>
              <a:ext cx="1019796" cy="6798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020" tIns="16510" rIns="0" bIns="1651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600" kern="1200" dirty="0"/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3753598" y="1340768"/>
            <a:ext cx="1826514" cy="679863"/>
            <a:chOff x="1941802" y="72009"/>
            <a:chExt cx="1699659" cy="679863"/>
          </a:xfrm>
        </p:grpSpPr>
        <p:sp>
          <p:nvSpPr>
            <p:cNvPr id="15" name="Divisa 14"/>
            <p:cNvSpPr/>
            <p:nvPr/>
          </p:nvSpPr>
          <p:spPr>
            <a:xfrm>
              <a:off x="1941802" y="72009"/>
              <a:ext cx="1699659" cy="679863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Divisa 4"/>
            <p:cNvSpPr/>
            <p:nvPr/>
          </p:nvSpPr>
          <p:spPr>
            <a:xfrm>
              <a:off x="2281734" y="72009"/>
              <a:ext cx="1019796" cy="6798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020" tIns="16510" rIns="0" bIns="1651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600" kern="1200" dirty="0"/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1993539" y="1340768"/>
            <a:ext cx="1699659" cy="679863"/>
            <a:chOff x="1941802" y="72009"/>
            <a:chExt cx="1699659" cy="679863"/>
          </a:xfrm>
        </p:grpSpPr>
        <p:sp>
          <p:nvSpPr>
            <p:cNvPr id="18" name="Divisa 17"/>
            <p:cNvSpPr/>
            <p:nvPr/>
          </p:nvSpPr>
          <p:spPr>
            <a:xfrm>
              <a:off x="1941802" y="72009"/>
              <a:ext cx="1699659" cy="679863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1400" dirty="0">
                  <a:solidFill>
                    <a:schemeClr val="tx1"/>
                  </a:solidFill>
                </a:rPr>
                <a:t>Audiência Pública</a:t>
              </a:r>
            </a:p>
          </p:txBody>
        </p:sp>
        <p:sp>
          <p:nvSpPr>
            <p:cNvPr id="19" name="Divisa 4"/>
            <p:cNvSpPr/>
            <p:nvPr/>
          </p:nvSpPr>
          <p:spPr>
            <a:xfrm>
              <a:off x="2281734" y="72009"/>
              <a:ext cx="1019796" cy="6798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020" tIns="16510" rIns="0" bIns="1651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600" kern="1200" dirty="0"/>
            </a:p>
          </p:txBody>
        </p:sp>
      </p:grpSp>
      <p:sp>
        <p:nvSpPr>
          <p:cNvPr id="3" name="CaixaDeTexto 2"/>
          <p:cNvSpPr txBox="1"/>
          <p:nvPr/>
        </p:nvSpPr>
        <p:spPr>
          <a:xfrm>
            <a:off x="521776" y="1402659"/>
            <a:ext cx="1296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PLDO</a:t>
            </a:r>
            <a:endParaRPr lang="pt-BR" sz="1400" dirty="0"/>
          </a:p>
        </p:txBody>
      </p:sp>
      <p:sp>
        <p:nvSpPr>
          <p:cNvPr id="4" name="Retângulo 3"/>
          <p:cNvSpPr/>
          <p:nvPr/>
        </p:nvSpPr>
        <p:spPr>
          <a:xfrm>
            <a:off x="179512" y="2636912"/>
            <a:ext cx="1431736" cy="19442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 </a:t>
            </a:r>
            <a:r>
              <a:rPr lang="pt-BR" sz="1400" dirty="0" smtClean="0">
                <a:solidFill>
                  <a:schemeClr val="tx1"/>
                </a:solidFill>
              </a:rPr>
              <a:t>Envio do Projeto pelo Poder Executivo do PLDO à CMBH  </a:t>
            </a:r>
            <a:endParaRPr lang="pt-BR" sz="1400" dirty="0">
              <a:solidFill>
                <a:schemeClr val="tx1"/>
              </a:solidFill>
            </a:endParaRPr>
          </a:p>
        </p:txBody>
      </p:sp>
      <p:cxnSp>
        <p:nvCxnSpPr>
          <p:cNvPr id="21" name="Conector reto 20"/>
          <p:cNvCxnSpPr/>
          <p:nvPr/>
        </p:nvCxnSpPr>
        <p:spPr>
          <a:xfrm>
            <a:off x="895380" y="4869160"/>
            <a:ext cx="7008532" cy="6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>
            <a:off x="1106684" y="4869160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ângulo 23"/>
          <p:cNvSpPr/>
          <p:nvPr/>
        </p:nvSpPr>
        <p:spPr>
          <a:xfrm>
            <a:off x="591452" y="5157192"/>
            <a:ext cx="110022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</a:rPr>
              <a:t>15/5</a:t>
            </a:r>
          </a:p>
        </p:txBody>
      </p:sp>
      <p:cxnSp>
        <p:nvCxnSpPr>
          <p:cNvPr id="27" name="Conector reto 26"/>
          <p:cNvCxnSpPr>
            <a:stCxn id="4" idx="2"/>
          </p:cNvCxnSpPr>
          <p:nvPr/>
        </p:nvCxnSpPr>
        <p:spPr>
          <a:xfrm>
            <a:off x="895380" y="4581128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3" name="Conector reto 482"/>
          <p:cNvCxnSpPr>
            <a:stCxn id="7" idx="2"/>
          </p:cNvCxnSpPr>
          <p:nvPr/>
        </p:nvCxnSpPr>
        <p:spPr>
          <a:xfrm>
            <a:off x="1101350" y="2020631"/>
            <a:ext cx="5334" cy="61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 40"/>
          <p:cNvSpPr/>
          <p:nvPr/>
        </p:nvSpPr>
        <p:spPr>
          <a:xfrm>
            <a:off x="2225942" y="2628972"/>
            <a:ext cx="1431736" cy="19442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 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489" name="Retângulo 488"/>
          <p:cNvSpPr/>
          <p:nvPr/>
        </p:nvSpPr>
        <p:spPr>
          <a:xfrm>
            <a:off x="2333471" y="2977832"/>
            <a:ext cx="120323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500" dirty="0"/>
              <a:t>Prazo de 3 dias úteis, para sugestões populares</a:t>
            </a:r>
          </a:p>
        </p:txBody>
      </p:sp>
      <p:cxnSp>
        <p:nvCxnSpPr>
          <p:cNvPr id="493" name="Conector reto 492"/>
          <p:cNvCxnSpPr>
            <a:stCxn id="41" idx="0"/>
          </p:cNvCxnSpPr>
          <p:nvPr/>
        </p:nvCxnSpPr>
        <p:spPr>
          <a:xfrm flipV="1">
            <a:off x="2941810" y="2020631"/>
            <a:ext cx="0" cy="608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5" name="Conector reto 494"/>
          <p:cNvCxnSpPr>
            <a:stCxn id="41" idx="2"/>
          </p:cNvCxnSpPr>
          <p:nvPr/>
        </p:nvCxnSpPr>
        <p:spPr>
          <a:xfrm>
            <a:off x="2941810" y="4573188"/>
            <a:ext cx="0" cy="2959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tângulo 48"/>
          <p:cNvSpPr/>
          <p:nvPr/>
        </p:nvSpPr>
        <p:spPr>
          <a:xfrm>
            <a:off x="3960287" y="2628476"/>
            <a:ext cx="1431736" cy="19442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 </a:t>
            </a:r>
            <a:endParaRPr lang="pt-BR" sz="1400" dirty="0">
              <a:solidFill>
                <a:schemeClr val="tx1"/>
              </a:solidFill>
            </a:endParaRPr>
          </a:p>
        </p:txBody>
      </p:sp>
      <p:cxnSp>
        <p:nvCxnSpPr>
          <p:cNvPr id="499" name="Conector reto 498"/>
          <p:cNvCxnSpPr/>
          <p:nvPr/>
        </p:nvCxnSpPr>
        <p:spPr>
          <a:xfrm flipH="1">
            <a:off x="2935088" y="4869160"/>
            <a:ext cx="6722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0" name="Retângulo 499"/>
          <p:cNvSpPr/>
          <p:nvPr/>
        </p:nvSpPr>
        <p:spPr>
          <a:xfrm>
            <a:off x="2555776" y="5157192"/>
            <a:ext cx="86409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</a:rPr>
              <a:t>Final de maio</a:t>
            </a:r>
          </a:p>
        </p:txBody>
      </p:sp>
      <p:sp>
        <p:nvSpPr>
          <p:cNvPr id="501" name="CaixaDeTexto 500"/>
          <p:cNvSpPr txBox="1"/>
          <p:nvPr/>
        </p:nvSpPr>
        <p:spPr>
          <a:xfrm>
            <a:off x="4093530" y="1341104"/>
            <a:ext cx="1298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Parecer sobre sugestões </a:t>
            </a:r>
            <a:endParaRPr lang="pt-BR" sz="1400" dirty="0"/>
          </a:p>
        </p:txBody>
      </p:sp>
      <p:cxnSp>
        <p:nvCxnSpPr>
          <p:cNvPr id="505" name="Conector reto 504"/>
          <p:cNvCxnSpPr>
            <a:stCxn id="49" idx="0"/>
          </p:cNvCxnSpPr>
          <p:nvPr/>
        </p:nvCxnSpPr>
        <p:spPr>
          <a:xfrm flipV="1">
            <a:off x="4676155" y="2020631"/>
            <a:ext cx="0" cy="6078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7" name="Conector reto 506"/>
          <p:cNvCxnSpPr>
            <a:stCxn id="49" idx="2"/>
          </p:cNvCxnSpPr>
          <p:nvPr/>
        </p:nvCxnSpPr>
        <p:spPr>
          <a:xfrm>
            <a:off x="4676155" y="4572692"/>
            <a:ext cx="0" cy="584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8" name="Retângulo 507"/>
          <p:cNvSpPr/>
          <p:nvPr/>
        </p:nvSpPr>
        <p:spPr>
          <a:xfrm>
            <a:off x="3960287" y="2843351"/>
            <a:ext cx="1331793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dirty="0" smtClean="0"/>
              <a:t>A Comissão </a:t>
            </a:r>
            <a:r>
              <a:rPr lang="pt-BR" sz="1500" dirty="0"/>
              <a:t>de </a:t>
            </a:r>
            <a:r>
              <a:rPr lang="pt-BR" sz="1500" dirty="0" err="1" smtClean="0"/>
              <a:t>Orç</a:t>
            </a:r>
            <a:r>
              <a:rPr lang="pt-BR" sz="1500" dirty="0" smtClean="0"/>
              <a:t>. </a:t>
            </a:r>
            <a:r>
              <a:rPr lang="pt-BR" sz="1500" dirty="0"/>
              <a:t>e</a:t>
            </a:r>
            <a:r>
              <a:rPr lang="pt-BR" sz="1500" dirty="0" smtClean="0"/>
              <a:t>mite parecer sobre sugestão</a:t>
            </a:r>
            <a:endParaRPr lang="pt-BR" sz="1500" dirty="0"/>
          </a:p>
        </p:txBody>
      </p:sp>
      <p:sp>
        <p:nvSpPr>
          <p:cNvPr id="63" name="Retângulo 62"/>
          <p:cNvSpPr/>
          <p:nvPr/>
        </p:nvSpPr>
        <p:spPr>
          <a:xfrm>
            <a:off x="4234807" y="5137328"/>
            <a:ext cx="86409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chemeClr val="tx1"/>
                </a:solidFill>
              </a:rPr>
              <a:t>Início de junho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64" name="Retângulo 63"/>
          <p:cNvSpPr/>
          <p:nvPr/>
        </p:nvSpPr>
        <p:spPr>
          <a:xfrm>
            <a:off x="5587218" y="2608470"/>
            <a:ext cx="1431736" cy="19442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>
                <a:solidFill>
                  <a:schemeClr val="tx1"/>
                </a:solidFill>
              </a:rPr>
              <a:t>Apresentação de recurso contra parecer </a:t>
            </a:r>
            <a:r>
              <a:rPr lang="pt-BR" dirty="0" smtClean="0"/>
              <a:t>PP</a:t>
            </a:r>
            <a:endParaRPr lang="pt-BR" sz="1400" dirty="0">
              <a:solidFill>
                <a:schemeClr val="tx1"/>
              </a:solidFill>
            </a:endParaRPr>
          </a:p>
        </p:txBody>
      </p:sp>
      <p:cxnSp>
        <p:nvCxnSpPr>
          <p:cNvPr id="510" name="Conector reto 509"/>
          <p:cNvCxnSpPr>
            <a:stCxn id="64" idx="0"/>
          </p:cNvCxnSpPr>
          <p:nvPr/>
        </p:nvCxnSpPr>
        <p:spPr>
          <a:xfrm flipV="1">
            <a:off x="6303086" y="2020631"/>
            <a:ext cx="0" cy="5878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to 66"/>
          <p:cNvCxnSpPr/>
          <p:nvPr/>
        </p:nvCxnSpPr>
        <p:spPr>
          <a:xfrm>
            <a:off x="6275162" y="4583544"/>
            <a:ext cx="0" cy="584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tângulo 68"/>
          <p:cNvSpPr/>
          <p:nvPr/>
        </p:nvSpPr>
        <p:spPr>
          <a:xfrm>
            <a:off x="5908112" y="5168044"/>
            <a:ext cx="904873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chemeClr val="tx1"/>
                </a:solidFill>
              </a:rPr>
              <a:t>Meados de junho</a:t>
            </a: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70" name="Retângulo 69"/>
          <p:cNvSpPr/>
          <p:nvPr/>
        </p:nvSpPr>
        <p:spPr>
          <a:xfrm>
            <a:off x="7188044" y="2599879"/>
            <a:ext cx="1431736" cy="19442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 smtClean="0">
                <a:solidFill>
                  <a:schemeClr val="tx1"/>
                </a:solidFill>
              </a:rPr>
              <a:t>CMBH aprecia, vota e encaminha a proposição de Lei </a:t>
            </a:r>
            <a:r>
              <a:rPr lang="pt-BR" dirty="0" smtClean="0"/>
              <a:t>PP</a:t>
            </a:r>
            <a:endParaRPr lang="pt-BR" sz="1400" dirty="0">
              <a:solidFill>
                <a:schemeClr val="tx1"/>
              </a:solidFill>
            </a:endParaRPr>
          </a:p>
        </p:txBody>
      </p:sp>
      <p:cxnSp>
        <p:nvCxnSpPr>
          <p:cNvPr id="71" name="Conector reto 70"/>
          <p:cNvCxnSpPr/>
          <p:nvPr/>
        </p:nvCxnSpPr>
        <p:spPr>
          <a:xfrm flipV="1">
            <a:off x="8002745" y="2030881"/>
            <a:ext cx="0" cy="5878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tângulo 74"/>
          <p:cNvSpPr/>
          <p:nvPr/>
        </p:nvSpPr>
        <p:spPr>
          <a:xfrm>
            <a:off x="7164390" y="5168044"/>
            <a:ext cx="904873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chemeClr val="tx1"/>
                </a:solidFill>
              </a:rPr>
              <a:t>Início de Julho</a:t>
            </a:r>
            <a:endParaRPr lang="pt-BR" sz="1400" dirty="0">
              <a:solidFill>
                <a:schemeClr val="tx1"/>
              </a:solidFill>
            </a:endParaRPr>
          </a:p>
        </p:txBody>
      </p:sp>
      <p:cxnSp>
        <p:nvCxnSpPr>
          <p:cNvPr id="43" name="Conector reto 42"/>
          <p:cNvCxnSpPr>
            <a:stCxn id="70" idx="2"/>
          </p:cNvCxnSpPr>
          <p:nvPr/>
        </p:nvCxnSpPr>
        <p:spPr>
          <a:xfrm>
            <a:off x="7903912" y="4544095"/>
            <a:ext cx="0" cy="3208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to 46"/>
          <p:cNvCxnSpPr>
            <a:stCxn id="75" idx="0"/>
          </p:cNvCxnSpPr>
          <p:nvPr/>
        </p:nvCxnSpPr>
        <p:spPr>
          <a:xfrm flipH="1" flipV="1">
            <a:off x="7616826" y="4875794"/>
            <a:ext cx="1" cy="2922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AutoShape 7"/>
          <p:cNvSpPr>
            <a:spLocks noChangeArrowheads="1"/>
          </p:cNvSpPr>
          <p:nvPr/>
        </p:nvSpPr>
        <p:spPr bwMode="auto">
          <a:xfrm>
            <a:off x="251520" y="908720"/>
            <a:ext cx="5976938" cy="343202"/>
          </a:xfrm>
          <a:prstGeom prst="roundRect">
            <a:avLst>
              <a:gd name="adj" fmla="val 16667"/>
            </a:avLst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pt-BR" sz="2000" dirty="0"/>
              <a:t>CRONOGRAMA  </a:t>
            </a:r>
            <a:r>
              <a:rPr lang="pt-BR" sz="2000" dirty="0" smtClean="0"/>
              <a:t>DO PLDO</a:t>
            </a:r>
            <a:endParaRPr lang="pt-BR" sz="2000" dirty="0"/>
          </a:p>
        </p:txBody>
      </p:sp>
      <p:sp>
        <p:nvSpPr>
          <p:cNvPr id="48" name="Retângulo 3"/>
          <p:cNvSpPr/>
          <p:nvPr/>
        </p:nvSpPr>
        <p:spPr>
          <a:xfrm>
            <a:off x="683568" y="188640"/>
            <a:ext cx="763284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>
                <a:solidFill>
                  <a:srgbClr val="006600"/>
                </a:solidFill>
              </a:rPr>
              <a:t>Processo Legislativo - LDO</a:t>
            </a:r>
          </a:p>
          <a:p>
            <a:pPr algn="ctr"/>
            <a:endParaRPr lang="pt-BR" sz="2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Shape 1"/>
          <p:cNvSpPr txBox="1"/>
          <p:nvPr/>
        </p:nvSpPr>
        <p:spPr>
          <a:xfrm>
            <a:off x="467640" y="188640"/>
            <a:ext cx="8424720" cy="5036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endParaRPr sz="2800" dirty="0">
              <a:latin typeface="+mj-lt"/>
            </a:endParaRPr>
          </a:p>
        </p:txBody>
      </p:sp>
      <p:sp>
        <p:nvSpPr>
          <p:cNvPr id="278" name="CustomShape 2"/>
          <p:cNvSpPr/>
          <p:nvPr/>
        </p:nvSpPr>
        <p:spPr>
          <a:xfrm>
            <a:off x="251520" y="1056543"/>
            <a:ext cx="8640840" cy="4952501"/>
          </a:xfrm>
          <a:prstGeom prst="rect">
            <a:avLst/>
          </a:prstGeom>
          <a:noFill/>
          <a:ln>
            <a:solidFill>
              <a:srgbClr val="339966"/>
            </a:solidFill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endParaRPr dirty="0"/>
          </a:p>
        </p:txBody>
      </p:sp>
      <p:sp>
        <p:nvSpPr>
          <p:cNvPr id="2" name="Retângulo 1"/>
          <p:cNvSpPr/>
          <p:nvPr/>
        </p:nvSpPr>
        <p:spPr>
          <a:xfrm>
            <a:off x="396520" y="1029468"/>
            <a:ext cx="8443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latin typeface="+mj-lt"/>
              </a:rPr>
              <a:t>Freios e contrapesos: controle  sobre o Poder Executivo</a:t>
            </a:r>
            <a:endParaRPr lang="pt-BR" sz="2400" dirty="0">
              <a:latin typeface="+mj-lt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52945" y="1610247"/>
            <a:ext cx="8299864" cy="42780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600" b="1" dirty="0" smtClean="0">
                <a:latin typeface="+mj-lt"/>
              </a:rPr>
              <a:t>Lei Orgânica do Município de BH </a:t>
            </a:r>
            <a:endParaRPr lang="pt-BR" sz="1600" b="1" dirty="0">
              <a:latin typeface="+mj-lt"/>
            </a:endParaRPr>
          </a:p>
          <a:p>
            <a:r>
              <a:rPr lang="pt-BR" sz="1600" dirty="0">
                <a:latin typeface="+mj-lt"/>
              </a:rPr>
              <a:t>Art. 24 - O Poder Público garantirá a </a:t>
            </a:r>
            <a:r>
              <a:rPr lang="pt-BR" sz="1600" b="1" dirty="0">
                <a:latin typeface="+mj-lt"/>
              </a:rPr>
              <a:t>participação da sociedade civil </a:t>
            </a:r>
            <a:r>
              <a:rPr lang="pt-BR" sz="1600" dirty="0">
                <a:latin typeface="+mj-lt"/>
              </a:rPr>
              <a:t>na elaboração do plano diretor, do plano plurianual, das diretrizes orçamentárias e do orçamento anual</a:t>
            </a:r>
            <a:r>
              <a:rPr lang="pt-BR" sz="1600" dirty="0" smtClean="0">
                <a:latin typeface="+mj-lt"/>
              </a:rPr>
              <a:t>.</a:t>
            </a:r>
          </a:p>
          <a:p>
            <a:endParaRPr lang="pt-BR" sz="1600" b="1" dirty="0" smtClean="0">
              <a:latin typeface="+mj-lt"/>
            </a:endParaRPr>
          </a:p>
          <a:p>
            <a:r>
              <a:rPr lang="pt-BR" sz="1600" b="1" dirty="0" smtClean="0">
                <a:latin typeface="+mj-lt"/>
              </a:rPr>
              <a:t>Art</a:t>
            </a:r>
            <a:r>
              <a:rPr lang="pt-BR" sz="1600" b="1" dirty="0">
                <a:latin typeface="+mj-lt"/>
              </a:rPr>
              <a:t>. 83 </a:t>
            </a:r>
            <a:r>
              <a:rPr lang="pt-BR" sz="1600" dirty="0">
                <a:latin typeface="+mj-lt"/>
              </a:rPr>
              <a:t>- Cabe à </a:t>
            </a:r>
            <a:r>
              <a:rPr lang="pt-BR" sz="1600" b="1" dirty="0">
                <a:latin typeface="+mj-lt"/>
              </a:rPr>
              <a:t>Câmara Municipal</a:t>
            </a:r>
            <a:r>
              <a:rPr lang="pt-BR" sz="1600" dirty="0">
                <a:latin typeface="+mj-lt"/>
              </a:rPr>
              <a:t>, com a sanção do </a:t>
            </a:r>
            <a:r>
              <a:rPr lang="pt-BR" sz="1600" dirty="0" smtClean="0">
                <a:latin typeface="+mj-lt"/>
              </a:rPr>
              <a:t>Prefeito (...)  </a:t>
            </a:r>
            <a:r>
              <a:rPr lang="pt-BR" sz="1600" dirty="0">
                <a:latin typeface="+mj-lt"/>
              </a:rPr>
              <a:t>dispor sobre todas as matérias de competência do </a:t>
            </a:r>
            <a:r>
              <a:rPr lang="pt-BR" sz="1600" dirty="0" smtClean="0">
                <a:latin typeface="+mj-lt"/>
              </a:rPr>
              <a:t>Município, especificamente</a:t>
            </a:r>
            <a:r>
              <a:rPr lang="pt-BR" sz="1600" dirty="0">
                <a:latin typeface="+mj-lt"/>
              </a:rPr>
              <a:t>:</a:t>
            </a:r>
          </a:p>
          <a:p>
            <a:r>
              <a:rPr lang="pt-BR" sz="1600" dirty="0">
                <a:latin typeface="+mj-lt"/>
              </a:rPr>
              <a:t>I - plano diretor;</a:t>
            </a:r>
          </a:p>
          <a:p>
            <a:r>
              <a:rPr lang="pt-BR" sz="1600" dirty="0">
                <a:latin typeface="+mj-lt"/>
              </a:rPr>
              <a:t>II - plano plurianual;</a:t>
            </a:r>
          </a:p>
          <a:p>
            <a:r>
              <a:rPr lang="pt-BR" sz="1600" dirty="0">
                <a:latin typeface="+mj-lt"/>
              </a:rPr>
              <a:t>III - diretrizes orçamentárias;</a:t>
            </a:r>
          </a:p>
          <a:p>
            <a:r>
              <a:rPr lang="pt-BR" sz="1600" dirty="0">
                <a:latin typeface="+mj-lt"/>
              </a:rPr>
              <a:t>IV - orçamento anual; (...</a:t>
            </a:r>
            <a:r>
              <a:rPr lang="pt-BR" sz="1600" dirty="0" smtClean="0">
                <a:latin typeface="+mj-lt"/>
              </a:rPr>
              <a:t>)</a:t>
            </a:r>
          </a:p>
          <a:p>
            <a:endParaRPr lang="pt-BR" sz="1600" dirty="0" smtClean="0">
              <a:latin typeface="+mj-lt"/>
            </a:endParaRPr>
          </a:p>
          <a:p>
            <a:r>
              <a:rPr lang="pt-BR" sz="1600" b="1" dirty="0" smtClean="0">
                <a:latin typeface="+mj-lt"/>
              </a:rPr>
              <a:t>Art</a:t>
            </a:r>
            <a:r>
              <a:rPr lang="pt-BR" sz="1600" b="1" dirty="0">
                <a:latin typeface="+mj-lt"/>
              </a:rPr>
              <a:t>. 84 </a:t>
            </a:r>
            <a:r>
              <a:rPr lang="pt-BR" sz="1600" dirty="0">
                <a:latin typeface="+mj-lt"/>
              </a:rPr>
              <a:t>- </a:t>
            </a:r>
            <a:r>
              <a:rPr lang="pt-BR" sz="1600" b="1" dirty="0">
                <a:latin typeface="+mj-lt"/>
              </a:rPr>
              <a:t>Compete privativamente à Câmara Municipal</a:t>
            </a:r>
            <a:r>
              <a:rPr lang="pt-BR" sz="1600" dirty="0">
                <a:latin typeface="+mj-lt"/>
              </a:rPr>
              <a:t>:(...) </a:t>
            </a:r>
            <a:endParaRPr lang="pt-BR" sz="1600" dirty="0" smtClean="0">
              <a:latin typeface="+mj-lt"/>
            </a:endParaRPr>
          </a:p>
          <a:p>
            <a:r>
              <a:rPr lang="pt-BR" sz="1600" dirty="0" smtClean="0">
                <a:latin typeface="+mj-lt"/>
              </a:rPr>
              <a:t>V </a:t>
            </a:r>
            <a:r>
              <a:rPr lang="pt-BR" sz="1600" dirty="0">
                <a:latin typeface="+mj-lt"/>
              </a:rPr>
              <a:t>- </a:t>
            </a:r>
            <a:r>
              <a:rPr lang="pt-BR" sz="1600" b="1" dirty="0">
                <a:latin typeface="+mj-lt"/>
              </a:rPr>
              <a:t>aprovar crédito suplementar </a:t>
            </a:r>
            <a:r>
              <a:rPr lang="pt-BR" sz="1600" dirty="0">
                <a:latin typeface="+mj-lt"/>
              </a:rPr>
              <a:t>ao orçamento de sua Secretaria, nos </a:t>
            </a:r>
            <a:r>
              <a:rPr lang="pt-BR" sz="1600" dirty="0" smtClean="0">
                <a:latin typeface="+mj-lt"/>
              </a:rPr>
              <a:t>termos desta </a:t>
            </a:r>
            <a:r>
              <a:rPr lang="pt-BR" sz="1600" dirty="0">
                <a:latin typeface="+mj-lt"/>
              </a:rPr>
              <a:t>Lei Orgânica</a:t>
            </a:r>
            <a:r>
              <a:rPr lang="pt-BR" sz="1600" dirty="0" smtClean="0">
                <a:latin typeface="+mj-lt"/>
              </a:rPr>
              <a:t>;</a:t>
            </a:r>
          </a:p>
          <a:p>
            <a:r>
              <a:rPr lang="pt-BR" sz="1600" dirty="0">
                <a:latin typeface="+mj-lt"/>
              </a:rPr>
              <a:t>XIV </a:t>
            </a:r>
            <a:r>
              <a:rPr lang="pt-BR" sz="1600" b="1" dirty="0">
                <a:latin typeface="+mj-lt"/>
              </a:rPr>
              <a:t>- julgar, anualmente, as contas prestadas </a:t>
            </a:r>
            <a:r>
              <a:rPr lang="pt-BR" sz="1600" dirty="0">
                <a:latin typeface="+mj-lt"/>
              </a:rPr>
              <a:t>pelo Prefeito, e apreciar os</a:t>
            </a:r>
          </a:p>
          <a:p>
            <a:r>
              <a:rPr lang="pt-BR" sz="1600" dirty="0" smtClean="0">
                <a:latin typeface="+mj-lt"/>
              </a:rPr>
              <a:t>relatórios sobre a execução dos planos de governo;</a:t>
            </a:r>
          </a:p>
        </p:txBody>
      </p:sp>
      <p:sp>
        <p:nvSpPr>
          <p:cNvPr id="7" name="Retângulo 3"/>
          <p:cNvSpPr/>
          <p:nvPr/>
        </p:nvSpPr>
        <p:spPr>
          <a:xfrm>
            <a:off x="997640" y="255794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 smtClean="0">
                <a:solidFill>
                  <a:srgbClr val="006600"/>
                </a:solidFill>
              </a:rPr>
              <a:t>Competências  legais da CMBH</a:t>
            </a:r>
            <a:endParaRPr lang="pt-BR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3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Shape 1"/>
          <p:cNvSpPr txBox="1"/>
          <p:nvPr/>
        </p:nvSpPr>
        <p:spPr>
          <a:xfrm>
            <a:off x="467640" y="188640"/>
            <a:ext cx="8424720" cy="5036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endParaRPr dirty="0"/>
          </a:p>
        </p:txBody>
      </p:sp>
      <p:sp>
        <p:nvSpPr>
          <p:cNvPr id="278" name="CustomShape 2"/>
          <p:cNvSpPr/>
          <p:nvPr/>
        </p:nvSpPr>
        <p:spPr>
          <a:xfrm>
            <a:off x="251520" y="1052640"/>
            <a:ext cx="8640840" cy="4824632"/>
          </a:xfrm>
          <a:prstGeom prst="rect">
            <a:avLst/>
          </a:prstGeom>
          <a:noFill/>
          <a:ln>
            <a:solidFill>
              <a:srgbClr val="339966"/>
            </a:solidFill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endParaRPr dirty="0"/>
          </a:p>
        </p:txBody>
      </p:sp>
      <p:sp>
        <p:nvSpPr>
          <p:cNvPr id="2" name="Retângulo 1"/>
          <p:cNvSpPr/>
          <p:nvPr/>
        </p:nvSpPr>
        <p:spPr>
          <a:xfrm>
            <a:off x="630600" y="1532497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764070" y="3464956"/>
            <a:ext cx="7831860" cy="9079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2400" dirty="0" smtClean="0"/>
              <a:t>O que precisamos saber para participar e influir?</a:t>
            </a:r>
          </a:p>
          <a:p>
            <a:pPr algn="ctr">
              <a:spcAft>
                <a:spcPts val="600"/>
              </a:spcAft>
            </a:pPr>
            <a:endParaRPr lang="pt-BR" sz="2400" dirty="0" smtClean="0"/>
          </a:p>
        </p:txBody>
      </p:sp>
      <p:pic>
        <p:nvPicPr>
          <p:cNvPr id="1026" name="Picture 2" descr="http://tse1.mm.bing.net/th?&amp;id=OIP.Mf80ef43cba96d323e0675d4251114385o0&amp;w=192&amp;h=165&amp;c=0&amp;pid=1.9&amp;rs=0&amp;p=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556792"/>
            <a:ext cx="2520279" cy="16848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48107" y="248485"/>
            <a:ext cx="48592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solidFill>
                  <a:srgbClr val="006600"/>
                </a:solidFill>
              </a:rPr>
              <a:t>O Processo Legislativo e a LDO</a:t>
            </a:r>
          </a:p>
        </p:txBody>
      </p:sp>
    </p:spTree>
    <p:extLst>
      <p:ext uri="{BB962C8B-B14F-4D97-AF65-F5344CB8AC3E}">
        <p14:creationId xmlns:p14="http://schemas.microsoft.com/office/powerpoint/2010/main" val="64002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titEducaca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2" y="2205040"/>
            <a:ext cx="18573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7" descr="titCidadeSau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557340"/>
            <a:ext cx="25717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9" descr="titMobilida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2" y="2781302"/>
            <a:ext cx="33813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1" descr="titSegu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2" y="3357565"/>
            <a:ext cx="23336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3" descr="titProsperidad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2" y="3933827"/>
            <a:ext cx="23336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5" descr="titModernidad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2" y="4508502"/>
            <a:ext cx="23336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17" descr="titVilasViva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7900" y="1557340"/>
            <a:ext cx="40005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19" descr="titCompartilhad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7900" y="2133602"/>
            <a:ext cx="33337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21" descr="titSustentave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87900" y="2708277"/>
            <a:ext cx="30480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23" descr="titTodo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87900" y="3357565"/>
            <a:ext cx="25717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Picture 25" descr="titCultura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87900" y="3933827"/>
            <a:ext cx="16192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5" name="Picture 27" descr="titMetropol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87902" y="4508502"/>
            <a:ext cx="38576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179512" y="980728"/>
            <a:ext cx="8425210" cy="432048"/>
          </a:xfrm>
          <a:prstGeom prst="roundRect">
            <a:avLst>
              <a:gd name="adj" fmla="val 16667"/>
            </a:avLst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pt-BR" sz="2400" dirty="0">
                <a:solidFill>
                  <a:schemeClr val="tx1"/>
                </a:solidFill>
              </a:rPr>
              <a:t>  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528" y="5733256"/>
            <a:ext cx="8280920" cy="461665"/>
          </a:xfrm>
          <a:prstGeom prst="rect">
            <a:avLst/>
          </a:prstGeom>
          <a:ln>
            <a:solidFill>
              <a:srgbClr val="329A6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BH: 12 Áreas de </a:t>
            </a:r>
            <a:r>
              <a:rPr lang="pt-BR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 - 40 projetos sustentadores</a:t>
            </a:r>
            <a:endParaRPr lang="en-US" sz="2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16059" y="260648"/>
            <a:ext cx="48592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solidFill>
                  <a:srgbClr val="006600"/>
                </a:solidFill>
              </a:rPr>
              <a:t>O Processo Legislativo e a LDO</a:t>
            </a:r>
          </a:p>
        </p:txBody>
      </p:sp>
    </p:spTree>
    <p:extLst>
      <p:ext uri="{BB962C8B-B14F-4D97-AF65-F5344CB8AC3E}">
        <p14:creationId xmlns:p14="http://schemas.microsoft.com/office/powerpoint/2010/main" val="21065532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Shape 1"/>
          <p:cNvSpPr txBox="1"/>
          <p:nvPr/>
        </p:nvSpPr>
        <p:spPr>
          <a:xfrm>
            <a:off x="1115616" y="980728"/>
            <a:ext cx="8173200" cy="72008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pt-BR" sz="24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1600" y="206220"/>
            <a:ext cx="53378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solidFill>
                  <a:srgbClr val="006600"/>
                </a:solidFill>
              </a:rPr>
              <a:t>Exemplo de projetos </a:t>
            </a:r>
            <a:r>
              <a:rPr lang="pt-BR" sz="2800" dirty="0" smtClean="0">
                <a:solidFill>
                  <a:srgbClr val="006600"/>
                </a:solidFill>
              </a:rPr>
              <a:t>sustentadores</a:t>
            </a:r>
            <a:endParaRPr lang="pt-BR" sz="2800" dirty="0">
              <a:solidFill>
                <a:srgbClr val="006600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84972"/>
            <a:ext cx="65" cy="36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0" tIns="0" rIns="0" bIns="9204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x-none" altLang="x-non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344" y="1340768"/>
            <a:ext cx="63627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6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124744" y="1844824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Oval Callout 2"/>
          <p:cNvSpPr/>
          <p:nvPr/>
        </p:nvSpPr>
        <p:spPr>
          <a:xfrm>
            <a:off x="395536" y="980728"/>
            <a:ext cx="3672408" cy="1008112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ORIENTAÇÃO PARA ELABORAÇÃO DA LOA</a:t>
            </a:r>
            <a:endParaRPr lang="en-US" sz="1600" dirty="0"/>
          </a:p>
        </p:txBody>
      </p:sp>
      <p:sp>
        <p:nvSpPr>
          <p:cNvPr id="13" name="Oval Callout 12"/>
          <p:cNvSpPr/>
          <p:nvPr/>
        </p:nvSpPr>
        <p:spPr>
          <a:xfrm rot="21321816">
            <a:off x="251520" y="2708920"/>
            <a:ext cx="3960440" cy="1152128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/>
              <a:t>LIMITES E  CONTROLE SOBRE A AÇÃO </a:t>
            </a:r>
            <a:r>
              <a:rPr lang="en-US" sz="1600" dirty="0" smtClean="0"/>
              <a:t>POLÍTICA</a:t>
            </a:r>
            <a:endParaRPr lang="en-US" sz="1600" dirty="0"/>
          </a:p>
          <a:p>
            <a:endParaRPr lang="en-US" dirty="0"/>
          </a:p>
        </p:txBody>
      </p:sp>
      <p:sp>
        <p:nvSpPr>
          <p:cNvPr id="14" name="Oval Callout 13"/>
          <p:cNvSpPr/>
          <p:nvPr/>
        </p:nvSpPr>
        <p:spPr>
          <a:xfrm rot="334359">
            <a:off x="4644008" y="1052736"/>
            <a:ext cx="4392488" cy="1080120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RESPONSABILIDADE FISCAL</a:t>
            </a:r>
            <a:endParaRPr lang="en-US" sz="1600" dirty="0"/>
          </a:p>
          <a:p>
            <a:endParaRPr lang="en-US" dirty="0"/>
          </a:p>
        </p:txBody>
      </p:sp>
      <p:sp>
        <p:nvSpPr>
          <p:cNvPr id="18" name="Oval Callout 17"/>
          <p:cNvSpPr/>
          <p:nvPr/>
        </p:nvSpPr>
        <p:spPr>
          <a:xfrm rot="304339">
            <a:off x="4644008" y="2636912"/>
            <a:ext cx="4320480" cy="1368152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/>
              <a:t>EQUILÍBRIO FISCAL DAS CONTAS PÚBLICAS</a:t>
            </a:r>
          </a:p>
        </p:txBody>
      </p:sp>
      <p:sp>
        <p:nvSpPr>
          <p:cNvPr id="19" name="Oval Callout 18"/>
          <p:cNvSpPr/>
          <p:nvPr/>
        </p:nvSpPr>
        <p:spPr>
          <a:xfrm rot="216168">
            <a:off x="1979712" y="4077072"/>
            <a:ext cx="4464496" cy="1080120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/>
              <a:t>PARTICIPAÇÃO SOCIAL </a:t>
            </a:r>
          </a:p>
        </p:txBody>
      </p:sp>
      <p:sp>
        <p:nvSpPr>
          <p:cNvPr id="15" name="TextShape 2"/>
          <p:cNvSpPr txBox="1"/>
          <p:nvPr/>
        </p:nvSpPr>
        <p:spPr>
          <a:xfrm>
            <a:off x="899592" y="260648"/>
            <a:ext cx="7344816" cy="504056"/>
          </a:xfrm>
          <a:prstGeom prst="rect">
            <a:avLst/>
          </a:prstGeom>
        </p:spPr>
        <p:txBody>
          <a:bodyPr tIns="45000" rIns="90000" bIns="45000" anchor="b"/>
          <a:lstStyle/>
          <a:p>
            <a:pPr algn="ctr"/>
            <a:r>
              <a:rPr lang="pt-BR" sz="2800" dirty="0">
                <a:solidFill>
                  <a:srgbClr val="006600"/>
                </a:solidFill>
              </a:rPr>
              <a:t>LDO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67916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323528" y="1196752"/>
            <a:ext cx="8549369" cy="4893647"/>
          </a:xfrm>
          <a:prstGeom prst="rect">
            <a:avLst/>
          </a:prstGeom>
          <a:noFill/>
          <a:ln>
            <a:solidFill>
              <a:srgbClr val="339933"/>
            </a:solidFill>
          </a:ln>
        </p:spPr>
        <p:txBody>
          <a:bodyPr wrap="square" rtlCol="0">
            <a:spAutoFit/>
          </a:bodyPr>
          <a:lstStyle/>
          <a:p>
            <a:r>
              <a:rPr lang="pt-BR" sz="26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CF/Art</a:t>
            </a:r>
            <a:r>
              <a:rPr lang="pt-BR" sz="2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 </a:t>
            </a:r>
            <a:r>
              <a:rPr lang="pt-BR" sz="26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165 - </a:t>
            </a:r>
            <a:r>
              <a:rPr lang="en-US" sz="26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2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Leis de </a:t>
            </a:r>
            <a:r>
              <a:rPr lang="en-US" sz="26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iniciativa</a:t>
            </a:r>
            <a:r>
              <a:rPr lang="en-US" sz="2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do </a:t>
            </a:r>
            <a:r>
              <a:rPr lang="en-US" sz="26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Poder</a:t>
            </a:r>
            <a:r>
              <a:rPr lang="en-US" sz="2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2600" dirty="0" err="1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Executivo</a:t>
            </a:r>
            <a:r>
              <a:rPr lang="en-US" sz="26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2600" dirty="0" err="1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estabelecerão</a:t>
            </a:r>
            <a:r>
              <a:rPr lang="en-US" sz="2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: (</a:t>
            </a:r>
            <a:r>
              <a:rPr lang="is-IS" sz="2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…</a:t>
            </a:r>
            <a:r>
              <a:rPr lang="is-IS" sz="26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)</a:t>
            </a:r>
          </a:p>
          <a:p>
            <a:endParaRPr lang="is-IS" sz="26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is-IS" sz="26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II </a:t>
            </a:r>
            <a:r>
              <a:rPr lang="is-IS" sz="2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- </a:t>
            </a:r>
            <a:r>
              <a:rPr lang="en-US" sz="2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as </a:t>
            </a:r>
            <a:r>
              <a:rPr lang="en-US" sz="26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diretrizes</a:t>
            </a:r>
            <a:r>
              <a:rPr lang="en-US" sz="2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26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orçamentárias</a:t>
            </a:r>
            <a:r>
              <a:rPr lang="en-US" sz="26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;</a:t>
            </a:r>
          </a:p>
          <a:p>
            <a:pPr>
              <a:lnSpc>
                <a:spcPct val="150000"/>
              </a:lnSpc>
            </a:pPr>
            <a:endParaRPr lang="pt-BR" sz="26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just">
              <a:spcBef>
                <a:spcPts val="0"/>
              </a:spcBef>
            </a:pPr>
            <a:r>
              <a:rPr lang="pt-BR" sz="2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§ 2º - A lei de diretrizes orçamentárias compreenderá </a:t>
            </a:r>
            <a:r>
              <a:rPr lang="pt-BR" sz="2600" u="sng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as </a:t>
            </a:r>
            <a:r>
              <a:rPr lang="pt-BR" sz="2600" u="sng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metas </a:t>
            </a:r>
            <a:r>
              <a:rPr lang="pt-BR" sz="2600" u="sng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 prioridades da administração pública federal</a:t>
            </a:r>
            <a:r>
              <a:rPr lang="pt-BR" sz="2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incluindo as </a:t>
            </a:r>
            <a:r>
              <a:rPr lang="pt-BR" sz="2600" u="sng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despesas de capital para o exercício financeiro </a:t>
            </a:r>
            <a:r>
              <a:rPr lang="pt-BR" sz="26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subsequente, </a:t>
            </a:r>
            <a:r>
              <a:rPr lang="pt-BR" sz="2600" u="sng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orientará a elaboração da lei orçamentária </a:t>
            </a:r>
            <a:r>
              <a:rPr lang="pt-BR" sz="2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anual, disporá sobre as </a:t>
            </a:r>
            <a:r>
              <a:rPr lang="pt-BR" sz="2600" u="sng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alterações na legislação tributária </a:t>
            </a:r>
            <a:r>
              <a:rPr lang="pt-BR" sz="2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 estabelecerá a política de </a:t>
            </a:r>
            <a:r>
              <a:rPr lang="pt-BR" sz="2600" u="sng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aplicação das agências financeiras oficiais </a:t>
            </a:r>
            <a:r>
              <a:rPr lang="pt-BR" sz="2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 fomento.</a:t>
            </a:r>
          </a:p>
        </p:txBody>
      </p:sp>
      <p:sp>
        <p:nvSpPr>
          <p:cNvPr id="4" name="TextShape 2"/>
          <p:cNvSpPr txBox="1"/>
          <p:nvPr/>
        </p:nvSpPr>
        <p:spPr>
          <a:xfrm>
            <a:off x="899592" y="260648"/>
            <a:ext cx="7344816" cy="504056"/>
          </a:xfrm>
          <a:prstGeom prst="rect">
            <a:avLst/>
          </a:prstGeom>
        </p:spPr>
        <p:txBody>
          <a:bodyPr tIns="45000" rIns="90000" bIns="45000" anchor="b"/>
          <a:lstStyle/>
          <a:p>
            <a:pPr algn="ctr"/>
            <a:r>
              <a:rPr lang="pt-BR" sz="2800" dirty="0">
                <a:solidFill>
                  <a:srgbClr val="006600"/>
                </a:solidFill>
              </a:rPr>
              <a:t>LDO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83119" y="121589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1916832"/>
            <a:ext cx="2088232" cy="16561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096889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323528" y="2708920"/>
            <a:ext cx="8261337" cy="2677656"/>
          </a:xfrm>
          <a:prstGeom prst="rect">
            <a:avLst/>
          </a:prstGeom>
          <a:noFill/>
          <a:ln>
            <a:solidFill>
              <a:srgbClr val="329A66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sz="2400" dirty="0" smtClean="0"/>
              <a:t> </a:t>
            </a:r>
            <a:r>
              <a:rPr lang="en-US" sz="2400" dirty="0" err="1" smtClean="0"/>
              <a:t>Equilíbrio</a:t>
            </a:r>
            <a:r>
              <a:rPr lang="en-US" sz="2400" dirty="0" smtClean="0"/>
              <a:t> </a:t>
            </a:r>
            <a:r>
              <a:rPr lang="en-US" sz="2400" dirty="0"/>
              <a:t>entre </a:t>
            </a:r>
            <a:r>
              <a:rPr lang="en-US" sz="2400" dirty="0" err="1"/>
              <a:t>receitas</a:t>
            </a:r>
            <a:r>
              <a:rPr lang="en-US" sz="2400" dirty="0"/>
              <a:t> e </a:t>
            </a:r>
            <a:r>
              <a:rPr lang="en-US" sz="2400" dirty="0" err="1"/>
              <a:t>despesas</a:t>
            </a:r>
            <a:r>
              <a:rPr lang="en-US" sz="2400" dirty="0"/>
              <a:t>;</a:t>
            </a:r>
            <a:endParaRPr lang="pt-BR" sz="2400" dirty="0"/>
          </a:p>
          <a:p>
            <a:pPr marL="457200" indent="-457200">
              <a:buFont typeface="Wingdings" charset="2"/>
              <a:buChar char="ü"/>
            </a:pPr>
            <a:r>
              <a:rPr lang="en-US" sz="2400" dirty="0" err="1"/>
              <a:t>C</a:t>
            </a:r>
            <a:r>
              <a:rPr lang="en-US" sz="2400" dirty="0" err="1" smtClean="0"/>
              <a:t>ritérios</a:t>
            </a:r>
            <a:r>
              <a:rPr lang="en-US" sz="2400" dirty="0" smtClean="0"/>
              <a:t> </a:t>
            </a:r>
            <a:r>
              <a:rPr lang="en-US" sz="2400" dirty="0"/>
              <a:t>e forma de </a:t>
            </a:r>
            <a:r>
              <a:rPr lang="en-US" sz="2400" dirty="0" err="1"/>
              <a:t>limitação</a:t>
            </a:r>
            <a:r>
              <a:rPr lang="en-US" sz="2400" dirty="0"/>
              <a:t> de </a:t>
            </a:r>
            <a:r>
              <a:rPr lang="en-US" sz="2400" dirty="0" err="1"/>
              <a:t>empenho</a:t>
            </a:r>
            <a:r>
              <a:rPr lang="en-US" sz="2400" dirty="0"/>
              <a:t>, a </a:t>
            </a:r>
            <a:r>
              <a:rPr lang="en-US" sz="2400" dirty="0" err="1"/>
              <a:t>ser</a:t>
            </a:r>
            <a:r>
              <a:rPr lang="en-US" sz="2400" dirty="0"/>
              <a:t> </a:t>
            </a:r>
            <a:r>
              <a:rPr lang="en-US" sz="2400" dirty="0" err="1"/>
              <a:t>efetivada</a:t>
            </a:r>
            <a:r>
              <a:rPr lang="en-US" sz="2400" dirty="0"/>
              <a:t> </a:t>
            </a:r>
            <a:r>
              <a:rPr lang="en-US" sz="2400" dirty="0" err="1"/>
              <a:t>nas</a:t>
            </a:r>
            <a:r>
              <a:rPr lang="en-US" sz="2400" dirty="0"/>
              <a:t> </a:t>
            </a:r>
            <a:r>
              <a:rPr lang="en-US" sz="2400" dirty="0" err="1"/>
              <a:t>hipóteses</a:t>
            </a:r>
            <a:r>
              <a:rPr lang="en-US" sz="2400" dirty="0"/>
              <a:t> LEGAIS</a:t>
            </a:r>
            <a:endParaRPr lang="pt-BR" sz="2400" dirty="0"/>
          </a:p>
          <a:p>
            <a:pPr marL="457200" indent="-457200">
              <a:buFont typeface="Wingdings" charset="2"/>
              <a:buChar char="ü"/>
            </a:pPr>
            <a:r>
              <a:rPr lang="en-US" sz="2400" dirty="0" err="1"/>
              <a:t>N</a:t>
            </a:r>
            <a:r>
              <a:rPr lang="en-US" sz="2400" dirty="0" err="1" smtClean="0"/>
              <a:t>ormas</a:t>
            </a:r>
            <a:r>
              <a:rPr lang="en-US" sz="2400" dirty="0" smtClean="0"/>
              <a:t> </a:t>
            </a:r>
            <a:r>
              <a:rPr lang="en-US" sz="2400" dirty="0" err="1"/>
              <a:t>relativas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</a:t>
            </a:r>
            <a:r>
              <a:rPr lang="en-US" sz="2400" dirty="0" err="1"/>
              <a:t>controle</a:t>
            </a:r>
            <a:r>
              <a:rPr lang="en-US" sz="2400" dirty="0"/>
              <a:t> de </a:t>
            </a:r>
            <a:r>
              <a:rPr lang="en-US" sz="2400" dirty="0" err="1"/>
              <a:t>custos</a:t>
            </a:r>
            <a:r>
              <a:rPr lang="en-US" sz="2400" dirty="0"/>
              <a:t> e à </a:t>
            </a:r>
            <a:r>
              <a:rPr lang="en-US" sz="2400" dirty="0" err="1"/>
              <a:t>avaliação</a:t>
            </a:r>
            <a:r>
              <a:rPr lang="en-US" sz="2400" dirty="0"/>
              <a:t> dos </a:t>
            </a:r>
            <a:r>
              <a:rPr lang="en-US" sz="2400" dirty="0" err="1"/>
              <a:t>resultados</a:t>
            </a:r>
            <a:r>
              <a:rPr lang="en-US" sz="2400" dirty="0"/>
              <a:t> dos </a:t>
            </a:r>
            <a:r>
              <a:rPr lang="en-US" sz="2400" dirty="0" err="1"/>
              <a:t>programas</a:t>
            </a:r>
            <a:endParaRPr lang="pt-BR" sz="2400" dirty="0"/>
          </a:p>
          <a:p>
            <a:pPr marL="457200" indent="-457200">
              <a:buFont typeface="Wingdings" charset="2"/>
              <a:buChar char="ü"/>
            </a:pPr>
            <a:r>
              <a:rPr lang="en-US" sz="2400" dirty="0" err="1"/>
              <a:t>C</a:t>
            </a:r>
            <a:r>
              <a:rPr lang="en-US" sz="2400" dirty="0" err="1" smtClean="0"/>
              <a:t>ondições</a:t>
            </a:r>
            <a:r>
              <a:rPr lang="en-US" sz="2400" dirty="0" smtClean="0"/>
              <a:t> </a:t>
            </a:r>
            <a:r>
              <a:rPr lang="en-US" sz="2400" dirty="0"/>
              <a:t>e </a:t>
            </a:r>
            <a:r>
              <a:rPr lang="en-US" sz="2400" dirty="0" err="1"/>
              <a:t>exigências</a:t>
            </a:r>
            <a:r>
              <a:rPr lang="en-US" sz="2400" dirty="0"/>
              <a:t> para </a:t>
            </a:r>
            <a:r>
              <a:rPr lang="en-US" sz="2400" dirty="0" err="1"/>
              <a:t>transferências</a:t>
            </a:r>
            <a:r>
              <a:rPr lang="en-US" sz="2400" dirty="0"/>
              <a:t> de </a:t>
            </a:r>
            <a:r>
              <a:rPr lang="en-US" sz="2400" dirty="0" err="1"/>
              <a:t>recursos</a:t>
            </a:r>
            <a:r>
              <a:rPr lang="en-US" sz="2400" dirty="0"/>
              <a:t> a </a:t>
            </a:r>
            <a:r>
              <a:rPr lang="en-US" sz="2400" dirty="0" err="1"/>
              <a:t>entidades</a:t>
            </a:r>
            <a:r>
              <a:rPr lang="en-US" sz="2400" dirty="0"/>
              <a:t> </a:t>
            </a:r>
            <a:r>
              <a:rPr lang="en-US" sz="2400" dirty="0" err="1"/>
              <a:t>públicas</a:t>
            </a:r>
            <a:r>
              <a:rPr lang="en-US" sz="2400" dirty="0"/>
              <a:t> e </a:t>
            </a:r>
            <a:r>
              <a:rPr lang="en-US" sz="2400" dirty="0" err="1" smtClean="0"/>
              <a:t>privadas</a:t>
            </a:r>
            <a:endParaRPr lang="pt-BR" sz="2400" dirty="0"/>
          </a:p>
        </p:txBody>
      </p:sp>
      <p:sp>
        <p:nvSpPr>
          <p:cNvPr id="20" name="Título 2"/>
          <p:cNvSpPr>
            <a:spLocks noGrp="1"/>
          </p:cNvSpPr>
          <p:nvPr>
            <p:ph type="title"/>
          </p:nvPr>
        </p:nvSpPr>
        <p:spPr>
          <a:xfrm>
            <a:off x="611560" y="1484784"/>
            <a:ext cx="4680519" cy="1224136"/>
          </a:xfrm>
        </p:spPr>
        <p:txBody>
          <a:bodyPr anchor="ctr" anchorCtr="0"/>
          <a:lstStyle/>
          <a:p>
            <a:pPr algn="l"/>
            <a:r>
              <a:rPr lang="pt-BR" dirty="0">
                <a:latin typeface="Franklin Gothic Demi Cond" panose="020B07060304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LC 101/2000 (LRF</a:t>
            </a:r>
            <a:r>
              <a:rPr lang="pt-BR" dirty="0" smtClean="0">
                <a:latin typeface="Franklin Gothic Demi Cond" panose="020B07060304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)  </a:t>
            </a:r>
            <a:r>
              <a:rPr lang="en-US" dirty="0" smtClean="0">
                <a:latin typeface="Franklin Gothic Demi Cond" panose="020B07060304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Art</a:t>
            </a:r>
            <a:r>
              <a:rPr lang="en-US" dirty="0">
                <a:latin typeface="Franklin Gothic Demi Cond" panose="020B07060304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. </a:t>
            </a:r>
            <a:r>
              <a:rPr lang="en-US" dirty="0" smtClean="0">
                <a:latin typeface="Franklin Gothic Demi Cond" panose="020B07060304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4 </a:t>
            </a:r>
            <a:br>
              <a:rPr lang="en-US" dirty="0" smtClean="0">
                <a:latin typeface="Franklin Gothic Demi Cond" panose="020B0706030402020204" pitchFamily="34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dirty="0" smtClean="0">
                <a:latin typeface="Franklin Gothic Demi Cond" panose="020B07060304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A </a:t>
            </a:r>
            <a:r>
              <a:rPr lang="en-US" dirty="0">
                <a:latin typeface="Franklin Gothic Demi Cond" panose="020B07060304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LDO </a:t>
            </a:r>
            <a:r>
              <a:rPr lang="en-US" dirty="0" err="1" smtClean="0">
                <a:latin typeface="Franklin Gothic Demi Cond" panose="020B07060304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disporá</a:t>
            </a:r>
            <a:r>
              <a:rPr lang="en-US" dirty="0" smtClean="0">
                <a:latin typeface="Franklin Gothic Demi Cond" panose="020B07060304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sobre</a:t>
            </a:r>
            <a:r>
              <a:rPr lang="en-US" dirty="0">
                <a:latin typeface="Franklin Gothic Demi Cond" panose="020B07060304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:</a:t>
            </a:r>
            <a:r>
              <a:rPr lang="pt-BR" dirty="0"/>
              <a:t/>
            </a:r>
            <a:br>
              <a:rPr lang="pt-BR" dirty="0"/>
            </a:br>
            <a:endParaRPr lang="pt-BR" dirty="0">
              <a:solidFill>
                <a:schemeClr val="tx1"/>
              </a:solidFill>
              <a:latin typeface="Franklin Gothic Demi Cond" panose="020B0706030402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5576" y="188640"/>
            <a:ext cx="77048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006600"/>
                </a:solidFill>
              </a:rPr>
              <a:t>LDO</a:t>
            </a:r>
          </a:p>
          <a:p>
            <a:pPr algn="ctr"/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980728"/>
            <a:ext cx="3456384" cy="1584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78327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xigencias ld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12" y="1196752"/>
            <a:ext cx="8506724" cy="4968552"/>
          </a:xfrm>
          <a:prstGeom prst="rect">
            <a:avLst/>
          </a:prstGeom>
          <a:noFill/>
          <a:ln>
            <a:solidFill>
              <a:srgbClr val="339933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188640"/>
            <a:ext cx="77048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006600"/>
                </a:solidFill>
              </a:rPr>
              <a:t>LDO </a:t>
            </a:r>
            <a:r>
              <a:rPr lang="mr-IN" sz="2800" dirty="0">
                <a:solidFill>
                  <a:srgbClr val="006600"/>
                </a:solidFill>
              </a:rPr>
              <a:t>–</a:t>
            </a:r>
            <a:r>
              <a:rPr lang="pt-BR" sz="2800" dirty="0">
                <a:solidFill>
                  <a:srgbClr val="006600"/>
                </a:solidFill>
              </a:rPr>
              <a:t> Conteúdos obrigatórios</a:t>
            </a:r>
          </a:p>
          <a:p>
            <a:pPr algn="ctr"/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17330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Shape 2"/>
          <p:cNvSpPr txBox="1"/>
          <p:nvPr/>
        </p:nvSpPr>
        <p:spPr>
          <a:xfrm>
            <a:off x="831032" y="1124744"/>
            <a:ext cx="7344816" cy="504056"/>
          </a:xfrm>
          <a:prstGeom prst="rect">
            <a:avLst/>
          </a:prstGeom>
        </p:spPr>
        <p:txBody>
          <a:bodyPr tIns="45000" rIns="90000" bIns="45000" anchor="b"/>
          <a:lstStyle/>
          <a:p>
            <a:pPr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lang="pt-BR" sz="2000" b="1" dirty="0" smtClean="0">
              <a:solidFill>
                <a:srgbClr val="003399"/>
              </a:solidFill>
              <a:latin typeface="Arial Black"/>
            </a:endParaRPr>
          </a:p>
          <a:p>
            <a:pPr algn="ctr">
              <a:lnSpc>
                <a:spcPct val="100000"/>
              </a:lnSpc>
            </a:pPr>
            <a:endParaRPr lang="pt-BR" sz="2000" b="1" dirty="0">
              <a:solidFill>
                <a:srgbClr val="003399"/>
              </a:solidFill>
              <a:latin typeface="Arial Black"/>
            </a:endParaRPr>
          </a:p>
          <a:p>
            <a:pPr algn="ctr">
              <a:lnSpc>
                <a:spcPct val="100000"/>
              </a:lnSpc>
            </a:pPr>
            <a:endParaRPr lang="pt-BR" sz="2000" b="1" dirty="0" smtClean="0">
              <a:solidFill>
                <a:srgbClr val="003399"/>
              </a:solidFill>
              <a:latin typeface="Arial Black"/>
            </a:endParaRPr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290" name="TextShape 3"/>
          <p:cNvSpPr txBox="1"/>
          <p:nvPr/>
        </p:nvSpPr>
        <p:spPr>
          <a:xfrm>
            <a:off x="323528" y="1520948"/>
            <a:ext cx="5279992" cy="4177016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399164" y="1504824"/>
            <a:ext cx="6408712" cy="4154984"/>
          </a:xfrm>
          <a:prstGeom prst="rect">
            <a:avLst/>
          </a:prstGeom>
          <a:noFill/>
          <a:ln>
            <a:solidFill>
              <a:srgbClr val="329A66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sz="2400" dirty="0" smtClean="0">
                <a:latin typeface="+mj-lt"/>
              </a:rPr>
              <a:t>O </a:t>
            </a:r>
            <a:r>
              <a:rPr lang="en-US" sz="2400" dirty="0" err="1">
                <a:latin typeface="+mj-lt"/>
              </a:rPr>
              <a:t>início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de </a:t>
            </a:r>
            <a:r>
              <a:rPr lang="en-US" sz="2400" dirty="0" err="1" smtClean="0">
                <a:latin typeface="+mj-lt"/>
              </a:rPr>
              <a:t>ações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não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incluídas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na</a:t>
            </a:r>
            <a:r>
              <a:rPr lang="en-US" sz="2400" dirty="0" smtClean="0">
                <a:latin typeface="+mj-lt"/>
              </a:rPr>
              <a:t> LOA;</a:t>
            </a:r>
            <a:endParaRPr lang="en-US" sz="2400" dirty="0">
              <a:latin typeface="+mj-lt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400" dirty="0">
                <a:latin typeface="+mj-lt"/>
              </a:rPr>
              <a:t>A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realização</a:t>
            </a:r>
            <a:r>
              <a:rPr lang="en-US" sz="2400" dirty="0">
                <a:latin typeface="+mj-lt"/>
              </a:rPr>
              <a:t> de </a:t>
            </a:r>
            <a:r>
              <a:rPr lang="en-US" sz="2400" dirty="0" err="1">
                <a:latin typeface="+mj-lt"/>
              </a:rPr>
              <a:t>despesas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que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excedam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os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créditos</a:t>
            </a:r>
            <a:r>
              <a:rPr lang="en-US" sz="2400" dirty="0" smtClean="0">
                <a:latin typeface="+mj-lt"/>
              </a:rPr>
              <a:t>;</a:t>
            </a:r>
            <a:endParaRPr lang="en-US" sz="2400" dirty="0">
              <a:latin typeface="+mj-lt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400" dirty="0">
                <a:latin typeface="+mj-lt"/>
              </a:rPr>
              <a:t>A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realização</a:t>
            </a:r>
            <a:r>
              <a:rPr lang="en-US" sz="2400" dirty="0">
                <a:latin typeface="+mj-lt"/>
              </a:rPr>
              <a:t> de </a:t>
            </a:r>
            <a:r>
              <a:rPr lang="en-US" sz="2400" dirty="0" err="1">
                <a:latin typeface="+mj-lt"/>
              </a:rPr>
              <a:t>operações</a:t>
            </a:r>
            <a:r>
              <a:rPr lang="en-US" sz="2400" dirty="0">
                <a:latin typeface="+mj-lt"/>
              </a:rPr>
              <a:t> de </a:t>
            </a:r>
            <a:r>
              <a:rPr lang="en-US" sz="2400" dirty="0" err="1">
                <a:latin typeface="+mj-lt"/>
              </a:rPr>
              <a:t>créditos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que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excedam</a:t>
            </a:r>
            <a:r>
              <a:rPr lang="en-US" sz="2400" dirty="0">
                <a:latin typeface="+mj-lt"/>
              </a:rPr>
              <a:t> o </a:t>
            </a:r>
            <a:r>
              <a:rPr lang="en-US" sz="2400" dirty="0" err="1">
                <a:latin typeface="+mj-lt"/>
              </a:rPr>
              <a:t>montante</a:t>
            </a:r>
            <a:r>
              <a:rPr lang="en-US" sz="2400" dirty="0">
                <a:latin typeface="+mj-lt"/>
              </a:rPr>
              <a:t> das </a:t>
            </a:r>
            <a:r>
              <a:rPr lang="en-US" sz="2400" dirty="0" err="1">
                <a:latin typeface="+mj-lt"/>
              </a:rPr>
              <a:t>despesas</a:t>
            </a:r>
            <a:r>
              <a:rPr lang="en-US" sz="2400" dirty="0">
                <a:latin typeface="+mj-lt"/>
              </a:rPr>
              <a:t> de </a:t>
            </a:r>
            <a:r>
              <a:rPr lang="en-US" sz="2400" dirty="0" smtClean="0">
                <a:latin typeface="+mj-lt"/>
              </a:rPr>
              <a:t>capital;</a:t>
            </a:r>
            <a:endParaRPr lang="en-US" sz="2400" dirty="0">
              <a:latin typeface="+mj-lt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400" dirty="0">
                <a:latin typeface="+mj-lt"/>
              </a:rPr>
              <a:t>A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abertura</a:t>
            </a:r>
            <a:r>
              <a:rPr lang="en-US" sz="2400" dirty="0">
                <a:latin typeface="+mj-lt"/>
              </a:rPr>
              <a:t> de </a:t>
            </a:r>
            <a:r>
              <a:rPr lang="en-US" sz="2400" dirty="0" err="1" smtClean="0">
                <a:latin typeface="+mj-lt"/>
              </a:rPr>
              <a:t>créditos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suplementares</a:t>
            </a:r>
            <a:r>
              <a:rPr lang="en-US" sz="2400" dirty="0" smtClean="0">
                <a:latin typeface="+mj-lt"/>
              </a:rPr>
              <a:t> e </a:t>
            </a:r>
            <a:r>
              <a:rPr lang="en-US" sz="2400" dirty="0" err="1" smtClean="0">
                <a:latin typeface="+mj-lt"/>
              </a:rPr>
              <a:t>especiais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sem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prévia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autorização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legislativa</a:t>
            </a:r>
            <a:r>
              <a:rPr lang="en-US" sz="2400" dirty="0">
                <a:latin typeface="+mj-lt"/>
              </a:rPr>
              <a:t> e </a:t>
            </a:r>
            <a:r>
              <a:rPr lang="en-US" sz="2400" dirty="0" err="1">
                <a:latin typeface="+mj-lt"/>
              </a:rPr>
              <a:t>sem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indicação</a:t>
            </a:r>
            <a:r>
              <a:rPr lang="en-US" sz="2400" dirty="0">
                <a:latin typeface="+mj-lt"/>
              </a:rPr>
              <a:t> dos </a:t>
            </a:r>
            <a:r>
              <a:rPr lang="en-US" sz="2400" dirty="0" err="1">
                <a:latin typeface="+mj-lt"/>
              </a:rPr>
              <a:t>recursos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correspondent</a:t>
            </a:r>
            <a:r>
              <a:rPr lang="en-US" sz="2400" dirty="0" err="1" smtClean="0"/>
              <a:t>es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132856"/>
            <a:ext cx="2050941" cy="2448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576" y="188640"/>
            <a:ext cx="7704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006600"/>
                </a:solidFill>
              </a:rPr>
              <a:t>LDO </a:t>
            </a:r>
            <a:r>
              <a:rPr lang="mr-IN" sz="2800" dirty="0">
                <a:solidFill>
                  <a:srgbClr val="006600"/>
                </a:solidFill>
              </a:rPr>
              <a:t>–</a:t>
            </a:r>
            <a:r>
              <a:rPr lang="pt-BR" sz="2800" dirty="0">
                <a:solidFill>
                  <a:srgbClr val="006600"/>
                </a:solidFill>
              </a:rPr>
              <a:t> Vedações Constitucionais (Art. 167)</a:t>
            </a:r>
          </a:p>
          <a:p>
            <a:pPr algn="ctr"/>
            <a:endParaRPr lang="en-US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93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tse1.mm.bing.net/th?&amp;id=OIP.M57e8c386f338b74fa5dd6e90efa1ae6co0&amp;w=300&amp;h=260&amp;c=0&amp;pid=1.9&amp;rs=0&amp;p=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743" y="2708920"/>
            <a:ext cx="4408681" cy="27363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95536" y="1628800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+mj-lt"/>
              </a:rPr>
              <a:t>Como decidir o que fazer, quanto gastar, quem faz, como faz e quando entregar na esfera pública?</a:t>
            </a:r>
            <a:endParaRPr lang="pt-BR" sz="24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1930" y="188640"/>
            <a:ext cx="4915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 smtClean="0">
                <a:solidFill>
                  <a:srgbClr val="006600"/>
                </a:solidFill>
                <a:latin typeface="+mj-lt"/>
                <a:ea typeface="+mj-ea"/>
                <a:cs typeface="+mj-cs"/>
              </a:rPr>
              <a:t>Planejamento e Orçamento</a:t>
            </a:r>
            <a:endParaRPr lang="pt-BR" sz="2800" dirty="0">
              <a:solidFill>
                <a:srgbClr val="0066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931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Shape 3"/>
          <p:cNvSpPr txBox="1"/>
          <p:nvPr/>
        </p:nvSpPr>
        <p:spPr>
          <a:xfrm>
            <a:off x="323528" y="1520948"/>
            <a:ext cx="5279992" cy="4177016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327156" y="1173649"/>
            <a:ext cx="6493316" cy="4847639"/>
          </a:xfrm>
          <a:prstGeom prst="rect">
            <a:avLst/>
          </a:prstGeom>
          <a:noFill/>
          <a:ln>
            <a:solidFill>
              <a:srgbClr val="329A66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sz="2400" dirty="0">
                <a:latin typeface="+mj-lt"/>
              </a:rPr>
              <a:t>A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transposição</a:t>
            </a:r>
            <a:r>
              <a:rPr lang="en-US" sz="2400" dirty="0">
                <a:latin typeface="+mj-lt"/>
              </a:rPr>
              <a:t>, o </a:t>
            </a:r>
            <a:r>
              <a:rPr lang="en-US" sz="2400" dirty="0" err="1">
                <a:latin typeface="+mj-lt"/>
              </a:rPr>
              <a:t>remanejamento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ou</a:t>
            </a:r>
            <a:r>
              <a:rPr lang="en-US" sz="2400" dirty="0">
                <a:latin typeface="+mj-lt"/>
              </a:rPr>
              <a:t> a </a:t>
            </a:r>
            <a:r>
              <a:rPr lang="en-US" sz="2400" dirty="0" err="1">
                <a:latin typeface="+mj-lt"/>
              </a:rPr>
              <a:t>transferência</a:t>
            </a:r>
            <a:r>
              <a:rPr lang="en-US" sz="2400" dirty="0">
                <a:latin typeface="+mj-lt"/>
              </a:rPr>
              <a:t> de </a:t>
            </a:r>
            <a:r>
              <a:rPr lang="en-US" sz="2400" dirty="0" err="1">
                <a:latin typeface="+mj-lt"/>
              </a:rPr>
              <a:t>recursos</a:t>
            </a:r>
            <a:r>
              <a:rPr lang="en-US" sz="2400" dirty="0">
                <a:latin typeface="+mj-lt"/>
              </a:rPr>
              <a:t> de </a:t>
            </a:r>
            <a:r>
              <a:rPr lang="en-US" sz="2400" dirty="0" err="1">
                <a:latin typeface="+mj-lt"/>
              </a:rPr>
              <a:t>uma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categoria</a:t>
            </a:r>
            <a:r>
              <a:rPr lang="en-US" sz="2400" dirty="0">
                <a:latin typeface="+mj-lt"/>
              </a:rPr>
              <a:t> de </a:t>
            </a:r>
            <a:r>
              <a:rPr lang="en-US" sz="2400" dirty="0" err="1">
                <a:latin typeface="+mj-lt"/>
              </a:rPr>
              <a:t>programação</a:t>
            </a:r>
            <a:r>
              <a:rPr lang="en-US" sz="2400" dirty="0">
                <a:latin typeface="+mj-lt"/>
              </a:rPr>
              <a:t> para </a:t>
            </a:r>
            <a:r>
              <a:rPr lang="en-US" sz="2400" dirty="0" err="1">
                <a:latin typeface="+mj-lt"/>
              </a:rPr>
              <a:t>outra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ou</a:t>
            </a:r>
            <a:r>
              <a:rPr lang="en-US" sz="2400" dirty="0">
                <a:latin typeface="+mj-lt"/>
              </a:rPr>
              <a:t> de um </a:t>
            </a:r>
            <a:r>
              <a:rPr lang="en-US" sz="2400" dirty="0" err="1">
                <a:latin typeface="+mj-lt"/>
              </a:rPr>
              <a:t>órgão</a:t>
            </a:r>
            <a:r>
              <a:rPr lang="en-US" sz="2400" dirty="0">
                <a:latin typeface="+mj-lt"/>
              </a:rPr>
              <a:t> para outro, </a:t>
            </a:r>
            <a:r>
              <a:rPr lang="en-US" sz="2400" dirty="0" err="1">
                <a:latin typeface="+mj-lt"/>
              </a:rPr>
              <a:t>sem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prévia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autorização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legislativa</a:t>
            </a:r>
            <a:r>
              <a:rPr lang="en-US" sz="2400" dirty="0">
                <a:latin typeface="+mj-lt"/>
              </a:rPr>
              <a:t>;</a:t>
            </a:r>
          </a:p>
          <a:p>
            <a:endParaRPr lang="en-US" sz="2400" dirty="0" smtClean="0">
              <a:latin typeface="+mj-lt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400" dirty="0" smtClean="0">
                <a:latin typeface="+mj-lt"/>
              </a:rPr>
              <a:t>A </a:t>
            </a:r>
            <a:r>
              <a:rPr lang="en-US" sz="2400" dirty="0" err="1">
                <a:latin typeface="+mj-lt"/>
              </a:rPr>
              <a:t>transferência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voluntária</a:t>
            </a:r>
            <a:r>
              <a:rPr lang="en-US" sz="2400" dirty="0">
                <a:latin typeface="+mj-lt"/>
              </a:rPr>
              <a:t> de </a:t>
            </a:r>
            <a:r>
              <a:rPr lang="en-US" sz="2400" dirty="0" err="1">
                <a:latin typeface="+mj-lt"/>
              </a:rPr>
              <a:t>recursos</a:t>
            </a:r>
            <a:r>
              <a:rPr lang="en-US" sz="2400" dirty="0">
                <a:latin typeface="+mj-lt"/>
              </a:rPr>
              <a:t> e a </a:t>
            </a:r>
            <a:r>
              <a:rPr lang="en-US" sz="2400" dirty="0" err="1">
                <a:latin typeface="+mj-lt"/>
              </a:rPr>
              <a:t>concessão</a:t>
            </a:r>
            <a:r>
              <a:rPr lang="en-US" sz="2400" dirty="0">
                <a:latin typeface="+mj-lt"/>
              </a:rPr>
              <a:t> de </a:t>
            </a:r>
            <a:r>
              <a:rPr lang="en-US" sz="2400" dirty="0" err="1" smtClean="0">
                <a:latin typeface="+mj-lt"/>
              </a:rPr>
              <a:t>empréstimos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pelos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Governos</a:t>
            </a:r>
            <a:r>
              <a:rPr lang="en-US" sz="2400" dirty="0">
                <a:latin typeface="+mj-lt"/>
              </a:rPr>
              <a:t> Federal e </a:t>
            </a:r>
            <a:r>
              <a:rPr lang="en-US" sz="2400" dirty="0" err="1">
                <a:latin typeface="+mj-lt"/>
              </a:rPr>
              <a:t>Estaduais</a:t>
            </a:r>
            <a:r>
              <a:rPr lang="en-US" sz="2400" dirty="0">
                <a:latin typeface="+mj-lt"/>
              </a:rPr>
              <a:t> e </a:t>
            </a:r>
            <a:r>
              <a:rPr lang="en-US" sz="2400" dirty="0" err="1">
                <a:latin typeface="+mj-lt"/>
              </a:rPr>
              <a:t>suas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instituições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financeiras</a:t>
            </a:r>
            <a:r>
              <a:rPr lang="en-US" sz="2400" dirty="0">
                <a:latin typeface="+mj-lt"/>
              </a:rPr>
              <a:t>, para </a:t>
            </a:r>
            <a:r>
              <a:rPr lang="en-US" sz="2400" dirty="0" err="1">
                <a:latin typeface="+mj-lt"/>
              </a:rPr>
              <a:t>pagamento</a:t>
            </a:r>
            <a:r>
              <a:rPr lang="en-US" sz="2400" dirty="0">
                <a:latin typeface="+mj-lt"/>
              </a:rPr>
              <a:t> de </a:t>
            </a:r>
            <a:r>
              <a:rPr lang="en-US" sz="2400" dirty="0" err="1">
                <a:latin typeface="+mj-lt"/>
              </a:rPr>
              <a:t>despesas</a:t>
            </a:r>
            <a:r>
              <a:rPr lang="en-US" sz="2400" dirty="0">
                <a:latin typeface="+mj-lt"/>
              </a:rPr>
              <a:t> com </a:t>
            </a:r>
            <a:r>
              <a:rPr lang="en-US" sz="2400" dirty="0" err="1">
                <a:latin typeface="+mj-lt"/>
              </a:rPr>
              <a:t>pessoal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dos </a:t>
            </a:r>
            <a:r>
              <a:rPr lang="en-US" sz="2400" dirty="0" err="1">
                <a:latin typeface="+mj-lt"/>
              </a:rPr>
              <a:t>Estados</a:t>
            </a:r>
            <a:r>
              <a:rPr lang="en-US" sz="2400" dirty="0">
                <a:latin typeface="+mj-lt"/>
              </a:rPr>
              <a:t>, do Distrito Federal e dos </a:t>
            </a:r>
            <a:r>
              <a:rPr lang="en-US" sz="2400" dirty="0" err="1">
                <a:latin typeface="+mj-lt"/>
              </a:rPr>
              <a:t>Municípios</a:t>
            </a:r>
            <a:r>
              <a:rPr lang="en-US" sz="2400" dirty="0">
                <a:latin typeface="+mj-lt"/>
              </a:rPr>
              <a:t>. </a:t>
            </a:r>
            <a:endParaRPr lang="en-US" sz="2400" dirty="0" smtClean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132856"/>
            <a:ext cx="2050941" cy="2448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576" y="188640"/>
            <a:ext cx="77048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006600"/>
                </a:solidFill>
              </a:rPr>
              <a:t>LDO </a:t>
            </a:r>
            <a:r>
              <a:rPr lang="mr-IN" sz="2400" dirty="0">
                <a:solidFill>
                  <a:srgbClr val="006600"/>
                </a:solidFill>
              </a:rPr>
              <a:t>–</a:t>
            </a:r>
            <a:r>
              <a:rPr lang="pt-BR" sz="2400" dirty="0">
                <a:solidFill>
                  <a:srgbClr val="006600"/>
                </a:solidFill>
              </a:rPr>
              <a:t> </a:t>
            </a:r>
            <a:r>
              <a:rPr lang="pt-BR" sz="2800" dirty="0">
                <a:solidFill>
                  <a:srgbClr val="006600"/>
                </a:solidFill>
              </a:rPr>
              <a:t>Vedações Constitucionais (Art. 167)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079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Shape 3"/>
          <p:cNvSpPr txBox="1"/>
          <p:nvPr/>
        </p:nvSpPr>
        <p:spPr>
          <a:xfrm>
            <a:off x="323528" y="1520948"/>
            <a:ext cx="5279992" cy="4177016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365901" y="1268760"/>
            <a:ext cx="6192688" cy="4524315"/>
          </a:xfrm>
          <a:prstGeom prst="rect">
            <a:avLst/>
          </a:prstGeom>
          <a:noFill/>
          <a:ln>
            <a:solidFill>
              <a:srgbClr val="329A66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sz="2400" dirty="0" err="1"/>
              <a:t>I</a:t>
            </a:r>
            <a:r>
              <a:rPr lang="en-US" sz="2400" dirty="0" err="1" smtClean="0"/>
              <a:t>nvestimento</a:t>
            </a:r>
            <a:r>
              <a:rPr lang="en-US" sz="2400" dirty="0" smtClean="0"/>
              <a:t> </a:t>
            </a:r>
            <a:r>
              <a:rPr lang="en-US" sz="2400" dirty="0" err="1"/>
              <a:t>cuja</a:t>
            </a:r>
            <a:r>
              <a:rPr lang="en-US" sz="2400" dirty="0"/>
              <a:t> </a:t>
            </a:r>
            <a:r>
              <a:rPr lang="en-US" sz="2400" dirty="0" err="1"/>
              <a:t>execução</a:t>
            </a:r>
            <a:r>
              <a:rPr lang="en-US" sz="2400" dirty="0"/>
              <a:t> </a:t>
            </a:r>
            <a:r>
              <a:rPr lang="en-US" sz="2400" dirty="0" err="1"/>
              <a:t>ultrapasse</a:t>
            </a:r>
            <a:r>
              <a:rPr lang="en-US" sz="2400" dirty="0"/>
              <a:t> um </a:t>
            </a:r>
            <a:r>
              <a:rPr lang="en-US" sz="2400" dirty="0" err="1"/>
              <a:t>exercício</a:t>
            </a:r>
            <a:r>
              <a:rPr lang="en-US" sz="2400" dirty="0"/>
              <a:t> </a:t>
            </a:r>
            <a:r>
              <a:rPr lang="en-US" sz="2400" dirty="0" err="1"/>
              <a:t>financeiro</a:t>
            </a:r>
            <a:r>
              <a:rPr lang="en-US" sz="2400" dirty="0"/>
              <a:t> </a:t>
            </a:r>
            <a:r>
              <a:rPr lang="en-US" sz="2400" dirty="0" err="1" smtClean="0"/>
              <a:t>sem</a:t>
            </a:r>
            <a:r>
              <a:rPr lang="en-US" sz="2400" dirty="0" smtClean="0"/>
              <a:t> </a:t>
            </a:r>
            <a:r>
              <a:rPr lang="en-US" sz="2400" dirty="0" err="1"/>
              <a:t>prévia</a:t>
            </a:r>
            <a:r>
              <a:rPr lang="en-US" sz="2400" dirty="0"/>
              <a:t> </a:t>
            </a:r>
            <a:r>
              <a:rPr lang="en-US" sz="2400" dirty="0" err="1"/>
              <a:t>inclusão</a:t>
            </a:r>
            <a:r>
              <a:rPr lang="en-US" sz="2400" dirty="0"/>
              <a:t> </a:t>
            </a:r>
            <a:r>
              <a:rPr lang="en-US" sz="2400" dirty="0" smtClean="0"/>
              <a:t>no PPA, </a:t>
            </a:r>
            <a:r>
              <a:rPr lang="en-US" sz="2400" dirty="0" err="1"/>
              <a:t>ou</a:t>
            </a:r>
            <a:r>
              <a:rPr lang="en-US" sz="2400" dirty="0"/>
              <a:t> </a:t>
            </a:r>
            <a:r>
              <a:rPr lang="en-US" sz="2400" dirty="0" err="1"/>
              <a:t>sem</a:t>
            </a:r>
            <a:r>
              <a:rPr lang="en-US" sz="2400" dirty="0"/>
              <a:t> lei </a:t>
            </a:r>
            <a:r>
              <a:rPr lang="en-US" sz="2400" dirty="0" err="1"/>
              <a:t>que</a:t>
            </a:r>
            <a:r>
              <a:rPr lang="en-US" sz="2400" dirty="0"/>
              <a:t> </a:t>
            </a:r>
            <a:r>
              <a:rPr lang="en-US" sz="2400" dirty="0" err="1" smtClean="0"/>
              <a:t>autorize</a:t>
            </a:r>
            <a:r>
              <a:rPr lang="en-US" sz="2400" dirty="0" smtClean="0"/>
              <a:t>, </a:t>
            </a:r>
            <a:r>
              <a:rPr lang="en-US" sz="2400" dirty="0"/>
              <a:t>sob </a:t>
            </a:r>
            <a:r>
              <a:rPr lang="en-US" sz="2400" dirty="0" err="1"/>
              <a:t>pena</a:t>
            </a:r>
            <a:r>
              <a:rPr lang="en-US" sz="2400" dirty="0"/>
              <a:t> de crime de </a:t>
            </a:r>
            <a:r>
              <a:rPr lang="en-US" sz="2400" dirty="0" err="1"/>
              <a:t>responsabilidade</a:t>
            </a:r>
            <a:r>
              <a:rPr lang="en-US" sz="2400" dirty="0"/>
              <a:t>.</a:t>
            </a:r>
          </a:p>
          <a:p>
            <a:pPr marL="342900" indent="-342900">
              <a:buFont typeface="Wingdings" charset="2"/>
              <a:buChar char="ü"/>
            </a:pPr>
            <a:endParaRPr lang="en-US" sz="2400" dirty="0" smtClean="0"/>
          </a:p>
          <a:p>
            <a:pPr marL="342900" indent="-342900">
              <a:buFont typeface="Wingdings" charset="2"/>
              <a:buChar char="ü"/>
            </a:pPr>
            <a:r>
              <a:rPr lang="en-US" sz="2400" dirty="0" smtClean="0"/>
              <a:t>A </a:t>
            </a:r>
            <a:r>
              <a:rPr lang="en-US" sz="2400" dirty="0" err="1"/>
              <a:t>abertura</a:t>
            </a:r>
            <a:r>
              <a:rPr lang="en-US" sz="2400" dirty="0"/>
              <a:t> de </a:t>
            </a:r>
            <a:r>
              <a:rPr lang="en-US" sz="2400" dirty="0" err="1"/>
              <a:t>crédito</a:t>
            </a:r>
            <a:r>
              <a:rPr lang="en-US" sz="2400" dirty="0"/>
              <a:t> </a:t>
            </a:r>
            <a:r>
              <a:rPr lang="en-US" sz="2400" dirty="0" err="1"/>
              <a:t>extraordinário</a:t>
            </a:r>
            <a:r>
              <a:rPr lang="en-US" sz="2400" dirty="0"/>
              <a:t> </a:t>
            </a:r>
            <a:r>
              <a:rPr lang="en-US" sz="2400" dirty="0" err="1"/>
              <a:t>somente</a:t>
            </a:r>
            <a:r>
              <a:rPr lang="en-US" sz="2400" dirty="0"/>
              <a:t> </a:t>
            </a:r>
            <a:r>
              <a:rPr lang="en-US" sz="2400" dirty="0" err="1"/>
              <a:t>será</a:t>
            </a:r>
            <a:r>
              <a:rPr lang="en-US" sz="2400" dirty="0"/>
              <a:t> </a:t>
            </a:r>
            <a:r>
              <a:rPr lang="en-US" sz="2400" dirty="0" err="1"/>
              <a:t>admitida</a:t>
            </a:r>
            <a:r>
              <a:rPr lang="en-US" sz="2400" dirty="0"/>
              <a:t> </a:t>
            </a:r>
            <a:r>
              <a:rPr lang="en-US" sz="2400" dirty="0" err="1"/>
              <a:t>para</a:t>
            </a:r>
            <a:r>
              <a:rPr lang="en-US" sz="2400" dirty="0"/>
              <a:t> </a:t>
            </a:r>
            <a:r>
              <a:rPr lang="en-US" sz="2400" dirty="0" err="1"/>
              <a:t>atender</a:t>
            </a:r>
            <a:r>
              <a:rPr lang="en-US" sz="2400" dirty="0"/>
              <a:t> a </a:t>
            </a:r>
            <a:r>
              <a:rPr lang="en-US" sz="2400" dirty="0" err="1"/>
              <a:t>despesas</a:t>
            </a:r>
            <a:r>
              <a:rPr lang="en-US" sz="2400" dirty="0"/>
              <a:t> </a:t>
            </a:r>
            <a:r>
              <a:rPr lang="en-US" sz="2400" dirty="0" err="1"/>
              <a:t>imprevisíveis</a:t>
            </a:r>
            <a:r>
              <a:rPr lang="en-US" sz="2400" dirty="0"/>
              <a:t> e </a:t>
            </a:r>
            <a:r>
              <a:rPr lang="en-US" sz="2400" dirty="0" err="1"/>
              <a:t>urgentes</a:t>
            </a:r>
            <a:r>
              <a:rPr lang="en-US" sz="2400" dirty="0"/>
              <a:t>, </a:t>
            </a:r>
            <a:r>
              <a:rPr lang="en-US" sz="2400" dirty="0" err="1"/>
              <a:t>como</a:t>
            </a:r>
            <a:r>
              <a:rPr lang="en-US" sz="2400" dirty="0"/>
              <a:t> as </a:t>
            </a:r>
            <a:r>
              <a:rPr lang="en-US" sz="2400" dirty="0" err="1"/>
              <a:t>decorrentes</a:t>
            </a:r>
            <a:r>
              <a:rPr lang="en-US" sz="2400" dirty="0"/>
              <a:t> de </a:t>
            </a:r>
            <a:r>
              <a:rPr lang="en-US" sz="2400" dirty="0" err="1"/>
              <a:t>guerra</a:t>
            </a:r>
            <a:r>
              <a:rPr lang="en-US" sz="2400" dirty="0"/>
              <a:t>, </a:t>
            </a:r>
            <a:r>
              <a:rPr lang="en-US" sz="2400" dirty="0" err="1"/>
              <a:t>comoção</a:t>
            </a:r>
            <a:r>
              <a:rPr lang="en-US" sz="2400" dirty="0"/>
              <a:t> </a:t>
            </a:r>
            <a:r>
              <a:rPr lang="en-US" sz="2400" dirty="0" err="1"/>
              <a:t>interna</a:t>
            </a:r>
            <a:r>
              <a:rPr lang="en-US" sz="2400" dirty="0"/>
              <a:t> </a:t>
            </a:r>
            <a:r>
              <a:rPr lang="en-US" sz="2400" dirty="0" err="1"/>
              <a:t>ou</a:t>
            </a:r>
            <a:r>
              <a:rPr lang="en-US" sz="2400" dirty="0"/>
              <a:t> </a:t>
            </a:r>
            <a:r>
              <a:rPr lang="en-US" sz="2400" dirty="0" err="1"/>
              <a:t>calamidade</a:t>
            </a:r>
            <a:r>
              <a:rPr lang="en-US" sz="2400" dirty="0"/>
              <a:t> </a:t>
            </a:r>
            <a:r>
              <a:rPr lang="en-US" sz="2400" dirty="0" err="1"/>
              <a:t>pública</a:t>
            </a:r>
            <a:r>
              <a:rPr lang="en-US" sz="2400" dirty="0"/>
              <a:t>, </a:t>
            </a:r>
            <a:r>
              <a:rPr lang="en-US" sz="2400" dirty="0" err="1"/>
              <a:t>observado</a:t>
            </a:r>
            <a:r>
              <a:rPr lang="en-US" sz="2400" dirty="0"/>
              <a:t> o </a:t>
            </a:r>
            <a:r>
              <a:rPr lang="en-US" sz="2400" dirty="0" err="1"/>
              <a:t>disposto</a:t>
            </a:r>
            <a:r>
              <a:rPr lang="en-US" sz="2400" dirty="0"/>
              <a:t> no art. 62.</a:t>
            </a:r>
          </a:p>
          <a:p>
            <a:pPr marL="342900" indent="-342900">
              <a:buFont typeface="Wingdings" charset="2"/>
              <a:buChar char="ü"/>
            </a:pP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132856"/>
            <a:ext cx="2050941" cy="2448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4907" y="203817"/>
            <a:ext cx="77048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006600"/>
                </a:solidFill>
              </a:rPr>
              <a:t>LDO </a:t>
            </a:r>
            <a:r>
              <a:rPr lang="mr-IN" sz="2800" dirty="0">
                <a:solidFill>
                  <a:srgbClr val="006600"/>
                </a:solidFill>
              </a:rPr>
              <a:t>–</a:t>
            </a:r>
            <a:r>
              <a:rPr lang="pt-BR" sz="2800" dirty="0">
                <a:solidFill>
                  <a:srgbClr val="006600"/>
                </a:solidFill>
              </a:rPr>
              <a:t> Vedações Constitucionais (Art. 167)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8158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80936" y="1019637"/>
            <a:ext cx="8511544" cy="4561762"/>
          </a:xfrm>
          <a:prstGeom prst="rect">
            <a:avLst/>
          </a:prstGeom>
          <a:noFill/>
          <a:ln>
            <a:solidFill>
              <a:srgbClr val="329A66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pt-BR" b="1" dirty="0" smtClean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Cap. </a:t>
            </a:r>
            <a:r>
              <a:rPr lang="pt-BR" b="1" dirty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I – </a:t>
            </a:r>
            <a:r>
              <a:rPr lang="pt-BR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Disposição </a:t>
            </a:r>
            <a:r>
              <a:rPr lang="pt-BR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preliminar</a:t>
            </a:r>
          </a:p>
          <a:p>
            <a:pPr algn="just">
              <a:lnSpc>
                <a:spcPct val="125000"/>
              </a:lnSpc>
            </a:pPr>
            <a:r>
              <a:rPr lang="pt-BR" b="1" dirty="0" smtClean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Cap. II – </a:t>
            </a:r>
            <a:r>
              <a:rPr lang="pt-BR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Das prioridades e metas da Administração Pública Municipal</a:t>
            </a:r>
          </a:p>
          <a:p>
            <a:pPr algn="just">
              <a:lnSpc>
                <a:spcPct val="125000"/>
              </a:lnSpc>
            </a:pPr>
            <a:r>
              <a:rPr lang="pt-BR" b="1" dirty="0" smtClean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Cap. </a:t>
            </a:r>
            <a:r>
              <a:rPr lang="pt-BR" b="1" dirty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III – </a:t>
            </a:r>
            <a:r>
              <a:rPr lang="pt-BR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Da organização e da estrutura dos </a:t>
            </a:r>
            <a:r>
              <a:rPr lang="pt-BR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orçamentos</a:t>
            </a:r>
          </a:p>
          <a:p>
            <a:pPr algn="just">
              <a:lnSpc>
                <a:spcPct val="125000"/>
              </a:lnSpc>
            </a:pPr>
            <a:r>
              <a:rPr lang="pt-BR" b="1" dirty="0" smtClean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Cap. </a:t>
            </a:r>
            <a:r>
              <a:rPr lang="pt-BR" b="1" dirty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IV – </a:t>
            </a:r>
            <a:r>
              <a:rPr lang="pt-BR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Das diretrizes para a elaboração e para a execução dos orçamentos </a:t>
            </a:r>
            <a:r>
              <a:rPr lang="pt-BR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do Município </a:t>
            </a:r>
            <a:r>
              <a:rPr lang="pt-BR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e suas alterações</a:t>
            </a:r>
          </a:p>
          <a:p>
            <a:pPr algn="just">
              <a:lnSpc>
                <a:spcPct val="125000"/>
              </a:lnSpc>
            </a:pPr>
            <a:r>
              <a:rPr lang="pt-BR" b="1" dirty="0" smtClean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Seção I – </a:t>
            </a:r>
            <a:r>
              <a:rPr lang="pt-BR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Das diretrizes gerais</a:t>
            </a:r>
          </a:p>
          <a:p>
            <a:pPr algn="just">
              <a:lnSpc>
                <a:spcPct val="125000"/>
              </a:lnSpc>
            </a:pPr>
            <a:r>
              <a:rPr lang="pt-BR" b="1" dirty="0" smtClean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Seção </a:t>
            </a:r>
            <a:r>
              <a:rPr lang="pt-BR" b="1" dirty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II – </a:t>
            </a:r>
            <a:r>
              <a:rPr lang="pt-BR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Das diretrizes específicas do Orçamento </a:t>
            </a:r>
            <a:r>
              <a:rPr lang="pt-BR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Participativo</a:t>
            </a:r>
            <a:endParaRPr lang="pt-BR" dirty="0"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just">
              <a:lnSpc>
                <a:spcPct val="125000"/>
              </a:lnSpc>
            </a:pPr>
            <a:r>
              <a:rPr lang="pt-BR" b="1" dirty="0" smtClean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Seção </a:t>
            </a:r>
            <a:r>
              <a:rPr lang="pt-BR" b="1" dirty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III – </a:t>
            </a:r>
            <a:r>
              <a:rPr lang="pt-BR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Da execução e das alterações da Lei do Orçamento </a:t>
            </a:r>
            <a:r>
              <a:rPr lang="pt-BR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Anual</a:t>
            </a:r>
            <a:endParaRPr lang="pt-BR" dirty="0"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just">
              <a:lnSpc>
                <a:spcPct val="125000"/>
              </a:lnSpc>
            </a:pPr>
            <a:r>
              <a:rPr lang="pt-BR" b="1" dirty="0" smtClean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Seção </a:t>
            </a:r>
            <a:r>
              <a:rPr lang="pt-BR" b="1" dirty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IV – </a:t>
            </a:r>
            <a:r>
              <a:rPr lang="pt-BR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Dos Custos de Obras e Serviços de Engenharia</a:t>
            </a:r>
          </a:p>
          <a:p>
            <a:pPr algn="just">
              <a:lnSpc>
                <a:spcPct val="125000"/>
              </a:lnSpc>
            </a:pPr>
            <a:r>
              <a:rPr lang="pt-BR" b="1" dirty="0" smtClean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Cap. </a:t>
            </a:r>
            <a:r>
              <a:rPr lang="pt-BR" b="1" dirty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V – </a:t>
            </a:r>
            <a:r>
              <a:rPr lang="pt-BR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Das disposições relativas às despesas com pessoal e com encargos sociais</a:t>
            </a:r>
          </a:p>
          <a:p>
            <a:pPr algn="just">
              <a:lnSpc>
                <a:spcPct val="125000"/>
              </a:lnSpc>
            </a:pPr>
            <a:r>
              <a:rPr lang="pt-BR" b="1" dirty="0" smtClean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Cap. VI </a:t>
            </a:r>
            <a:r>
              <a:rPr lang="pt-BR" b="1" dirty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– </a:t>
            </a:r>
            <a:r>
              <a:rPr lang="pt-BR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Das disposições sobre alterações da legislação tributária</a:t>
            </a:r>
          </a:p>
          <a:p>
            <a:pPr algn="just">
              <a:lnSpc>
                <a:spcPct val="125000"/>
              </a:lnSpc>
            </a:pPr>
            <a:r>
              <a:rPr lang="pt-BR" b="1" dirty="0" smtClean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Cap. </a:t>
            </a:r>
            <a:r>
              <a:rPr lang="pt-BR" b="1" dirty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VII – </a:t>
            </a:r>
            <a:r>
              <a:rPr lang="pt-BR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Disposições </a:t>
            </a:r>
            <a:r>
              <a:rPr lang="pt-BR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finais</a:t>
            </a:r>
            <a:endParaRPr lang="pt-BR" dirty="0"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6" name="Título 2"/>
          <p:cNvSpPr txBox="1">
            <a:spLocks/>
          </p:cNvSpPr>
          <p:nvPr/>
        </p:nvSpPr>
        <p:spPr>
          <a:xfrm>
            <a:off x="683568" y="836712"/>
            <a:ext cx="8099833" cy="936104"/>
          </a:xfrm>
          <a:prstGeom prst="rect">
            <a:avLst/>
          </a:prstGeom>
        </p:spPr>
        <p:txBody>
          <a:bodyPr anchor="ctr" anchorCtr="0"/>
          <a:lstStyle>
            <a:lvl1pPr algn="l" rtl="0" eaLnBrk="1" latinLnBrk="0" hangingPunct="1">
              <a:spcBef>
                <a:spcPct val="0"/>
              </a:spcBef>
              <a:buNone/>
              <a:defRPr kumimoji="0"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3904" y="188640"/>
            <a:ext cx="785192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 smtClean="0">
                <a:solidFill>
                  <a:srgbClr val="006600"/>
                </a:solidFill>
              </a:rPr>
              <a:t>LDO2017 </a:t>
            </a:r>
            <a:r>
              <a:rPr lang="pt-BR" sz="2800" dirty="0">
                <a:solidFill>
                  <a:srgbClr val="006600"/>
                </a:solidFill>
              </a:rPr>
              <a:t>- Lei Municipal </a:t>
            </a:r>
            <a:r>
              <a:rPr lang="pt-BR" sz="2800" dirty="0" err="1">
                <a:solidFill>
                  <a:srgbClr val="006600"/>
                </a:solidFill>
              </a:rPr>
              <a:t>n.°</a:t>
            </a:r>
            <a:r>
              <a:rPr lang="pt-BR" sz="2800" dirty="0">
                <a:solidFill>
                  <a:srgbClr val="006600"/>
                </a:solidFill>
              </a:rPr>
              <a:t> 10.963, 24/08/2016 </a:t>
            </a:r>
          </a:p>
          <a:p>
            <a:pPr algn="ctr"/>
            <a:endParaRPr lang="pt-BR" sz="24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389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251224" y="1412776"/>
            <a:ext cx="8604480" cy="3992696"/>
          </a:xfrm>
          <a:prstGeom prst="rect">
            <a:avLst/>
          </a:prstGeom>
          <a:noFill/>
          <a:ln>
            <a:solidFill>
              <a:srgbClr val="329A66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pt-BR" sz="2000" b="1" dirty="0" smtClean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Art</a:t>
            </a:r>
            <a:r>
              <a:rPr lang="pt-BR" sz="2000" b="1" dirty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. 1º - </a:t>
            </a:r>
            <a:r>
              <a:rPr lang="pt-BR" sz="20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Ficam </a:t>
            </a:r>
            <a:r>
              <a:rPr lang="pt-BR" sz="2000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estabelecidas [...] </a:t>
            </a:r>
            <a:r>
              <a:rPr lang="pt-BR" sz="20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as diretrizes para a elaboração do orçamento do Município para o exercício de </a:t>
            </a:r>
            <a:r>
              <a:rPr lang="pt-BR" sz="2000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2018, </a:t>
            </a:r>
            <a:r>
              <a:rPr lang="pt-BR" sz="20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compreendendo:</a:t>
            </a:r>
          </a:p>
          <a:p>
            <a:pPr algn="just">
              <a:lnSpc>
                <a:spcPct val="114000"/>
              </a:lnSpc>
            </a:pPr>
            <a:r>
              <a:rPr lang="pt-BR" sz="2000" b="1" dirty="0" err="1" smtClean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I</a:t>
            </a:r>
            <a:r>
              <a:rPr lang="pt-BR" sz="2000" b="1" dirty="0" smtClean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pt-BR" sz="2000" b="1" dirty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- </a:t>
            </a:r>
            <a:r>
              <a:rPr lang="pt-BR" sz="20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prioridades e metas da administração pública municipal; </a:t>
            </a:r>
          </a:p>
          <a:p>
            <a:pPr algn="just">
              <a:lnSpc>
                <a:spcPct val="114000"/>
              </a:lnSpc>
            </a:pPr>
            <a:r>
              <a:rPr lang="pt-BR" sz="2000" b="1" dirty="0" smtClean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II </a:t>
            </a:r>
            <a:r>
              <a:rPr lang="pt-BR" sz="2000" dirty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- </a:t>
            </a:r>
            <a:r>
              <a:rPr lang="pt-BR" sz="20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organização e estrutura dos orçamentos; </a:t>
            </a:r>
          </a:p>
          <a:p>
            <a:pPr algn="just">
              <a:lnSpc>
                <a:spcPct val="114000"/>
              </a:lnSpc>
            </a:pPr>
            <a:r>
              <a:rPr lang="pt-BR" sz="2000" b="1" dirty="0" smtClean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III </a:t>
            </a:r>
            <a:r>
              <a:rPr lang="pt-BR" sz="2000" dirty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- </a:t>
            </a:r>
            <a:r>
              <a:rPr lang="pt-BR" sz="20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diretrizes para a elaboração e para a execução dos orçamentos do Município e suas alterações; </a:t>
            </a:r>
          </a:p>
          <a:p>
            <a:pPr algn="just">
              <a:lnSpc>
                <a:spcPct val="114000"/>
              </a:lnSpc>
            </a:pPr>
            <a:r>
              <a:rPr lang="pt-BR" sz="2000" b="1" dirty="0" smtClean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IV </a:t>
            </a:r>
            <a:r>
              <a:rPr lang="pt-BR" sz="2000" dirty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- </a:t>
            </a:r>
            <a:r>
              <a:rPr lang="pt-BR" sz="20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disposições relativas às despesas do Município com pessoal e com encargos sociais; </a:t>
            </a:r>
          </a:p>
          <a:p>
            <a:pPr algn="just">
              <a:lnSpc>
                <a:spcPct val="114000"/>
              </a:lnSpc>
            </a:pPr>
            <a:r>
              <a:rPr lang="pt-BR" sz="2000" b="1" dirty="0" smtClean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V </a:t>
            </a:r>
            <a:r>
              <a:rPr lang="pt-BR" sz="2000" dirty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- </a:t>
            </a:r>
            <a:r>
              <a:rPr lang="pt-BR" sz="20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disposições sobre alterações da legislação tributária do Município;</a:t>
            </a:r>
          </a:p>
          <a:p>
            <a:pPr algn="just">
              <a:lnSpc>
                <a:spcPct val="114000"/>
              </a:lnSpc>
            </a:pPr>
            <a:r>
              <a:rPr lang="pt-BR" sz="2000" b="1" dirty="0" smtClean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VI </a:t>
            </a:r>
            <a:r>
              <a:rPr lang="pt-BR" sz="2000" dirty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- </a:t>
            </a:r>
            <a:r>
              <a:rPr lang="pt-BR" sz="20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disposições gerais. </a:t>
            </a:r>
          </a:p>
        </p:txBody>
      </p:sp>
      <p:sp>
        <p:nvSpPr>
          <p:cNvPr id="4" name="Título 2"/>
          <p:cNvSpPr txBox="1">
            <a:spLocks/>
          </p:cNvSpPr>
          <p:nvPr/>
        </p:nvSpPr>
        <p:spPr>
          <a:xfrm>
            <a:off x="467544" y="908720"/>
            <a:ext cx="8171841" cy="720080"/>
          </a:xfrm>
          <a:prstGeom prst="rect">
            <a:avLst/>
          </a:prstGeom>
        </p:spPr>
        <p:txBody>
          <a:bodyPr anchor="ctr" anchorCtr="0"/>
          <a:lstStyle>
            <a:lvl1pPr algn="l" rtl="0" eaLnBrk="1" latinLnBrk="0" hangingPunct="1">
              <a:spcBef>
                <a:spcPct val="0"/>
              </a:spcBef>
              <a:buNone/>
              <a:defRPr kumimoji="0"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7681" y="188640"/>
            <a:ext cx="5589415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solidFill>
                  <a:srgbClr val="006600"/>
                </a:solidFill>
              </a:rPr>
              <a:t>LDO - Cap. </a:t>
            </a:r>
            <a:r>
              <a:rPr lang="pt-BR" sz="2800" dirty="0" err="1">
                <a:solidFill>
                  <a:srgbClr val="006600"/>
                </a:solidFill>
              </a:rPr>
              <a:t>I</a:t>
            </a:r>
            <a:r>
              <a:rPr lang="pt-BR" sz="2800" dirty="0">
                <a:solidFill>
                  <a:srgbClr val="006600"/>
                </a:solidFill>
              </a:rPr>
              <a:t> – Disposição preliminar</a:t>
            </a:r>
          </a:p>
          <a:p>
            <a:pPr algn="ctr"/>
            <a:endParaRPr lang="pt-BR" sz="24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2677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395536" y="2924944"/>
            <a:ext cx="8460464" cy="2308324"/>
          </a:xfrm>
          <a:prstGeom prst="rect">
            <a:avLst/>
          </a:prstGeom>
          <a:noFill/>
          <a:ln>
            <a:solidFill>
              <a:srgbClr val="329A66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/>
              <a:t>As </a:t>
            </a:r>
            <a:r>
              <a:rPr lang="pt-BR" sz="2400" dirty="0"/>
              <a:t>prioridades e metas da administração </a:t>
            </a:r>
            <a:r>
              <a:rPr lang="pt-BR" sz="2400" dirty="0" smtClean="0"/>
              <a:t>pública, </a:t>
            </a:r>
            <a:r>
              <a:rPr lang="pt-BR" sz="2400" dirty="0"/>
              <a:t>correspondem às metas relativas aos programas </a:t>
            </a:r>
            <a:r>
              <a:rPr lang="pt-BR" sz="2400" dirty="0" smtClean="0"/>
              <a:t>que </a:t>
            </a:r>
            <a:r>
              <a:rPr lang="pt-BR" sz="2400" dirty="0"/>
              <a:t>terão precedência na alocação de recursos na </a:t>
            </a:r>
            <a:r>
              <a:rPr lang="pt-BR" sz="2400" dirty="0" smtClean="0"/>
              <a:t>LOA 2018, </a:t>
            </a:r>
            <a:r>
              <a:rPr lang="pt-BR" sz="2400" dirty="0"/>
              <a:t>observadas </a:t>
            </a:r>
            <a:r>
              <a:rPr lang="pt-BR" sz="2400" dirty="0" smtClean="0"/>
              <a:t>diretrizes gerais que se alteram a cada exercício.</a:t>
            </a:r>
          </a:p>
          <a:p>
            <a:pPr algn="r"/>
            <a:r>
              <a:rPr lang="pt-BR" sz="2400" dirty="0" smtClean="0"/>
              <a:t>(art. 2)</a:t>
            </a:r>
            <a:endParaRPr lang="pt-BR" sz="2400" dirty="0"/>
          </a:p>
        </p:txBody>
      </p:sp>
      <p:sp>
        <p:nvSpPr>
          <p:cNvPr id="4" name="Título 2"/>
          <p:cNvSpPr txBox="1">
            <a:spLocks/>
          </p:cNvSpPr>
          <p:nvPr/>
        </p:nvSpPr>
        <p:spPr>
          <a:xfrm>
            <a:off x="251520" y="1196752"/>
            <a:ext cx="4608512" cy="720080"/>
          </a:xfrm>
          <a:prstGeom prst="rect">
            <a:avLst/>
          </a:prstGeom>
        </p:spPr>
        <p:txBody>
          <a:bodyPr anchor="ctr" anchorCtr="0"/>
          <a:lstStyle>
            <a:lvl1pPr algn="l" rtl="0" eaLnBrk="1" latinLnBrk="0" hangingPunct="1">
              <a:spcBef>
                <a:spcPct val="0"/>
              </a:spcBef>
              <a:buNone/>
              <a:defRPr kumimoji="0"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solidFill>
                  <a:schemeClr val="tx1"/>
                </a:solidFill>
              </a:rPr>
              <a:t>Prioridades </a:t>
            </a:r>
            <a:r>
              <a:rPr lang="pt-BR" dirty="0">
                <a:solidFill>
                  <a:schemeClr val="tx1"/>
                </a:solidFill>
              </a:rPr>
              <a:t>e metas da </a:t>
            </a:r>
            <a:r>
              <a:rPr lang="pt-BR" dirty="0" smtClean="0">
                <a:solidFill>
                  <a:schemeClr val="tx1"/>
                </a:solidFill>
              </a:rPr>
              <a:t>administração para 2018 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30693" y="332656"/>
            <a:ext cx="28232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solidFill>
                  <a:srgbClr val="006600"/>
                </a:solidFill>
              </a:rPr>
              <a:t>LDO </a:t>
            </a:r>
            <a:r>
              <a:rPr lang="mr-IN" sz="2800" dirty="0">
                <a:solidFill>
                  <a:srgbClr val="006600"/>
                </a:solidFill>
              </a:rPr>
              <a:t>–</a:t>
            </a:r>
            <a:r>
              <a:rPr lang="pt-BR" sz="2800" dirty="0">
                <a:solidFill>
                  <a:srgbClr val="006600"/>
                </a:solidFill>
              </a:rPr>
              <a:t> Capítulo II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908720"/>
            <a:ext cx="3096344" cy="164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360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/>
          <p:cNvSpPr txBox="1">
            <a:spLocks/>
          </p:cNvSpPr>
          <p:nvPr/>
        </p:nvSpPr>
        <p:spPr>
          <a:xfrm>
            <a:off x="539552" y="1628800"/>
            <a:ext cx="8459872" cy="1008112"/>
          </a:xfrm>
          <a:prstGeom prst="rect">
            <a:avLst/>
          </a:prstGeom>
        </p:spPr>
        <p:txBody>
          <a:bodyPr anchor="ctr" anchorCtr="0"/>
          <a:lstStyle>
            <a:lvl1pPr algn="l" rtl="0" eaLnBrk="1" latinLnBrk="0" hangingPunct="1">
              <a:spcBef>
                <a:spcPct val="0"/>
              </a:spcBef>
              <a:buNone/>
              <a:defRPr kumimoji="0"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solidFill>
                  <a:schemeClr val="tx1"/>
                </a:solidFill>
              </a:rPr>
              <a:t>Da organização e da estrutura </a:t>
            </a:r>
            <a:r>
              <a:rPr lang="pt-BR" dirty="0">
                <a:solidFill>
                  <a:schemeClr val="tx1"/>
                </a:solidFill>
              </a:rPr>
              <a:t>- Orienta a elaboração da LOA (art. 3º ao 10º da LDO </a:t>
            </a:r>
            <a:r>
              <a:rPr lang="pt-BR" dirty="0" smtClean="0">
                <a:solidFill>
                  <a:schemeClr val="tx1"/>
                </a:solidFill>
              </a:rPr>
              <a:t>2017).</a:t>
            </a:r>
            <a:endParaRPr lang="pt-BR" dirty="0">
              <a:solidFill>
                <a:schemeClr val="tx1"/>
              </a:solidFill>
            </a:endParaRPr>
          </a:p>
          <a:p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2492896"/>
            <a:ext cx="3888432" cy="33843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73842" y="260648"/>
            <a:ext cx="29129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 smtClean="0">
                <a:solidFill>
                  <a:srgbClr val="006600"/>
                </a:solidFill>
              </a:rPr>
              <a:t>LDO </a:t>
            </a:r>
            <a:r>
              <a:rPr lang="mr-IN" sz="2800" dirty="0" smtClean="0">
                <a:solidFill>
                  <a:srgbClr val="006600"/>
                </a:solidFill>
              </a:rPr>
              <a:t>–</a:t>
            </a:r>
            <a:r>
              <a:rPr lang="pt-BR" sz="2800" dirty="0" smtClean="0">
                <a:solidFill>
                  <a:srgbClr val="006600"/>
                </a:solidFill>
              </a:rPr>
              <a:t> Capítulo III</a:t>
            </a:r>
            <a:endParaRPr lang="pt-BR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9888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/>
          <p:cNvSpPr txBox="1">
            <a:spLocks/>
          </p:cNvSpPr>
          <p:nvPr/>
        </p:nvSpPr>
        <p:spPr>
          <a:xfrm>
            <a:off x="395536" y="764704"/>
            <a:ext cx="8459872" cy="1008112"/>
          </a:xfrm>
          <a:prstGeom prst="rect">
            <a:avLst/>
          </a:prstGeom>
        </p:spPr>
        <p:txBody>
          <a:bodyPr anchor="ctr" anchorCtr="0"/>
          <a:lstStyle>
            <a:lvl1pPr algn="l" rtl="0" eaLnBrk="1" latinLnBrk="0" hangingPunct="1">
              <a:spcBef>
                <a:spcPct val="0"/>
              </a:spcBef>
              <a:buNone/>
              <a:defRPr kumimoji="0"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95536" y="1124744"/>
            <a:ext cx="8459872" cy="4771819"/>
          </a:xfrm>
          <a:prstGeom prst="rect">
            <a:avLst/>
          </a:prstGeom>
          <a:noFill/>
          <a:ln>
            <a:solidFill>
              <a:srgbClr val="329A66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pt-BR" sz="1900" dirty="0" smtClean="0">
                <a:latin typeface="Calibri" panose="020F0502020204030204" pitchFamily="34" charset="0"/>
              </a:rPr>
              <a:t>	</a:t>
            </a:r>
          </a:p>
          <a:p>
            <a:r>
              <a:rPr lang="pt-BR" sz="2000" dirty="0"/>
              <a:t>Art. 8º - Os orçamentos Fiscal e da Seguridade Social discriminarão a despesa, no mínimo, por:</a:t>
            </a:r>
          </a:p>
          <a:p>
            <a:pPr lvl="1"/>
            <a:r>
              <a:rPr lang="pt-BR" sz="2000" dirty="0" err="1"/>
              <a:t>I</a:t>
            </a:r>
            <a:r>
              <a:rPr lang="pt-BR" sz="2000" dirty="0"/>
              <a:t> - órgão e unidade orçamentária;</a:t>
            </a:r>
          </a:p>
          <a:p>
            <a:pPr lvl="1"/>
            <a:r>
              <a:rPr lang="pt-BR" sz="2000" dirty="0"/>
              <a:t>II - função;</a:t>
            </a:r>
          </a:p>
          <a:p>
            <a:pPr lvl="1"/>
            <a:r>
              <a:rPr lang="pt-BR" sz="2000" dirty="0"/>
              <a:t>III - </a:t>
            </a:r>
            <a:r>
              <a:rPr lang="pt-BR" sz="2000" dirty="0" err="1"/>
              <a:t>subfunção</a:t>
            </a:r>
            <a:r>
              <a:rPr lang="pt-BR" sz="2000" dirty="0"/>
              <a:t>;</a:t>
            </a:r>
          </a:p>
          <a:p>
            <a:pPr lvl="1"/>
            <a:r>
              <a:rPr lang="pt-BR" sz="2000" dirty="0"/>
              <a:t>IV - programa;</a:t>
            </a:r>
          </a:p>
          <a:p>
            <a:pPr lvl="1"/>
            <a:r>
              <a:rPr lang="pt-BR" sz="2000" dirty="0"/>
              <a:t>V - ação: atividade, projeto e operação especial;</a:t>
            </a:r>
          </a:p>
          <a:p>
            <a:pPr lvl="1"/>
            <a:r>
              <a:rPr lang="pt-BR" sz="2000" dirty="0"/>
              <a:t>VI - categoria econômica;</a:t>
            </a:r>
          </a:p>
          <a:p>
            <a:pPr lvl="1"/>
            <a:r>
              <a:rPr lang="pt-BR" sz="2000" dirty="0"/>
              <a:t>VII - grupo de natureza de despesa;</a:t>
            </a:r>
          </a:p>
          <a:p>
            <a:pPr lvl="1"/>
            <a:r>
              <a:rPr lang="pt-BR" sz="2000" dirty="0"/>
              <a:t>VIII - modalidade de aplicação;</a:t>
            </a:r>
          </a:p>
          <a:p>
            <a:pPr lvl="1"/>
            <a:r>
              <a:rPr lang="pt-BR" sz="2000" dirty="0"/>
              <a:t>IX - esfera orçamentária;</a:t>
            </a:r>
          </a:p>
          <a:p>
            <a:pPr lvl="1"/>
            <a:r>
              <a:rPr lang="pt-BR" sz="2000" dirty="0" err="1"/>
              <a:t>X</a:t>
            </a:r>
            <a:r>
              <a:rPr lang="pt-BR" sz="2000" dirty="0"/>
              <a:t> - origem de fonte e aplicação programada de recursos.</a:t>
            </a:r>
          </a:p>
          <a:p>
            <a:pPr lvl="1"/>
            <a:r>
              <a:rPr lang="pt-BR" sz="2000" dirty="0"/>
              <a:t> </a:t>
            </a:r>
          </a:p>
          <a:p>
            <a:pPr algn="just">
              <a:lnSpc>
                <a:spcPct val="114000"/>
              </a:lnSpc>
            </a:pPr>
            <a:endParaRPr lang="pt-BR" sz="2000" b="1" dirty="0">
              <a:solidFill>
                <a:srgbClr val="33993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7616" y="170637"/>
            <a:ext cx="700082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 smtClean="0">
                <a:solidFill>
                  <a:srgbClr val="006600"/>
                </a:solidFill>
              </a:rPr>
              <a:t>LDO </a:t>
            </a:r>
            <a:r>
              <a:rPr lang="pt-BR" sz="2800" dirty="0">
                <a:solidFill>
                  <a:srgbClr val="006600"/>
                </a:solidFill>
              </a:rPr>
              <a:t>- Cap. III – Da organização e da estrutura</a:t>
            </a:r>
          </a:p>
          <a:p>
            <a:pPr algn="ctr"/>
            <a:endParaRPr lang="pt-BR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365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0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pt-BR" altLang="pt-BR"/>
          </a:p>
        </p:txBody>
      </p:sp>
      <p:sp>
        <p:nvSpPr>
          <p:cNvPr id="7" name="Rectangle 6"/>
          <p:cNvSpPr/>
          <p:nvPr/>
        </p:nvSpPr>
        <p:spPr>
          <a:xfrm>
            <a:off x="1153770" y="260648"/>
            <a:ext cx="55531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solidFill>
                  <a:srgbClr val="006600"/>
                </a:solidFill>
              </a:rPr>
              <a:t>LDO </a:t>
            </a:r>
            <a:r>
              <a:rPr lang="mr-IN" sz="2800" dirty="0">
                <a:solidFill>
                  <a:srgbClr val="006600"/>
                </a:solidFill>
              </a:rPr>
              <a:t>–</a:t>
            </a:r>
            <a:r>
              <a:rPr lang="pt-BR" sz="2800" dirty="0">
                <a:solidFill>
                  <a:srgbClr val="006600"/>
                </a:solidFill>
              </a:rPr>
              <a:t> Classificações Orçamentárias</a:t>
            </a:r>
          </a:p>
        </p:txBody>
      </p:sp>
      <p:sp>
        <p:nvSpPr>
          <p:cNvPr id="3" name="Rectangle 2"/>
          <p:cNvSpPr/>
          <p:nvPr/>
        </p:nvSpPr>
        <p:spPr>
          <a:xfrm>
            <a:off x="611560" y="1052736"/>
            <a:ext cx="576064" cy="4824536"/>
          </a:xfrm>
          <a:prstGeom prst="rect">
            <a:avLst/>
          </a:prstGeom>
          <a:solidFill>
            <a:srgbClr val="FFFFFF"/>
          </a:solidFill>
          <a:ln>
            <a:solidFill>
              <a:srgbClr val="329A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defRPr/>
            </a:pPr>
            <a:r>
              <a:rPr lang="pt-BR" sz="2000" b="1" dirty="0">
                <a:solidFill>
                  <a:schemeClr val="tx1"/>
                </a:solidFill>
              </a:rPr>
              <a:t>Classificações Orçamentárias da Receita e da Despesa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856" y="2060848"/>
            <a:ext cx="1296144" cy="3096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908721"/>
            <a:ext cx="6336704" cy="525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2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CustomShape 1"/>
          <p:cNvSpPr/>
          <p:nvPr/>
        </p:nvSpPr>
        <p:spPr>
          <a:xfrm>
            <a:off x="-540568" y="1196752"/>
            <a:ext cx="8064360" cy="816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sz="2800" dirty="0">
              <a:latin typeface="+mj-lt"/>
            </a:endParaRPr>
          </a:p>
        </p:txBody>
      </p:sp>
      <p:sp>
        <p:nvSpPr>
          <p:cNvPr id="437" name="CustomShape 3"/>
          <p:cNvSpPr/>
          <p:nvPr/>
        </p:nvSpPr>
        <p:spPr>
          <a:xfrm>
            <a:off x="551784" y="1280796"/>
            <a:ext cx="8268216" cy="70804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endParaRPr sz="2400" dirty="0"/>
          </a:p>
        </p:txBody>
      </p:sp>
      <p:sp>
        <p:nvSpPr>
          <p:cNvPr id="2" name="Retângulo 1"/>
          <p:cNvSpPr/>
          <p:nvPr/>
        </p:nvSpPr>
        <p:spPr>
          <a:xfrm>
            <a:off x="179512" y="1124744"/>
            <a:ext cx="8496944" cy="4401205"/>
          </a:xfrm>
          <a:prstGeom prst="rect">
            <a:avLst/>
          </a:prstGeom>
          <a:ln>
            <a:solidFill>
              <a:srgbClr val="329A66"/>
            </a:solidFill>
          </a:ln>
        </p:spPr>
        <p:txBody>
          <a:bodyPr wrap="square">
            <a:spAutoFit/>
          </a:bodyPr>
          <a:lstStyle/>
          <a:p>
            <a:pPr algn="just"/>
            <a:endParaRPr lang="pt-BR" sz="2000" dirty="0" smtClean="0"/>
          </a:p>
          <a:p>
            <a:pPr algn="just"/>
            <a:endParaRPr lang="pt-BR" sz="2000" dirty="0"/>
          </a:p>
          <a:p>
            <a:pPr algn="just"/>
            <a:r>
              <a:rPr lang="pt-BR" sz="2000" dirty="0"/>
              <a:t>R</a:t>
            </a:r>
            <a:r>
              <a:rPr lang="pt-BR" sz="2000" dirty="0" smtClean="0"/>
              <a:t>esponsabilidade </a:t>
            </a:r>
            <a:r>
              <a:rPr lang="pt-BR" sz="2000" dirty="0"/>
              <a:t>administrativa na formulação, </a:t>
            </a:r>
            <a:endParaRPr lang="pt-BR" sz="2000" dirty="0" smtClean="0"/>
          </a:p>
          <a:p>
            <a:pPr algn="just"/>
            <a:r>
              <a:rPr lang="pt-BR" sz="2000" dirty="0" smtClean="0"/>
              <a:t>execução </a:t>
            </a:r>
            <a:r>
              <a:rPr lang="pt-BR" sz="2000" dirty="0"/>
              <a:t>e controle do </a:t>
            </a:r>
            <a:r>
              <a:rPr lang="pt-BR" sz="2000" dirty="0" smtClean="0"/>
              <a:t>orçamento. 			</a:t>
            </a:r>
            <a:endParaRPr lang="pt-BR" sz="2000" b="1" dirty="0" smtClean="0"/>
          </a:p>
          <a:p>
            <a:pPr algn="just"/>
            <a:endParaRPr lang="pt-BR" sz="2000" b="1" dirty="0" smtClean="0"/>
          </a:p>
          <a:p>
            <a:pPr algn="just"/>
            <a:r>
              <a:rPr lang="pt-BR" sz="2000" b="1" dirty="0" smtClean="0"/>
              <a:t>Órgão </a:t>
            </a:r>
            <a:r>
              <a:rPr lang="mr-IN" sz="2000" b="1" dirty="0" smtClean="0"/>
              <a:t>–</a:t>
            </a:r>
            <a:r>
              <a:rPr lang="pt-BR" sz="2000" b="1" dirty="0" smtClean="0"/>
              <a:t> Unidade Gestora </a:t>
            </a:r>
            <a:r>
              <a:rPr lang="pt-BR" sz="2000" b="1" dirty="0"/>
              <a:t>(XX): </a:t>
            </a:r>
            <a:r>
              <a:rPr lang="en-US" sz="2000" dirty="0"/>
              <a:t>1º </a:t>
            </a:r>
            <a:r>
              <a:rPr lang="en-US" sz="2000" dirty="0" err="1"/>
              <a:t>nível</a:t>
            </a:r>
            <a:r>
              <a:rPr lang="en-US" sz="2000" dirty="0"/>
              <a:t> da </a:t>
            </a:r>
            <a:r>
              <a:rPr lang="en-US" sz="2000" dirty="0" err="1"/>
              <a:t>estrutura</a:t>
            </a:r>
            <a:r>
              <a:rPr lang="en-US" sz="2000" dirty="0"/>
              <a:t> </a:t>
            </a:r>
            <a:r>
              <a:rPr lang="en-US" sz="2000" dirty="0" err="1"/>
              <a:t>organizacional</a:t>
            </a:r>
            <a:r>
              <a:rPr lang="en-US" sz="2000" dirty="0"/>
              <a:t> do </a:t>
            </a:r>
            <a:r>
              <a:rPr lang="en-US" sz="2000" dirty="0" err="1"/>
              <a:t>Município</a:t>
            </a:r>
            <a:r>
              <a:rPr lang="en-US" sz="2000" dirty="0"/>
              <a:t>, </a:t>
            </a:r>
            <a:r>
              <a:rPr lang="en-US" sz="2000" dirty="0" err="1"/>
              <a:t>ao</a:t>
            </a:r>
            <a:r>
              <a:rPr lang="en-US" sz="2000" dirty="0"/>
              <a:t> </a:t>
            </a:r>
            <a:r>
              <a:rPr lang="en-US" sz="2000" dirty="0" err="1"/>
              <a:t>qual</a:t>
            </a:r>
            <a:r>
              <a:rPr lang="en-US" sz="2000" dirty="0"/>
              <a:t> </a:t>
            </a:r>
            <a:r>
              <a:rPr lang="en-US" sz="2000" dirty="0" err="1"/>
              <a:t>são</a:t>
            </a:r>
            <a:r>
              <a:rPr lang="en-US" sz="2000" dirty="0"/>
              <a:t> </a:t>
            </a:r>
            <a:r>
              <a:rPr lang="en-US" sz="2000" dirty="0" err="1"/>
              <a:t>atribuídas</a:t>
            </a:r>
            <a:r>
              <a:rPr lang="en-US" sz="2000" dirty="0"/>
              <a:t> </a:t>
            </a:r>
            <a:r>
              <a:rPr lang="en-US" sz="2000" dirty="0" err="1"/>
              <a:t>funções</a:t>
            </a:r>
            <a:r>
              <a:rPr lang="en-US" sz="2000" dirty="0"/>
              <a:t> </a:t>
            </a:r>
            <a:r>
              <a:rPr lang="en-US" sz="2000" dirty="0" err="1"/>
              <a:t>específicas</a:t>
            </a:r>
            <a:r>
              <a:rPr lang="en-US" sz="2000" dirty="0"/>
              <a:t>, </a:t>
            </a:r>
            <a:r>
              <a:rPr lang="en-US" sz="2000" dirty="0" err="1"/>
              <a:t>visando</a:t>
            </a:r>
            <a:r>
              <a:rPr lang="en-US" sz="2000" dirty="0"/>
              <a:t> </a:t>
            </a:r>
            <a:r>
              <a:rPr lang="en-US" sz="2000" dirty="0" err="1"/>
              <a:t>à</a:t>
            </a:r>
            <a:r>
              <a:rPr lang="en-US" sz="2000" dirty="0"/>
              <a:t> </a:t>
            </a:r>
            <a:r>
              <a:rPr lang="en-US" sz="2000" dirty="0" err="1"/>
              <a:t>concretização</a:t>
            </a:r>
            <a:r>
              <a:rPr lang="en-US" sz="2000" dirty="0"/>
              <a:t> das </a:t>
            </a:r>
            <a:r>
              <a:rPr lang="en-US" sz="2000" dirty="0" err="1"/>
              <a:t>ações</a:t>
            </a:r>
            <a:r>
              <a:rPr lang="en-US" sz="2000" dirty="0"/>
              <a:t> e </a:t>
            </a:r>
            <a:r>
              <a:rPr lang="en-US" sz="2000" dirty="0" err="1"/>
              <a:t>objetivos</a:t>
            </a:r>
            <a:r>
              <a:rPr lang="en-US" sz="2000" dirty="0"/>
              <a:t> </a:t>
            </a:r>
            <a:r>
              <a:rPr lang="en-US" sz="2000" dirty="0" err="1"/>
              <a:t>governamentais</a:t>
            </a:r>
            <a:r>
              <a:rPr lang="en-US" sz="2000" dirty="0"/>
              <a:t>.</a:t>
            </a:r>
            <a:r>
              <a:rPr lang="pt-BR" sz="2000" dirty="0"/>
              <a:t> </a:t>
            </a:r>
            <a:r>
              <a:rPr lang="pt-BR" sz="2000" dirty="0" err="1" smtClean="0"/>
              <a:t>Ex</a:t>
            </a:r>
            <a:r>
              <a:rPr lang="pt-BR" sz="2000" dirty="0" smtClean="0"/>
              <a:t>: Secretaria Municipal de Saúde (23)</a:t>
            </a:r>
            <a:endParaRPr lang="pt-BR" sz="2000" b="1" dirty="0" smtClean="0"/>
          </a:p>
          <a:p>
            <a:pPr algn="just"/>
            <a:r>
              <a:rPr lang="pt-BR" sz="2000" b="1" dirty="0" smtClean="0"/>
              <a:t>Unidade Orçamentária (XX):</a:t>
            </a:r>
            <a:r>
              <a:rPr lang="en-US" sz="2000" dirty="0"/>
              <a:t>o </a:t>
            </a:r>
            <a:r>
              <a:rPr lang="en-US" sz="2000" dirty="0" err="1"/>
              <a:t>agrupamento</a:t>
            </a:r>
            <a:r>
              <a:rPr lang="en-US" sz="2000" dirty="0"/>
              <a:t> de </a:t>
            </a:r>
            <a:r>
              <a:rPr lang="en-US" sz="2000" dirty="0" err="1"/>
              <a:t>serviços</a:t>
            </a:r>
            <a:r>
              <a:rPr lang="en-US" sz="2000" dirty="0"/>
              <a:t> </a:t>
            </a:r>
            <a:r>
              <a:rPr lang="en-US" sz="2000" dirty="0" err="1"/>
              <a:t>subordinados</a:t>
            </a:r>
            <a:r>
              <a:rPr lang="en-US" sz="2000" dirty="0"/>
              <a:t> </a:t>
            </a:r>
            <a:r>
              <a:rPr lang="en-US" sz="2000" dirty="0" err="1" smtClean="0"/>
              <a:t>ao</a:t>
            </a:r>
            <a:r>
              <a:rPr lang="en-US" sz="2000" dirty="0"/>
              <a:t> </a:t>
            </a:r>
            <a:r>
              <a:rPr lang="en-US" sz="2000" dirty="0" err="1" smtClean="0"/>
              <a:t>mesmo</a:t>
            </a:r>
            <a:r>
              <a:rPr lang="en-US" sz="2000" dirty="0" smtClean="0"/>
              <a:t> </a:t>
            </a:r>
            <a:r>
              <a:rPr lang="en-US" sz="2000" dirty="0" err="1" smtClean="0"/>
              <a:t>órgão</a:t>
            </a:r>
            <a:r>
              <a:rPr lang="en-US" sz="2000" dirty="0" smtClean="0"/>
              <a:t>. Ex: Fundo </a:t>
            </a:r>
            <a:r>
              <a:rPr lang="en-US" sz="2000" dirty="0"/>
              <a:t>Municipal </a:t>
            </a:r>
            <a:r>
              <a:rPr lang="en-US" sz="2000" dirty="0" smtClean="0"/>
              <a:t>de  </a:t>
            </a:r>
            <a:r>
              <a:rPr lang="en-US" sz="2000" dirty="0" err="1" smtClean="0"/>
              <a:t>Saúde</a:t>
            </a:r>
            <a:r>
              <a:rPr lang="en-US" sz="2000" dirty="0" smtClean="0"/>
              <a:t> (02)</a:t>
            </a:r>
            <a:r>
              <a:rPr lang="pt-BR" sz="2000" b="1" dirty="0" smtClean="0"/>
              <a:t> </a:t>
            </a:r>
          </a:p>
          <a:p>
            <a:pPr algn="just"/>
            <a:r>
              <a:rPr lang="pt-BR" sz="2000" b="1" dirty="0" smtClean="0"/>
              <a:t>Unidade </a:t>
            </a:r>
            <a:r>
              <a:rPr lang="pt-BR" sz="2000" b="1" dirty="0"/>
              <a:t>Administrativa (Organizacional</a:t>
            </a:r>
            <a:r>
              <a:rPr lang="pt-BR" sz="2000" b="1" dirty="0" smtClean="0"/>
              <a:t>) (XXXX): </a:t>
            </a:r>
            <a:r>
              <a:rPr lang="en-US" sz="2000" dirty="0" err="1"/>
              <a:t>agrupamento</a:t>
            </a:r>
            <a:r>
              <a:rPr lang="en-US" sz="2000" dirty="0"/>
              <a:t> de </a:t>
            </a:r>
            <a:r>
              <a:rPr lang="en-US" sz="2000" dirty="0" err="1"/>
              <a:t>serviços</a:t>
            </a:r>
            <a:r>
              <a:rPr lang="en-US" sz="2000" dirty="0"/>
              <a:t> de </a:t>
            </a:r>
            <a:r>
              <a:rPr lang="en-US" sz="2000" dirty="0" err="1"/>
              <a:t>nível</a:t>
            </a:r>
            <a:r>
              <a:rPr lang="en-US" sz="2000" dirty="0"/>
              <a:t> </a:t>
            </a:r>
            <a:r>
              <a:rPr lang="en-US" sz="2000" dirty="0" err="1" smtClean="0"/>
              <a:t>hierárquico</a:t>
            </a:r>
            <a:r>
              <a:rPr lang="en-US" sz="2000" dirty="0"/>
              <a:t> </a:t>
            </a:r>
            <a:r>
              <a:rPr lang="en-US" sz="2000" dirty="0" smtClean="0"/>
              <a:t>inferior </a:t>
            </a:r>
            <a:r>
              <a:rPr lang="en-US" sz="2000" dirty="0"/>
              <a:t>da </a:t>
            </a:r>
            <a:r>
              <a:rPr lang="en-US" sz="2000" dirty="0" err="1"/>
              <a:t>estrutura</a:t>
            </a:r>
            <a:r>
              <a:rPr lang="en-US" sz="2000" dirty="0"/>
              <a:t> </a:t>
            </a:r>
            <a:r>
              <a:rPr lang="en-US" sz="2000" dirty="0" err="1" smtClean="0"/>
              <a:t>organizacional</a:t>
            </a:r>
            <a:r>
              <a:rPr lang="en-US" sz="2000" dirty="0" smtClean="0"/>
              <a:t>. Ex:–</a:t>
            </a:r>
            <a:r>
              <a:rPr lang="en-US" sz="2000" dirty="0"/>
              <a:t> FUNDO MUNICIPAL DE SAÚDE UNIDADE </a:t>
            </a:r>
            <a:r>
              <a:rPr lang="en-US" sz="2000" dirty="0" smtClean="0"/>
              <a:t>CENTRAL (0089)</a:t>
            </a:r>
            <a:endParaRPr lang="pt-BR" sz="2000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712941" y="260648"/>
            <a:ext cx="6434775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solidFill>
                  <a:srgbClr val="006600"/>
                </a:solidFill>
              </a:rPr>
              <a:t>Classificação Institucional (XX XX XXXX)</a:t>
            </a:r>
          </a:p>
          <a:p>
            <a:pPr algn="ctr"/>
            <a:endParaRPr lang="pt-BR" sz="2400" dirty="0">
              <a:solidFill>
                <a:srgbClr val="0066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1700808"/>
            <a:ext cx="2353500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7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CustomShape 1"/>
          <p:cNvSpPr/>
          <p:nvPr/>
        </p:nvSpPr>
        <p:spPr>
          <a:xfrm>
            <a:off x="395536" y="1340768"/>
            <a:ext cx="3960440" cy="136816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36" name="CustomShape 2"/>
          <p:cNvSpPr/>
          <p:nvPr/>
        </p:nvSpPr>
        <p:spPr>
          <a:xfrm>
            <a:off x="683568" y="5085184"/>
            <a:ext cx="8064360" cy="516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400" b="1" dirty="0" smtClean="0">
                <a:solidFill>
                  <a:srgbClr val="000000"/>
                </a:solidFill>
                <a:latin typeface="Gill Sans MT"/>
              </a:rPr>
              <a:t>Manual </a:t>
            </a:r>
            <a:r>
              <a:rPr lang="pt-BR" sz="1400" b="1" dirty="0">
                <a:solidFill>
                  <a:srgbClr val="000000"/>
                </a:solidFill>
                <a:latin typeface="Gill Sans MT"/>
              </a:rPr>
              <a:t>de Elaboração da Lei Orçamentária do Município.</a:t>
            </a:r>
            <a:endParaRPr dirty="0"/>
          </a:p>
        </p:txBody>
      </p:sp>
      <p:sp>
        <p:nvSpPr>
          <p:cNvPr id="437" name="CustomShape 3"/>
          <p:cNvSpPr/>
          <p:nvPr/>
        </p:nvSpPr>
        <p:spPr>
          <a:xfrm>
            <a:off x="611560" y="3140968"/>
            <a:ext cx="7344816" cy="70804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400" dirty="0" smtClean="0"/>
              <a:t>Estabelece  em quê os recursos será empregado</a:t>
            </a:r>
            <a:endParaRPr sz="24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/>
          </p:nvPr>
        </p:nvGraphicFramePr>
        <p:xfrm>
          <a:off x="611560" y="3789040"/>
          <a:ext cx="7344816" cy="1224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3611"/>
                <a:gridCol w="2117531"/>
                <a:gridCol w="1887470"/>
                <a:gridCol w="1836204"/>
              </a:tblGrid>
              <a:tr h="612068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XX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XXX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XXX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XXXX</a:t>
                      </a:r>
                      <a:endParaRPr lang="pt-BR" dirty="0"/>
                    </a:p>
                  </a:txBody>
                  <a:tcPr/>
                </a:tc>
              </a:tr>
              <a:tr h="612068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FUNÇÃO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SUBFUNÇÃO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PROGRAMA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AÇÃO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684" y="1376780"/>
            <a:ext cx="5112568" cy="12961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2" y="146164"/>
            <a:ext cx="83529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800" dirty="0" smtClean="0">
                <a:solidFill>
                  <a:srgbClr val="006600"/>
                </a:solidFill>
              </a:rPr>
              <a:t>LDO </a:t>
            </a:r>
            <a:r>
              <a:rPr lang="pt-BR" sz="2800" dirty="0">
                <a:solidFill>
                  <a:srgbClr val="006600"/>
                </a:solidFill>
              </a:rPr>
              <a:t>- Classificação  Funcional Programática</a:t>
            </a:r>
          </a:p>
          <a:p>
            <a:pPr algn="ctr"/>
            <a:endParaRPr lang="pt-BR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93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/>
          </p:nvPr>
        </p:nvGraphicFramePr>
        <p:xfrm>
          <a:off x="515730" y="3224610"/>
          <a:ext cx="4680520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tângulo de cantos arredondados 6"/>
          <p:cNvSpPr/>
          <p:nvPr/>
        </p:nvSpPr>
        <p:spPr>
          <a:xfrm>
            <a:off x="6011863" y="3425047"/>
            <a:ext cx="2087562" cy="1512888"/>
          </a:xfrm>
          <a:prstGeom prst="round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latin typeface="Arial" pitchFamily="34" charset="0"/>
                <a:cs typeface="Arial" pitchFamily="34" charset="0"/>
              </a:rPr>
              <a:t>Essa diferença tem repercussão direta no processo de planejamento.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1112939" y="5610875"/>
            <a:ext cx="6731841" cy="43204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Como ocorre em MEU MUNICÍPIO?</a:t>
            </a:r>
            <a:endParaRPr lang="pt-BR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827584" y="980728"/>
            <a:ext cx="5976938" cy="576064"/>
          </a:xfrm>
          <a:prstGeom prst="roundRect">
            <a:avLst>
              <a:gd name="adj" fmla="val 16667"/>
            </a:avLst>
          </a:prstGeom>
          <a:ln>
            <a:solidFill>
              <a:srgbClr val="FFFFFF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pt-BR" sz="2800" b="1" dirty="0">
                <a:solidFill>
                  <a:srgbClr val="FFFFFF"/>
                </a:solidFill>
                <a:latin typeface="Arial" pitchFamily="34" charset="0"/>
                <a:cs typeface="Arial" panose="020B0604020202020204" pitchFamily="34" charset="0"/>
              </a:rPr>
              <a:t>  </a:t>
            </a:r>
            <a:r>
              <a:rPr lang="pt-BR" sz="2400" dirty="0" smtClean="0">
                <a:solidFill>
                  <a:schemeClr val="dk1"/>
                </a:solidFill>
              </a:rPr>
              <a:t> </a:t>
            </a:r>
            <a:endParaRPr lang="pt-BR" sz="2400" dirty="0">
              <a:solidFill>
                <a:schemeClr val="dk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9555" y="1194775"/>
            <a:ext cx="8364818" cy="15696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pt-BR" altLang="pt-BR" sz="2400" dirty="0" smtClean="0">
              <a:latin typeface="+mj-lt"/>
              <a:cs typeface="Arial" charset="0"/>
            </a:endParaRPr>
          </a:p>
          <a:p>
            <a:pPr marL="342900" indent="-342900">
              <a:buFont typeface="Arial"/>
              <a:buChar char="•"/>
            </a:pPr>
            <a:r>
              <a:rPr lang="pt-BR" altLang="pt-BR" sz="2400" dirty="0" smtClean="0">
                <a:latin typeface="+mj-lt"/>
                <a:cs typeface="Arial" charset="0"/>
              </a:rPr>
              <a:t>Ato </a:t>
            </a:r>
            <a:r>
              <a:rPr lang="pt-BR" altLang="pt-BR" sz="2400" dirty="0">
                <a:latin typeface="+mj-lt"/>
                <a:cs typeface="Arial" charset="0"/>
              </a:rPr>
              <a:t>de projetar um </a:t>
            </a:r>
            <a:r>
              <a:rPr lang="pt-BR" altLang="pt-BR" sz="2400" dirty="0" smtClean="0">
                <a:latin typeface="+mj-lt"/>
                <a:cs typeface="Arial" charset="0"/>
              </a:rPr>
              <a:t>trabalho, </a:t>
            </a:r>
            <a:r>
              <a:rPr lang="pt-BR" altLang="pt-BR" sz="2400" dirty="0">
                <a:latin typeface="+mj-lt"/>
                <a:cs typeface="Arial" charset="0"/>
              </a:rPr>
              <a:t>determinação dos objetivos ou </a:t>
            </a:r>
            <a:r>
              <a:rPr lang="pt-BR" altLang="pt-BR" sz="2400" dirty="0" smtClean="0">
                <a:latin typeface="+mj-lt"/>
                <a:cs typeface="Arial" charset="0"/>
              </a:rPr>
              <a:t>metas e </a:t>
            </a:r>
            <a:r>
              <a:rPr lang="pt-BR" altLang="pt-BR" sz="2400" dirty="0">
                <a:latin typeface="+mj-lt"/>
                <a:cs typeface="Arial" charset="0"/>
              </a:rPr>
              <a:t>meios e recursos para atingi-</a:t>
            </a:r>
            <a:r>
              <a:rPr lang="pt-BR" altLang="pt-BR" sz="2400" dirty="0" smtClean="0">
                <a:latin typeface="+mj-lt"/>
                <a:cs typeface="Arial" charset="0"/>
              </a:rPr>
              <a:t>los, </a:t>
            </a:r>
            <a:r>
              <a:rPr lang="pt-BR" altLang="pt-BR" sz="2400" dirty="0">
                <a:latin typeface="+mj-lt"/>
                <a:cs typeface="Arial" charset="0"/>
              </a:rPr>
              <a:t>planificação dos </a:t>
            </a:r>
            <a:r>
              <a:rPr lang="pt-BR" altLang="pt-BR" sz="2400" dirty="0" smtClean="0">
                <a:latin typeface="+mj-lt"/>
                <a:cs typeface="Arial" charset="0"/>
              </a:rPr>
              <a:t>serviços. </a:t>
            </a:r>
            <a:endParaRPr lang="pt-BR" altLang="pt-BR" sz="2400" dirty="0">
              <a:latin typeface="+mj-lt"/>
              <a:cs typeface="Arial" charset="0"/>
            </a:endParaRPr>
          </a:p>
        </p:txBody>
      </p:sp>
      <p:pic>
        <p:nvPicPr>
          <p:cNvPr id="2050" name="Picture 2" descr="http://2.bp.blogspot.com/_o1qsRSCL-x8/S_vgx-kdfgI/AAAAAAAABbI/GSKx0cXudAo/s1600/diferent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293096"/>
            <a:ext cx="387995" cy="4320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68999" y="260648"/>
            <a:ext cx="2560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 smtClean="0">
                <a:solidFill>
                  <a:srgbClr val="006600"/>
                </a:solidFill>
                <a:latin typeface="+mj-lt"/>
                <a:ea typeface="+mj-ea"/>
                <a:cs typeface="+mj-cs"/>
              </a:rPr>
              <a:t>Planejamento</a:t>
            </a:r>
            <a:endParaRPr lang="pt-BR" sz="2800" dirty="0">
              <a:solidFill>
                <a:srgbClr val="0066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5740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7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CustomShape 1"/>
          <p:cNvSpPr/>
          <p:nvPr/>
        </p:nvSpPr>
        <p:spPr>
          <a:xfrm>
            <a:off x="431540" y="1196752"/>
            <a:ext cx="4104456" cy="12241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pt-BR" sz="2400" dirty="0" smtClean="0">
                <a:solidFill>
                  <a:srgbClr val="000000"/>
                </a:solidFill>
                <a:latin typeface="+mj-lt"/>
              </a:rPr>
              <a:t>Define </a:t>
            </a:r>
            <a:r>
              <a:rPr lang="pt-BR" sz="2400" dirty="0">
                <a:solidFill>
                  <a:srgbClr val="000000"/>
                </a:solidFill>
                <a:latin typeface="+mj-lt"/>
              </a:rPr>
              <a:t>as áreas de atuação dos governos</a:t>
            </a:r>
            <a:endParaRPr lang="pt-BR" sz="2400" dirty="0">
              <a:latin typeface="+mj-lt"/>
            </a:endParaRPr>
          </a:p>
          <a:p>
            <a:pPr>
              <a:lnSpc>
                <a:spcPct val="100000"/>
              </a:lnSpc>
            </a:pPr>
            <a:endParaRPr lang="pt-BR" dirty="0">
              <a:latin typeface="+mj-lt"/>
            </a:endParaRPr>
          </a:p>
        </p:txBody>
      </p:sp>
      <p:sp>
        <p:nvSpPr>
          <p:cNvPr id="436" name="CustomShape 2"/>
          <p:cNvSpPr/>
          <p:nvPr/>
        </p:nvSpPr>
        <p:spPr>
          <a:xfrm>
            <a:off x="395536" y="5085184"/>
            <a:ext cx="8064360" cy="516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400" b="1">
                <a:solidFill>
                  <a:srgbClr val="000000"/>
                </a:solidFill>
                <a:latin typeface="Gill Sans MT"/>
              </a:rPr>
              <a:t>Portaria 42/99 – Ministério do Planejamento</a:t>
            </a:r>
            <a:endParaRPr/>
          </a:p>
          <a:p>
            <a:pPr>
              <a:lnSpc>
                <a:spcPct val="100000"/>
              </a:lnSpc>
            </a:pPr>
            <a:r>
              <a:rPr lang="pt-BR" sz="1400" b="1">
                <a:solidFill>
                  <a:srgbClr val="000000"/>
                </a:solidFill>
                <a:latin typeface="Gill Sans MT"/>
              </a:rPr>
              <a:t>Manual de Elaboração da Lei Orçamentária do Município.</a:t>
            </a:r>
            <a:endParaRPr/>
          </a:p>
        </p:txBody>
      </p:sp>
      <p:sp>
        <p:nvSpPr>
          <p:cNvPr id="437" name="CustomShape 3"/>
          <p:cNvSpPr/>
          <p:nvPr/>
        </p:nvSpPr>
        <p:spPr>
          <a:xfrm>
            <a:off x="467544" y="1340768"/>
            <a:ext cx="4032448" cy="93610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052736"/>
            <a:ext cx="3024336" cy="17281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0845" y="260648"/>
            <a:ext cx="6538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 smtClean="0">
                <a:solidFill>
                  <a:srgbClr val="006600"/>
                </a:solidFill>
              </a:rPr>
              <a:t>LDO </a:t>
            </a:r>
            <a:r>
              <a:rPr lang="mr-IN" sz="2800" dirty="0" smtClean="0">
                <a:solidFill>
                  <a:srgbClr val="006600"/>
                </a:solidFill>
              </a:rPr>
              <a:t>–</a:t>
            </a:r>
            <a:r>
              <a:rPr lang="pt-BR" sz="2800" dirty="0" smtClean="0">
                <a:solidFill>
                  <a:srgbClr val="006600"/>
                </a:solidFill>
              </a:rPr>
              <a:t> Funções (XX) </a:t>
            </a:r>
            <a:r>
              <a:rPr lang="pt-BR" sz="2800" dirty="0">
                <a:solidFill>
                  <a:srgbClr val="006600"/>
                </a:solidFill>
              </a:rPr>
              <a:t>e </a:t>
            </a:r>
            <a:r>
              <a:rPr lang="pt-BR" sz="2800" dirty="0" err="1" smtClean="0">
                <a:solidFill>
                  <a:srgbClr val="006600"/>
                </a:solidFill>
              </a:rPr>
              <a:t>Subfunções</a:t>
            </a:r>
            <a:r>
              <a:rPr lang="pt-BR" sz="2800" dirty="0" smtClean="0">
                <a:solidFill>
                  <a:srgbClr val="006600"/>
                </a:solidFill>
              </a:rPr>
              <a:t> (XXX) </a:t>
            </a:r>
            <a:endParaRPr lang="pt-BR" sz="2800" dirty="0">
              <a:solidFill>
                <a:srgbClr val="00660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534777"/>
            <a:ext cx="8568952" cy="233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9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99592" y="4293096"/>
            <a:ext cx="2088232" cy="15841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PLANEJAMENTO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46544" y="4253212"/>
            <a:ext cx="1872208" cy="15841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ORÇAMENTO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15616" y="1196752"/>
            <a:ext cx="7272808" cy="169277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dk1"/>
                </a:solidFill>
              </a:rPr>
              <a:t>CENTRALIDADE DO CONCEITO </a:t>
            </a:r>
            <a:r>
              <a:rPr lang="pt-BR" sz="2000" dirty="0" smtClean="0">
                <a:solidFill>
                  <a:schemeClr val="dk1"/>
                </a:solidFill>
              </a:rPr>
              <a:t>: </a:t>
            </a:r>
            <a:r>
              <a:rPr lang="pt-BR" sz="2000" dirty="0">
                <a:solidFill>
                  <a:schemeClr val="dk1"/>
                </a:solidFill>
              </a:rPr>
              <a:t>Instrumento de organização da ação governamental visando à concretização dos objetivos pretendidos, sendo mensurado por indicadores estabelecidos no Plano </a:t>
            </a:r>
            <a:r>
              <a:rPr lang="pt-BR" sz="2000" dirty="0" smtClean="0">
                <a:solidFill>
                  <a:schemeClr val="dk1"/>
                </a:solidFill>
              </a:rPr>
              <a:t>Plurianual</a:t>
            </a:r>
            <a:endParaRPr lang="pt-BR" sz="2000" dirty="0">
              <a:solidFill>
                <a:schemeClr val="dk1"/>
              </a:solidFill>
            </a:endParaRPr>
          </a:p>
          <a:p>
            <a:pPr algn="ctr"/>
            <a:endParaRPr lang="en-US" sz="2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Left-Right Arrow 7"/>
          <p:cNvSpPr/>
          <p:nvPr/>
        </p:nvSpPr>
        <p:spPr>
          <a:xfrm>
            <a:off x="3435164" y="4721264"/>
            <a:ext cx="2376264" cy="64807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PROGRAMA</a:t>
            </a:r>
            <a:endParaRPr lang="en-US" dirty="0"/>
          </a:p>
        </p:txBody>
      </p:sp>
      <p:pic>
        <p:nvPicPr>
          <p:cNvPr id="4098" name="Picture 2" descr="http://tse4.mm.bing.net/th?id=OIP.Ma877f1116fa3f8326a239f5f9642e192o0&amp;pid=15.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176" y="3226281"/>
            <a:ext cx="2160240" cy="1080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79428" y="332656"/>
            <a:ext cx="24218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 smtClean="0">
                <a:solidFill>
                  <a:srgbClr val="006600"/>
                </a:solidFill>
              </a:rPr>
              <a:t>Programa (XX)</a:t>
            </a:r>
            <a:endParaRPr lang="pt-BR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extShape 1"/>
          <p:cNvSpPr txBox="1"/>
          <p:nvPr/>
        </p:nvSpPr>
        <p:spPr>
          <a:xfrm>
            <a:off x="536872" y="1190640"/>
            <a:ext cx="8424720" cy="468000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309" name="CustomShape 2"/>
          <p:cNvSpPr/>
          <p:nvPr/>
        </p:nvSpPr>
        <p:spPr>
          <a:xfrm>
            <a:off x="251520" y="1124744"/>
            <a:ext cx="8208720" cy="516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sz="2400" dirty="0">
              <a:latin typeface="+mj-lt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51520" y="1844824"/>
            <a:ext cx="8568952" cy="4016484"/>
          </a:xfrm>
          <a:prstGeom prst="rect">
            <a:avLst/>
          </a:prstGeom>
          <a:ln>
            <a:solidFill>
              <a:srgbClr val="329A66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2400" b="1" u="sng" dirty="0" smtClean="0"/>
              <a:t>PROGRAMA (</a:t>
            </a:r>
            <a:r>
              <a:rPr lang="pt-BR" sz="2400" b="1" u="sng" dirty="0" smtClean="0"/>
              <a:t>XXX)</a:t>
            </a:r>
            <a:r>
              <a:rPr lang="pt-BR" sz="2400" b="1" dirty="0" smtClean="0"/>
              <a:t> </a:t>
            </a:r>
            <a:r>
              <a:rPr lang="pt-BR" sz="2400" b="1" dirty="0" smtClean="0"/>
              <a:t>- </a:t>
            </a:r>
            <a:r>
              <a:rPr lang="pt-BR" sz="2400" dirty="0" smtClean="0"/>
              <a:t>Instrumento </a:t>
            </a:r>
            <a:r>
              <a:rPr lang="pt-BR" sz="2400" dirty="0"/>
              <a:t>de organização da ação </a:t>
            </a:r>
            <a:r>
              <a:rPr lang="pt-BR" sz="2400" dirty="0" smtClean="0"/>
              <a:t>governamental, voltando-se ao enfrentamento de problemas de interesse comum. </a:t>
            </a:r>
            <a:r>
              <a:rPr lang="pt-BR" sz="2400" dirty="0"/>
              <a:t>Cada </a:t>
            </a:r>
            <a:r>
              <a:rPr lang="pt-BR" sz="2400" dirty="0" smtClean="0"/>
              <a:t>Programa </a:t>
            </a:r>
            <a:r>
              <a:rPr lang="pt-BR" sz="2400" dirty="0"/>
              <a:t>contém </a:t>
            </a:r>
            <a:r>
              <a:rPr lang="pt-BR" sz="2400" dirty="0" smtClean="0"/>
              <a:t>objetivo, órgão responsável, indicador </a:t>
            </a:r>
            <a:r>
              <a:rPr lang="pt-BR" sz="2400" dirty="0"/>
              <a:t>que mede a situação </a:t>
            </a:r>
            <a:r>
              <a:rPr lang="pt-BR" sz="2400" dirty="0" smtClean="0"/>
              <a:t>a ser modificada e produtos (bens </a:t>
            </a:r>
            <a:r>
              <a:rPr lang="pt-BR" sz="2400" dirty="0"/>
              <a:t>e serviços) necessários para atingir o objetivo. Apresenta-se em duas tipologias</a:t>
            </a:r>
            <a:r>
              <a:rPr lang="pt-BR" sz="2400" dirty="0" smtClean="0"/>
              <a:t>:</a:t>
            </a:r>
          </a:p>
          <a:p>
            <a:pPr>
              <a:spcAft>
                <a:spcPts val="600"/>
              </a:spcAft>
            </a:pPr>
            <a:r>
              <a:rPr lang="pt-BR" sz="2400" dirty="0"/>
              <a:t>a) </a:t>
            </a:r>
            <a:r>
              <a:rPr lang="pt-BR" sz="2400" u="sng" dirty="0"/>
              <a:t>Finalístico</a:t>
            </a:r>
            <a:r>
              <a:rPr lang="pt-BR" sz="2400" dirty="0"/>
              <a:t>: resulta em bens e </a:t>
            </a:r>
            <a:r>
              <a:rPr lang="pt-BR" sz="2400" dirty="0" smtClean="0"/>
              <a:t>serviços</a:t>
            </a:r>
            <a:endParaRPr lang="pt-BR" sz="2400" dirty="0"/>
          </a:p>
          <a:p>
            <a:pPr>
              <a:spcAft>
                <a:spcPts val="600"/>
              </a:spcAft>
            </a:pPr>
            <a:r>
              <a:rPr lang="pt-BR" sz="2400" dirty="0" err="1"/>
              <a:t>b</a:t>
            </a:r>
            <a:r>
              <a:rPr lang="pt-BR" sz="2400" dirty="0"/>
              <a:t>) </a:t>
            </a:r>
            <a:r>
              <a:rPr lang="pt-BR" sz="2400" u="sng" dirty="0"/>
              <a:t>Apoio Administrativo</a:t>
            </a:r>
            <a:r>
              <a:rPr lang="pt-BR" sz="2400" dirty="0"/>
              <a:t>: ações de natureza tipicamente administrativas.</a:t>
            </a:r>
          </a:p>
          <a:p>
            <a:pPr algn="just"/>
            <a:endParaRPr lang="pt-BR" sz="24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509797" y="161305"/>
            <a:ext cx="805239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 smtClean="0">
                <a:solidFill>
                  <a:srgbClr val="006600"/>
                </a:solidFill>
              </a:rPr>
              <a:t>LDO </a:t>
            </a:r>
            <a:r>
              <a:rPr lang="pt-BR" sz="2800" dirty="0">
                <a:solidFill>
                  <a:srgbClr val="006600"/>
                </a:solidFill>
              </a:rPr>
              <a:t>- Integração Planejamento, Orçamento e Gestão</a:t>
            </a:r>
          </a:p>
          <a:p>
            <a:pPr algn="ctr"/>
            <a:endParaRPr lang="pt-BR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27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extShape 1"/>
          <p:cNvSpPr txBox="1"/>
          <p:nvPr/>
        </p:nvSpPr>
        <p:spPr>
          <a:xfrm>
            <a:off x="539640" y="1196640"/>
            <a:ext cx="8424720" cy="468000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309" name="CustomShape 2"/>
          <p:cNvSpPr/>
          <p:nvPr/>
        </p:nvSpPr>
        <p:spPr>
          <a:xfrm>
            <a:off x="251520" y="1340768"/>
            <a:ext cx="8208720" cy="516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sz="2400" dirty="0">
              <a:latin typeface="+mj-lt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95536" y="1366064"/>
            <a:ext cx="8208720" cy="4062651"/>
          </a:xfrm>
          <a:prstGeom prst="rect">
            <a:avLst/>
          </a:prstGeom>
          <a:ln>
            <a:solidFill>
              <a:srgbClr val="329A66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400" u="sng" dirty="0" smtClean="0"/>
              <a:t>Programas </a:t>
            </a:r>
            <a:r>
              <a:rPr lang="pt-BR" sz="2400" u="sng" dirty="0"/>
              <a:t>Sustentadores</a:t>
            </a:r>
            <a:r>
              <a:rPr lang="pt-BR" sz="2400" dirty="0"/>
              <a:t>: representam os programas estratégicos de cada </a:t>
            </a:r>
            <a:r>
              <a:rPr lang="pt-BR" sz="2400" dirty="0" smtClean="0"/>
              <a:t>uma das 12 Áreas de Resultado</a:t>
            </a:r>
            <a:r>
              <a:rPr lang="pt-BR" sz="2400" dirty="0"/>
              <a:t>, nos quais são </a:t>
            </a:r>
            <a:r>
              <a:rPr lang="pt-BR" sz="2400" dirty="0" smtClean="0"/>
              <a:t>alocados prioritariamente </a:t>
            </a:r>
            <a:r>
              <a:rPr lang="pt-BR" sz="2400" dirty="0"/>
              <a:t>os recursos </a:t>
            </a:r>
            <a:r>
              <a:rPr lang="pt-BR" sz="2400" dirty="0" smtClean="0"/>
              <a:t>municipais discricionariamente </a:t>
            </a:r>
            <a:r>
              <a:rPr lang="pt-BR" sz="2400" dirty="0"/>
              <a:t>disponíveis e dos quais se espera os maiores impactos da ação </a:t>
            </a:r>
            <a:r>
              <a:rPr lang="pt-BR" sz="2400" dirty="0" smtClean="0"/>
              <a:t>do Município.</a:t>
            </a:r>
          </a:p>
          <a:p>
            <a:endParaRPr lang="pt-BR" sz="2400" b="1" dirty="0"/>
          </a:p>
          <a:p>
            <a:pPr algn="just"/>
            <a:r>
              <a:rPr lang="pt-BR" sz="2400" u="sng" dirty="0"/>
              <a:t>Programas Associados</a:t>
            </a:r>
            <a:r>
              <a:rPr lang="pt-BR" sz="2400" dirty="0"/>
              <a:t>: integram os programas finalísticos </a:t>
            </a:r>
            <a:r>
              <a:rPr lang="pt-BR" sz="2400" dirty="0" smtClean="0"/>
              <a:t>pela sustentabilidade</a:t>
            </a:r>
            <a:r>
              <a:rPr lang="pt-BR" sz="2400" dirty="0"/>
              <a:t>, alinhamento e continuidade das ações geridas nos programas sustentadores, tendo em vista o alcance dos objetivos estratégicos do BH 2030</a:t>
            </a:r>
            <a:r>
              <a:rPr lang="pt-BR" sz="2400" dirty="0" smtClean="0"/>
              <a:t>.</a:t>
            </a:r>
            <a:endParaRPr lang="pt-BR" dirty="0" smtClean="0"/>
          </a:p>
          <a:p>
            <a:pPr algn="just"/>
            <a:endParaRPr lang="pt-BR" dirty="0"/>
          </a:p>
        </p:txBody>
      </p:sp>
      <p:sp>
        <p:nvSpPr>
          <p:cNvPr id="5" name="Rectangle 4"/>
          <p:cNvSpPr/>
          <p:nvPr/>
        </p:nvSpPr>
        <p:spPr>
          <a:xfrm>
            <a:off x="536584" y="125632"/>
            <a:ext cx="658968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 smtClean="0">
                <a:solidFill>
                  <a:srgbClr val="006600"/>
                </a:solidFill>
              </a:rPr>
              <a:t>LDO </a:t>
            </a:r>
            <a:r>
              <a:rPr lang="pt-BR" sz="2800" dirty="0">
                <a:solidFill>
                  <a:srgbClr val="006600"/>
                </a:solidFill>
              </a:rPr>
              <a:t>- Tipologias dos Programas Finalísticos</a:t>
            </a:r>
          </a:p>
          <a:p>
            <a:pPr algn="ctr"/>
            <a:r>
              <a:rPr lang="pt-BR" sz="2800" dirty="0" smtClean="0">
                <a:solidFill>
                  <a:srgbClr val="006600"/>
                </a:solidFill>
              </a:rPr>
              <a:t> </a:t>
            </a:r>
            <a:endParaRPr lang="pt-BR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54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1560" y="4281905"/>
            <a:ext cx="2376264" cy="15841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Área</a:t>
            </a:r>
            <a:r>
              <a:rPr lang="en-US" dirty="0" smtClean="0"/>
              <a:t> de </a:t>
            </a:r>
            <a:r>
              <a:rPr lang="en-US" dirty="0" err="1" smtClean="0"/>
              <a:t>Resultado</a:t>
            </a:r>
            <a:r>
              <a:rPr lang="en-US" dirty="0" smtClean="0"/>
              <a:t> </a:t>
            </a:r>
            <a:r>
              <a:rPr lang="en-US" dirty="0" err="1" smtClean="0"/>
              <a:t>Cidade</a:t>
            </a:r>
            <a:r>
              <a:rPr lang="en-US" dirty="0" smtClean="0"/>
              <a:t> </a:t>
            </a:r>
            <a:r>
              <a:rPr lang="en-US" dirty="0" err="1" smtClean="0"/>
              <a:t>Saudável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err="1" smtClean="0"/>
              <a:t>Dotação</a:t>
            </a:r>
            <a:r>
              <a:rPr lang="en-US" dirty="0" smtClean="0"/>
              <a:t> de </a:t>
            </a:r>
            <a:r>
              <a:rPr lang="hr-HR" dirty="0"/>
              <a:t>3.786.188.573,00</a:t>
            </a:r>
          </a:p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868144" y="4301481"/>
            <a:ext cx="2736304" cy="15841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2017: </a:t>
            </a:r>
            <a:r>
              <a:rPr lang="en-US" dirty="0" err="1" smtClean="0"/>
              <a:t>Dotação</a:t>
            </a:r>
            <a:r>
              <a:rPr lang="en-US" dirty="0" smtClean="0"/>
              <a:t> de </a:t>
            </a:r>
          </a:p>
          <a:p>
            <a:pPr algn="ctr"/>
            <a:r>
              <a:rPr lang="en-US" dirty="0" smtClean="0"/>
              <a:t>R$ 70.820.000,00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1124744"/>
            <a:ext cx="8496944" cy="25853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		    </a:t>
            </a:r>
            <a:r>
              <a:rPr lang="en-US" b="1" dirty="0" err="1" smtClean="0"/>
              <a:t>Programa</a:t>
            </a:r>
            <a:r>
              <a:rPr lang="en-US" dirty="0" smtClean="0"/>
              <a:t>:  </a:t>
            </a:r>
            <a:r>
              <a:rPr lang="en-US" dirty="0" smtClean="0"/>
              <a:t>(028</a:t>
            </a:r>
            <a:r>
              <a:rPr lang="en-US" dirty="0" smtClean="0"/>
              <a:t>) </a:t>
            </a:r>
            <a:r>
              <a:rPr lang="en-US" dirty="0" err="1" smtClean="0"/>
              <a:t>Vigilância</a:t>
            </a:r>
            <a:r>
              <a:rPr lang="en-US" dirty="0" smtClean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Saúde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err="1" smtClean="0"/>
              <a:t>Objetivo</a:t>
            </a:r>
            <a:r>
              <a:rPr lang="en-US" dirty="0" smtClean="0"/>
              <a:t>:.</a:t>
            </a:r>
            <a:r>
              <a:rPr lang="en-US" dirty="0"/>
              <a:t> </a:t>
            </a:r>
            <a:r>
              <a:rPr lang="en-US" dirty="0" err="1"/>
              <a:t>Realizar</a:t>
            </a:r>
            <a:r>
              <a:rPr lang="en-US" dirty="0"/>
              <a:t> </a:t>
            </a:r>
            <a:r>
              <a:rPr lang="en-US" dirty="0" err="1"/>
              <a:t>monitoramento</a:t>
            </a:r>
            <a:r>
              <a:rPr lang="en-US" dirty="0"/>
              <a:t> </a:t>
            </a:r>
            <a:r>
              <a:rPr lang="en-US" dirty="0" err="1"/>
              <a:t>sistemático</a:t>
            </a:r>
            <a:r>
              <a:rPr lang="en-US" dirty="0"/>
              <a:t> do </a:t>
            </a:r>
            <a:r>
              <a:rPr lang="en-US" dirty="0" err="1"/>
              <a:t>estado</a:t>
            </a:r>
            <a:r>
              <a:rPr lang="en-US" dirty="0"/>
              <a:t> de </a:t>
            </a:r>
            <a:r>
              <a:rPr lang="en-US" dirty="0" err="1"/>
              <a:t>saúde</a:t>
            </a:r>
            <a:r>
              <a:rPr lang="en-US" dirty="0"/>
              <a:t> no </a:t>
            </a:r>
            <a:r>
              <a:rPr lang="en-US" dirty="0" err="1"/>
              <a:t>território</a:t>
            </a:r>
            <a:r>
              <a:rPr lang="en-US" dirty="0"/>
              <a:t> </a:t>
            </a:r>
            <a:r>
              <a:rPr lang="en-US" dirty="0" err="1"/>
              <a:t>tendo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estratégia</a:t>
            </a:r>
            <a:r>
              <a:rPr lang="en-US" dirty="0"/>
              <a:t> </a:t>
            </a:r>
            <a:r>
              <a:rPr lang="en-US" dirty="0" err="1"/>
              <a:t>prioritária</a:t>
            </a:r>
            <a:r>
              <a:rPr lang="en-US" dirty="0"/>
              <a:t> a </a:t>
            </a:r>
            <a:r>
              <a:rPr lang="en-US" dirty="0" err="1"/>
              <a:t>efetivação</a:t>
            </a:r>
            <a:r>
              <a:rPr lang="en-US" dirty="0"/>
              <a:t> das </a:t>
            </a:r>
            <a:r>
              <a:rPr lang="en-US" dirty="0" err="1"/>
              <a:t>ações</a:t>
            </a:r>
            <a:r>
              <a:rPr lang="en-US" dirty="0"/>
              <a:t> de </a:t>
            </a:r>
            <a:r>
              <a:rPr lang="en-US" dirty="0" err="1"/>
              <a:t>Vigilância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Saúde</a:t>
            </a:r>
            <a:r>
              <a:rPr lang="en-US" dirty="0"/>
              <a:t> no </a:t>
            </a:r>
            <a:r>
              <a:rPr lang="en-US" dirty="0" err="1"/>
              <a:t>Município</a:t>
            </a:r>
            <a:r>
              <a:rPr lang="en-US" dirty="0" smtClean="0"/>
              <a:t>.</a:t>
            </a:r>
          </a:p>
          <a:p>
            <a:r>
              <a:rPr lang="en-US" b="1" dirty="0" err="1" smtClean="0"/>
              <a:t>Público-alvo</a:t>
            </a:r>
            <a:r>
              <a:rPr lang="en-US" dirty="0" smtClean="0"/>
              <a:t>:</a:t>
            </a:r>
            <a:r>
              <a:rPr lang="en-US" dirty="0"/>
              <a:t> </a:t>
            </a:r>
            <a:r>
              <a:rPr lang="en-US" dirty="0" err="1" smtClean="0"/>
              <a:t>População</a:t>
            </a:r>
            <a:r>
              <a:rPr lang="en-US" dirty="0" smtClean="0"/>
              <a:t> </a:t>
            </a:r>
            <a:r>
              <a:rPr lang="en-US" dirty="0"/>
              <a:t>de Belo Horizonte, </a:t>
            </a:r>
            <a:r>
              <a:rPr lang="en-US" dirty="0" err="1"/>
              <a:t>organizada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Distritos</a:t>
            </a:r>
            <a:r>
              <a:rPr lang="en-US" dirty="0"/>
              <a:t> </a:t>
            </a:r>
            <a:r>
              <a:rPr lang="en-US" dirty="0" err="1"/>
              <a:t>Sanitários</a:t>
            </a:r>
            <a:r>
              <a:rPr lang="en-US" dirty="0"/>
              <a:t>.</a:t>
            </a:r>
            <a:endParaRPr lang="pt-BR" dirty="0"/>
          </a:p>
          <a:p>
            <a:r>
              <a:rPr lang="en-US" b="1" dirty="0" err="1" smtClean="0"/>
              <a:t>Órgão</a:t>
            </a:r>
            <a:r>
              <a:rPr lang="en-US" b="1" dirty="0" smtClean="0"/>
              <a:t> </a:t>
            </a:r>
            <a:r>
              <a:rPr lang="en-US" b="1" dirty="0" err="1" smtClean="0"/>
              <a:t>Responsável</a:t>
            </a:r>
            <a:r>
              <a:rPr lang="en-US" b="1" dirty="0" smtClean="0"/>
              <a:t>: </a:t>
            </a:r>
            <a:r>
              <a:rPr lang="en-US" dirty="0" err="1"/>
              <a:t>Secretaria</a:t>
            </a:r>
            <a:r>
              <a:rPr lang="en-US" dirty="0"/>
              <a:t> Municipal da </a:t>
            </a:r>
            <a:r>
              <a:rPr lang="en-US" dirty="0" err="1"/>
              <a:t>Saúde</a:t>
            </a:r>
            <a:endParaRPr lang="en-US" dirty="0"/>
          </a:p>
        </p:txBody>
      </p:sp>
      <p:sp>
        <p:nvSpPr>
          <p:cNvPr id="2" name="Left-Right Arrow 1"/>
          <p:cNvSpPr/>
          <p:nvPr/>
        </p:nvSpPr>
        <p:spPr>
          <a:xfrm>
            <a:off x="3347864" y="4581128"/>
            <a:ext cx="2304256" cy="864096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Vigilância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saúde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122" name="Picture 2" descr="http://tse1.mm.bing.net/th?&amp;id=OIP.Mc062bb9e8749ae532a833f97be7d061fo0&amp;w=297&amp;h=225&amp;c=0&amp;pid=1.9&amp;rs=0&amp;p=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27941"/>
            <a:ext cx="2160240" cy="1192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627784" y="287109"/>
            <a:ext cx="3389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solidFill>
                  <a:srgbClr val="006600"/>
                </a:solidFill>
              </a:rPr>
              <a:t>Exemplo</a:t>
            </a:r>
            <a:r>
              <a:rPr lang="pt-BR" sz="2800" dirty="0" smtClean="0">
                <a:solidFill>
                  <a:srgbClr val="006600"/>
                </a:solidFill>
              </a:rPr>
              <a:t> de Programa</a:t>
            </a:r>
            <a:endParaRPr lang="pt-BR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3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extShape 1"/>
          <p:cNvSpPr txBox="1"/>
          <p:nvPr/>
        </p:nvSpPr>
        <p:spPr>
          <a:xfrm>
            <a:off x="539640" y="1196640"/>
            <a:ext cx="8424720" cy="468000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  <a:buSzPct val="25000"/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309" name="CustomShape 2"/>
          <p:cNvSpPr/>
          <p:nvPr/>
        </p:nvSpPr>
        <p:spPr>
          <a:xfrm>
            <a:off x="251520" y="980728"/>
            <a:ext cx="8208720" cy="516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sz="2400" dirty="0">
              <a:latin typeface="+mj-lt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51520" y="1556792"/>
            <a:ext cx="8640960" cy="4170372"/>
          </a:xfrm>
          <a:prstGeom prst="rect">
            <a:avLst/>
          </a:prstGeom>
          <a:ln>
            <a:solidFill>
              <a:srgbClr val="329A66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pt-BR" sz="2400" u="sng" dirty="0" smtClean="0"/>
          </a:p>
          <a:p>
            <a:pPr algn="just">
              <a:spcAft>
                <a:spcPts val="600"/>
              </a:spcAft>
            </a:pPr>
            <a:r>
              <a:rPr lang="pt-BR" sz="2400" u="sng" dirty="0" smtClean="0"/>
              <a:t>Ação (Projeto ou Atividade) (XXXX)</a:t>
            </a:r>
            <a:r>
              <a:rPr lang="pt-BR" sz="2400" dirty="0" smtClean="0"/>
              <a:t> </a:t>
            </a:r>
            <a:r>
              <a:rPr lang="pt-BR" sz="2400" b="1" dirty="0" smtClean="0"/>
              <a:t>- </a:t>
            </a:r>
            <a:r>
              <a:rPr lang="pt-BR" sz="2400" dirty="0" smtClean="0"/>
              <a:t>Instrumento </a:t>
            </a:r>
            <a:r>
              <a:rPr lang="pt-BR" sz="2400" dirty="0"/>
              <a:t>de programação </a:t>
            </a:r>
            <a:r>
              <a:rPr lang="pt-BR" sz="2400" dirty="0" smtClean="0"/>
              <a:t>envolvendo </a:t>
            </a:r>
            <a:r>
              <a:rPr lang="pt-BR" sz="2400" dirty="0"/>
              <a:t>um conjunto de </a:t>
            </a:r>
            <a:r>
              <a:rPr lang="pt-BR" sz="2400" dirty="0" smtClean="0"/>
              <a:t>operações</a:t>
            </a:r>
            <a:r>
              <a:rPr lang="pt-BR" sz="2400" dirty="0"/>
              <a:t> </a:t>
            </a:r>
            <a:r>
              <a:rPr lang="pt-BR" sz="2400" dirty="0" smtClean="0"/>
              <a:t>necessárias à obtenção de bens ou serviços. </a:t>
            </a:r>
            <a:r>
              <a:rPr lang="pt-BR" sz="2400" dirty="0"/>
              <a:t>A ação é </a:t>
            </a:r>
            <a:r>
              <a:rPr lang="pt-BR" sz="2400" dirty="0" smtClean="0"/>
              <a:t>o elemento que detalha fins e meios para a execução de um plano de  governo.  Atributos </a:t>
            </a:r>
            <a:r>
              <a:rPr lang="pt-BR" sz="2400" dirty="0"/>
              <a:t>das A</a:t>
            </a:r>
            <a:r>
              <a:rPr lang="pt-BR" sz="2400" dirty="0" smtClean="0"/>
              <a:t>ções:</a:t>
            </a:r>
            <a:endParaRPr lang="pt-BR" sz="2400" dirty="0"/>
          </a:p>
          <a:p>
            <a:pPr algn="just">
              <a:spcAft>
                <a:spcPts val="600"/>
              </a:spcAft>
            </a:pPr>
            <a:r>
              <a:rPr lang="pt-BR" sz="2400" dirty="0"/>
              <a:t>a) </a:t>
            </a:r>
            <a:r>
              <a:rPr lang="pt-BR" sz="2400" u="sng" dirty="0" smtClean="0"/>
              <a:t>Objetivo</a:t>
            </a:r>
            <a:r>
              <a:rPr lang="pt-BR" sz="2400" b="1" dirty="0" smtClean="0"/>
              <a:t>: </a:t>
            </a:r>
            <a:r>
              <a:rPr lang="pt-BR" sz="2400" dirty="0"/>
              <a:t>e</a:t>
            </a:r>
            <a:r>
              <a:rPr lang="pt-BR" sz="2400" dirty="0" smtClean="0"/>
              <a:t>xpressa </a:t>
            </a:r>
            <a:r>
              <a:rPr lang="pt-BR" sz="2400" dirty="0"/>
              <a:t>os resultados a alcançar.</a:t>
            </a:r>
          </a:p>
          <a:p>
            <a:pPr algn="just">
              <a:spcAft>
                <a:spcPts val="600"/>
              </a:spcAft>
            </a:pPr>
            <a:r>
              <a:rPr lang="pt-BR" sz="2400" dirty="0"/>
              <a:t>b) </a:t>
            </a:r>
            <a:r>
              <a:rPr lang="pt-BR" sz="2400" u="sng" dirty="0"/>
              <a:t>Valor Orçamentário</a:t>
            </a:r>
            <a:r>
              <a:rPr lang="pt-BR" sz="2400" b="1" dirty="0"/>
              <a:t>: </a:t>
            </a:r>
            <a:r>
              <a:rPr lang="pt-BR" sz="2400" dirty="0"/>
              <a:t>previsão </a:t>
            </a:r>
            <a:r>
              <a:rPr lang="pt-BR" sz="2400" dirty="0" smtClean="0"/>
              <a:t>anual de recursos para a Ação.  </a:t>
            </a:r>
          </a:p>
          <a:p>
            <a:pPr algn="just">
              <a:spcAft>
                <a:spcPts val="600"/>
              </a:spcAft>
            </a:pPr>
            <a:r>
              <a:rPr lang="pt-BR" sz="2400" dirty="0" err="1" smtClean="0"/>
              <a:t>Subações</a:t>
            </a:r>
            <a:r>
              <a:rPr lang="pt-BR" sz="2400" dirty="0" smtClean="0"/>
              <a:t> – Desdobramento das ações; quantifica as metas físicas</a:t>
            </a:r>
          </a:p>
          <a:p>
            <a:pPr algn="just">
              <a:spcAft>
                <a:spcPts val="600"/>
              </a:spcAft>
            </a:pPr>
            <a:endParaRPr lang="pt-BR" sz="24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720183" y="210397"/>
            <a:ext cx="596131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>
                <a:solidFill>
                  <a:srgbClr val="006600"/>
                </a:solidFill>
              </a:rPr>
              <a:t>LDO </a:t>
            </a:r>
            <a:r>
              <a:rPr lang="pt-BR" sz="2800" dirty="0" smtClean="0">
                <a:solidFill>
                  <a:srgbClr val="006600"/>
                </a:solidFill>
              </a:rPr>
              <a:t>- Desdobramento </a:t>
            </a:r>
            <a:r>
              <a:rPr lang="pt-BR" sz="2800" dirty="0">
                <a:solidFill>
                  <a:srgbClr val="006600"/>
                </a:solidFill>
              </a:rPr>
              <a:t>dos Programas</a:t>
            </a:r>
          </a:p>
          <a:p>
            <a:pPr algn="ctr"/>
            <a:endParaRPr lang="pt-BR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CustomShape 1"/>
          <p:cNvSpPr/>
          <p:nvPr/>
        </p:nvSpPr>
        <p:spPr>
          <a:xfrm>
            <a:off x="251520" y="2204864"/>
            <a:ext cx="8496944" cy="3168352"/>
          </a:xfrm>
          <a:prstGeom prst="rect">
            <a:avLst/>
          </a:prstGeom>
          <a:noFill/>
          <a:ln w="38160">
            <a:solidFill>
              <a:srgbClr val="329A66"/>
            </a:solidFill>
            <a:round/>
          </a:ln>
        </p:spPr>
        <p:txBody>
          <a:bodyPr lIns="90000" tIns="45000" rIns="90000" bIns="45000"/>
          <a:lstStyle/>
          <a:p>
            <a:endParaRPr lang="en-US" sz="2400" dirty="0" smtClean="0"/>
          </a:p>
          <a:p>
            <a:r>
              <a:rPr lang="en-US" sz="2000" dirty="0" smtClean="0">
                <a:latin typeface="+mj-lt"/>
              </a:rPr>
              <a:t>UG : 23 - SECRETARIA </a:t>
            </a:r>
            <a:r>
              <a:rPr lang="en-US" sz="2000" dirty="0">
                <a:latin typeface="+mj-lt"/>
              </a:rPr>
              <a:t>MUNICIPAL DE SAÚDE</a:t>
            </a:r>
          </a:p>
          <a:p>
            <a:r>
              <a:rPr lang="en-US" sz="2000" dirty="0" smtClean="0">
                <a:latin typeface="+mj-lt"/>
              </a:rPr>
              <a:t>UO: 02 -  Fundo </a:t>
            </a:r>
            <a:r>
              <a:rPr lang="en-US" sz="2000" dirty="0">
                <a:latin typeface="+mj-lt"/>
              </a:rPr>
              <a:t>Municipal </a:t>
            </a:r>
            <a:r>
              <a:rPr lang="en-US" sz="2000" dirty="0" smtClean="0">
                <a:latin typeface="+mj-lt"/>
              </a:rPr>
              <a:t>de </a:t>
            </a:r>
            <a:r>
              <a:rPr lang="en-US" sz="2000" dirty="0" err="1" smtClean="0">
                <a:latin typeface="+mj-lt"/>
              </a:rPr>
              <a:t>Saúde</a:t>
            </a:r>
            <a:endParaRPr lang="en-US" sz="2000" dirty="0" smtClean="0">
              <a:latin typeface="+mj-lt"/>
            </a:endParaRPr>
          </a:p>
          <a:p>
            <a:r>
              <a:rPr lang="en-US" sz="2000" dirty="0" smtClean="0">
                <a:latin typeface="+mj-lt"/>
              </a:rPr>
              <a:t>UA: 0008 </a:t>
            </a:r>
            <a:r>
              <a:rPr lang="mr-IN" sz="2000" dirty="0" smtClean="0">
                <a:latin typeface="+mj-lt"/>
              </a:rPr>
              <a:t>–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/>
              <a:t>Secretaria</a:t>
            </a:r>
            <a:r>
              <a:rPr lang="en-US" sz="2000" dirty="0" smtClean="0"/>
              <a:t> de </a:t>
            </a:r>
            <a:r>
              <a:rPr lang="en-US" sz="2000" dirty="0" err="1" smtClean="0"/>
              <a:t>Administração</a:t>
            </a:r>
            <a:r>
              <a:rPr lang="en-US" sz="2000" dirty="0" smtClean="0"/>
              <a:t> Regional Municipal </a:t>
            </a:r>
            <a:r>
              <a:rPr lang="en-US" sz="2000" dirty="0" err="1" smtClean="0"/>
              <a:t>Pampulha</a:t>
            </a:r>
            <a:endParaRPr lang="en-US" sz="2000" dirty="0" smtClean="0">
              <a:latin typeface="+mj-lt"/>
            </a:endParaRPr>
          </a:p>
          <a:p>
            <a:r>
              <a:rPr lang="en-US" sz="2000" dirty="0" err="1" smtClean="0">
                <a:latin typeface="+mj-lt"/>
              </a:rPr>
              <a:t>Função</a:t>
            </a:r>
            <a:r>
              <a:rPr lang="en-US" sz="2000" dirty="0" smtClean="0">
                <a:latin typeface="+mj-lt"/>
              </a:rPr>
              <a:t>: 10 </a:t>
            </a:r>
            <a:r>
              <a:rPr lang="mr-IN" sz="2000" dirty="0" smtClean="0">
                <a:latin typeface="+mj-lt"/>
              </a:rPr>
              <a:t>–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Saúde</a:t>
            </a:r>
            <a:endParaRPr lang="en-US" sz="2000" dirty="0" smtClean="0">
              <a:latin typeface="+mj-lt"/>
            </a:endParaRPr>
          </a:p>
          <a:p>
            <a:r>
              <a:rPr lang="pt-BR" sz="2000" dirty="0" err="1" smtClean="0">
                <a:solidFill>
                  <a:srgbClr val="000000"/>
                </a:solidFill>
                <a:latin typeface="+mj-lt"/>
              </a:rPr>
              <a:t>Sub-função</a:t>
            </a:r>
            <a:r>
              <a:rPr lang="pt-BR" sz="2000" dirty="0" smtClean="0">
                <a:solidFill>
                  <a:srgbClr val="000000"/>
                </a:solidFill>
                <a:latin typeface="+mj-lt"/>
              </a:rPr>
              <a:t>: </a:t>
            </a:r>
            <a:r>
              <a:rPr lang="en-US" sz="2000" dirty="0" smtClean="0">
                <a:latin typeface="+mj-lt"/>
              </a:rPr>
              <a:t>305 </a:t>
            </a:r>
            <a:r>
              <a:rPr lang="mr-IN" sz="2000" dirty="0" smtClean="0">
                <a:latin typeface="+mj-lt"/>
              </a:rPr>
              <a:t>–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Vigilância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Epidemiológica</a:t>
            </a:r>
            <a:endParaRPr lang="pt-BR" sz="2000" dirty="0" smtClean="0">
              <a:solidFill>
                <a:srgbClr val="000000"/>
              </a:solidFill>
              <a:latin typeface="+mj-lt"/>
            </a:endParaRPr>
          </a:p>
          <a:p>
            <a:r>
              <a:rPr lang="en-US" sz="2000" dirty="0" err="1" smtClean="0">
                <a:latin typeface="+mj-lt"/>
              </a:rPr>
              <a:t>Programa</a:t>
            </a:r>
            <a:r>
              <a:rPr lang="en-US" sz="2000" dirty="0" smtClean="0">
                <a:latin typeface="+mj-lt"/>
              </a:rPr>
              <a:t>: 28 </a:t>
            </a:r>
            <a:r>
              <a:rPr lang="mr-IN" sz="2000" dirty="0" smtClean="0">
                <a:latin typeface="+mj-lt"/>
              </a:rPr>
              <a:t>–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Vigilância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em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Saúde</a:t>
            </a:r>
            <a:r>
              <a:rPr lang="en-US" sz="2000" dirty="0" smtClean="0">
                <a:latin typeface="+mj-lt"/>
              </a:rPr>
              <a:t> </a:t>
            </a:r>
          </a:p>
          <a:p>
            <a:r>
              <a:rPr lang="pt-BR" sz="2000" dirty="0" smtClean="0">
                <a:solidFill>
                  <a:srgbClr val="000000"/>
                </a:solidFill>
                <a:latin typeface="+mj-lt"/>
              </a:rPr>
              <a:t>Identificação: </a:t>
            </a:r>
            <a:r>
              <a:rPr lang="pt-BR" sz="2000" dirty="0">
                <a:solidFill>
                  <a:srgbClr val="000000"/>
                </a:solidFill>
                <a:latin typeface="+mj-lt"/>
              </a:rPr>
              <a:t>A</a:t>
            </a:r>
            <a:r>
              <a:rPr lang="pt-BR" sz="2000" dirty="0" smtClean="0">
                <a:solidFill>
                  <a:srgbClr val="000000"/>
                </a:solidFill>
                <a:latin typeface="+mj-lt"/>
              </a:rPr>
              <a:t>tividade</a:t>
            </a:r>
            <a:endParaRPr sz="2000" dirty="0">
              <a:latin typeface="+mj-lt"/>
            </a:endParaRPr>
          </a:p>
          <a:p>
            <a:r>
              <a:rPr lang="en-US" sz="2000" dirty="0" err="1" smtClean="0">
                <a:latin typeface="+mj-lt"/>
              </a:rPr>
              <a:t>Ação</a:t>
            </a:r>
            <a:r>
              <a:rPr lang="en-US" sz="2000" dirty="0" smtClean="0">
                <a:latin typeface="+mj-lt"/>
              </a:rPr>
              <a:t>: 2829 </a:t>
            </a:r>
            <a:r>
              <a:rPr lang="mr-IN" sz="2000" dirty="0" smtClean="0">
                <a:latin typeface="+mj-lt"/>
              </a:rPr>
              <a:t>–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Vigilância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em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saúde</a:t>
            </a:r>
            <a:endParaRPr lang="en-US" sz="2000" dirty="0" smtClean="0">
              <a:latin typeface="+mj-lt"/>
            </a:endParaRPr>
          </a:p>
          <a:p>
            <a:pPr>
              <a:lnSpc>
                <a:spcPct val="100000"/>
              </a:lnSpc>
            </a:pPr>
            <a:endParaRPr lang="pt-BR" sz="2000" dirty="0" smtClean="0">
              <a:solidFill>
                <a:srgbClr val="000000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endParaRPr sz="20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36" y="26064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006600"/>
                </a:solidFill>
              </a:rPr>
              <a:t>LDO </a:t>
            </a:r>
            <a:r>
              <a:rPr lang="mr-IN" sz="2800" dirty="0">
                <a:solidFill>
                  <a:srgbClr val="006600"/>
                </a:solidFill>
              </a:rPr>
              <a:t>–</a:t>
            </a:r>
            <a:r>
              <a:rPr lang="pt-BR" sz="2800" dirty="0">
                <a:solidFill>
                  <a:srgbClr val="006600"/>
                </a:solidFill>
              </a:rPr>
              <a:t> </a:t>
            </a:r>
            <a:r>
              <a:rPr lang="pt-BR" sz="2800" dirty="0" smtClean="0">
                <a:solidFill>
                  <a:srgbClr val="006600"/>
                </a:solidFill>
              </a:rPr>
              <a:t>Exemplo de funcional-programática </a:t>
            </a:r>
            <a:endParaRPr lang="pt-BR" sz="2800" dirty="0">
              <a:solidFill>
                <a:srgbClr val="00660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755576" y="1268760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23020008.10305028A2829</a:t>
            </a:r>
            <a:endParaRPr lang="en-US" sz="2400" dirty="0"/>
          </a:p>
          <a:p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68501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3" grpId="0" animBg="1"/>
      <p:bldP spid="4" grpId="0"/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CustomShape 1"/>
          <p:cNvSpPr/>
          <p:nvPr/>
        </p:nvSpPr>
        <p:spPr>
          <a:xfrm>
            <a:off x="323528" y="1340768"/>
            <a:ext cx="4248472" cy="93610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sz="2400" dirty="0">
              <a:latin typeface="+mj-lt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006167"/>
              </p:ext>
            </p:extLst>
          </p:nvPr>
        </p:nvGraphicFramePr>
        <p:xfrm>
          <a:off x="611560" y="2564903"/>
          <a:ext cx="8064895" cy="2385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024"/>
                <a:gridCol w="2001003"/>
                <a:gridCol w="2282517"/>
                <a:gridCol w="2130351"/>
              </a:tblGrid>
              <a:tr h="593995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305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028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2829</a:t>
                      </a:r>
                      <a:endParaRPr lang="pt-BR" dirty="0"/>
                    </a:p>
                  </a:txBody>
                  <a:tcPr/>
                </a:tc>
              </a:tr>
              <a:tr h="1791437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FUNÇÃO</a:t>
                      </a:r>
                    </a:p>
                    <a:p>
                      <a:pPr algn="ctr"/>
                      <a:r>
                        <a:rPr lang="pt-BR" dirty="0" smtClean="0"/>
                        <a:t>(Saúde</a:t>
                      </a:r>
                      <a:r>
                        <a:rPr lang="pt-BR" baseline="0" dirty="0" smtClean="0"/>
                        <a:t>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SUBFUNÇÃO (Vigilância Epidemiológica)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PROGRAMA</a:t>
                      </a: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Vigilância</a:t>
                      </a:r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em</a:t>
                      </a:r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Saúde</a:t>
                      </a:r>
                      <a:r>
                        <a:rPr lang="pt-BR" sz="18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pt-BR" sz="18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AÇÃO (Vigilância e Saúde)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55576" y="5013176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10 305 28 2829  </a:t>
            </a:r>
            <a:r>
              <a:rPr lang="en-US" dirty="0"/>
              <a:t>5</a:t>
            </a:r>
            <a:r>
              <a:rPr lang="en-US" dirty="0" smtClean="0"/>
              <a:t> (</a:t>
            </a:r>
            <a:r>
              <a:rPr lang="en-US" dirty="0" err="1" smtClean="0"/>
              <a:t>Gestão</a:t>
            </a:r>
            <a:r>
              <a:rPr lang="en-US" dirty="0" smtClean="0"/>
              <a:t> de </a:t>
            </a:r>
            <a:r>
              <a:rPr lang="en-US" dirty="0" err="1" smtClean="0"/>
              <a:t>recursos</a:t>
            </a:r>
            <a:r>
              <a:rPr lang="en-US" dirty="0" smtClean="0"/>
              <a:t> </a:t>
            </a:r>
            <a:r>
              <a:rPr lang="en-US" dirty="0" err="1" smtClean="0"/>
              <a:t>humanos</a:t>
            </a:r>
            <a:r>
              <a:rPr lang="en-US" dirty="0" smtClean="0"/>
              <a:t>)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subação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908720"/>
            <a:ext cx="3024336" cy="15841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5576" y="260648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006600"/>
                </a:solidFill>
              </a:rPr>
              <a:t>Exemplo</a:t>
            </a:r>
            <a:r>
              <a:rPr lang="pt-BR" sz="2800" dirty="0" smtClean="0">
                <a:solidFill>
                  <a:srgbClr val="006600"/>
                </a:solidFill>
              </a:rPr>
              <a:t> de Classificação Funcional </a:t>
            </a:r>
            <a:r>
              <a:rPr lang="pt-BR" sz="2800" dirty="0">
                <a:solidFill>
                  <a:srgbClr val="006600"/>
                </a:solidFill>
              </a:rPr>
              <a:t>Programática</a:t>
            </a:r>
          </a:p>
          <a:p>
            <a:pPr algn="ctr"/>
            <a:endParaRPr lang="pt-BR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0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5720" y="188640"/>
            <a:ext cx="8229240" cy="588204"/>
          </a:xfrm>
        </p:spPr>
        <p:txBody>
          <a:bodyPr/>
          <a:lstStyle/>
          <a:p>
            <a:r>
              <a:rPr lang="en-US" sz="2800" dirty="0" err="1" smtClean="0">
                <a:solidFill>
                  <a:srgbClr val="006600"/>
                </a:solidFill>
                <a:latin typeface="+mn-lt"/>
                <a:ea typeface="+mn-ea"/>
                <a:cs typeface="+mn-cs"/>
              </a:rPr>
              <a:t>Dotação</a:t>
            </a:r>
            <a:r>
              <a:rPr lang="en-US" sz="2800" dirty="0" smtClean="0">
                <a:solidFill>
                  <a:srgbClr val="0066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sz="2800" dirty="0" smtClean="0">
                <a:solidFill>
                  <a:srgbClr val="0066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+mn-lt"/>
                <a:ea typeface="+mn-ea"/>
                <a:cs typeface="+mn-cs"/>
              </a:rPr>
              <a:t>função</a:t>
            </a:r>
            <a:r>
              <a:rPr lang="en-US" sz="2800" dirty="0" smtClean="0">
                <a:solidFill>
                  <a:srgbClr val="006600"/>
                </a:solidFill>
                <a:latin typeface="+mn-lt"/>
                <a:ea typeface="+mn-ea"/>
                <a:cs typeface="+mn-cs"/>
              </a:rPr>
              <a:t> - 2017</a:t>
            </a:r>
            <a:endParaRPr lang="pt-BR" sz="2800" dirty="0">
              <a:solidFill>
                <a:srgbClr val="0066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052736"/>
            <a:ext cx="841942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8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CustomShape 1"/>
          <p:cNvSpPr/>
          <p:nvPr/>
        </p:nvSpPr>
        <p:spPr>
          <a:xfrm>
            <a:off x="1547664" y="1196752"/>
            <a:ext cx="8064360" cy="45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sz="24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1412776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+mj-lt"/>
              </a:rPr>
              <a:t>A</a:t>
            </a:r>
            <a:r>
              <a:rPr lang="en-US" sz="2400" dirty="0" err="1" smtClean="0">
                <a:latin typeface="+mj-lt"/>
              </a:rPr>
              <a:t>grupamento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de </a:t>
            </a:r>
            <a:r>
              <a:rPr lang="en-US" sz="2400" dirty="0" err="1">
                <a:latin typeface="+mj-lt"/>
              </a:rPr>
              <a:t>contas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públicas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 err="1" smtClean="0">
                <a:latin typeface="+mj-lt"/>
              </a:rPr>
              <a:t>receitas</a:t>
            </a:r>
            <a:r>
              <a:rPr lang="en-US" sz="2400" dirty="0" smtClean="0">
                <a:latin typeface="+mj-lt"/>
              </a:rPr>
              <a:t> e </a:t>
            </a:r>
            <a:r>
              <a:rPr lang="en-US" sz="2400" dirty="0" err="1" smtClean="0">
                <a:latin typeface="+mj-lt"/>
              </a:rPr>
              <a:t>despesas</a:t>
            </a:r>
            <a:r>
              <a:rPr lang="en-US" sz="2400" dirty="0" smtClean="0">
                <a:latin typeface="+mj-lt"/>
              </a:rPr>
              <a:t> - Lei </a:t>
            </a:r>
            <a:r>
              <a:rPr lang="en-US" sz="2400" dirty="0">
                <a:latin typeface="+mj-lt"/>
              </a:rPr>
              <a:t>nº </a:t>
            </a:r>
            <a:r>
              <a:rPr lang="en-US" sz="2400" dirty="0" smtClean="0">
                <a:latin typeface="+mj-lt"/>
              </a:rPr>
              <a:t>4.320/1964</a:t>
            </a:r>
            <a:endParaRPr lang="en-US" sz="24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780928"/>
            <a:ext cx="6264696" cy="29523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96732" y="3244334"/>
            <a:ext cx="275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pt-BR" dirty="0">
                <a:solidFill>
                  <a:srgbClr val="000000"/>
                </a:solidFill>
              </a:rPr>
              <a:t>Classificação </a:t>
            </a:r>
            <a:r>
              <a:rPr lang="pt-BR" dirty="0" smtClean="0">
                <a:solidFill>
                  <a:srgbClr val="000000"/>
                </a:solidFill>
              </a:rPr>
              <a:t>Econômica</a:t>
            </a:r>
            <a:endParaRPr lang="pt-BR" dirty="0"/>
          </a:p>
        </p:txBody>
      </p:sp>
      <p:sp>
        <p:nvSpPr>
          <p:cNvPr id="6" name="Rectangle 5"/>
          <p:cNvSpPr/>
          <p:nvPr/>
        </p:nvSpPr>
        <p:spPr>
          <a:xfrm>
            <a:off x="1484306" y="260648"/>
            <a:ext cx="4892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 smtClean="0">
                <a:solidFill>
                  <a:srgbClr val="006600"/>
                </a:solidFill>
              </a:rPr>
              <a:t>LDO </a:t>
            </a:r>
            <a:r>
              <a:rPr lang="pt-BR" sz="2800" dirty="0">
                <a:solidFill>
                  <a:srgbClr val="006600"/>
                </a:solidFill>
              </a:rPr>
              <a:t>- Classificação Econômica </a:t>
            </a:r>
          </a:p>
        </p:txBody>
      </p:sp>
    </p:spTree>
    <p:extLst>
      <p:ext uri="{BB962C8B-B14F-4D97-AF65-F5344CB8AC3E}">
        <p14:creationId xmlns:p14="http://schemas.microsoft.com/office/powerpoint/2010/main" val="78261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2"/>
          <p:cNvSpPr/>
          <p:nvPr/>
        </p:nvSpPr>
        <p:spPr>
          <a:xfrm>
            <a:off x="608744" y="3181375"/>
            <a:ext cx="8277226" cy="2532976"/>
          </a:xfrm>
          <a:prstGeom prst="rect">
            <a:avLst/>
          </a:prstGeom>
          <a:noFill/>
          <a:ln>
            <a:solidFill>
              <a:srgbClr val="339966"/>
            </a:solidFill>
          </a:ln>
        </p:spPr>
        <p:txBody>
          <a:bodyPr lIns="90000" tIns="45000" rIns="90000" bIns="45000"/>
          <a:lstStyle/>
          <a:p>
            <a:pPr algn="just">
              <a:spcAft>
                <a:spcPts val="600"/>
              </a:spcAft>
            </a:pPr>
            <a:r>
              <a:rPr lang="pt-BR" sz="2400" dirty="0">
                <a:solidFill>
                  <a:schemeClr val="dk1"/>
                </a:solidFill>
                <a:latin typeface="+mj-lt"/>
                <a:cs typeface="Arial" charset="0"/>
              </a:rPr>
              <a:t>Instrumento essencial da administração do Estado que estabelece, anualmente,  o detalhamento das ações de governo, por meio da especificação da alocação de </a:t>
            </a:r>
            <a:r>
              <a:rPr lang="pt-BR" sz="2400" dirty="0" smtClean="0">
                <a:solidFill>
                  <a:schemeClr val="dk1"/>
                </a:solidFill>
                <a:latin typeface="+mj-lt"/>
                <a:cs typeface="Arial" charset="0"/>
              </a:rPr>
              <a:t>recursos, </a:t>
            </a:r>
            <a:r>
              <a:rPr lang="pt-BR" sz="2400" dirty="0">
                <a:solidFill>
                  <a:schemeClr val="dk1"/>
                </a:solidFill>
                <a:latin typeface="+mj-lt"/>
                <a:cs typeface="Arial" charset="0"/>
              </a:rPr>
              <a:t>por ação de </a:t>
            </a:r>
            <a:r>
              <a:rPr lang="pt-BR" sz="2400" dirty="0" smtClean="0">
                <a:solidFill>
                  <a:schemeClr val="dk1"/>
                </a:solidFill>
                <a:latin typeface="+mj-lt"/>
                <a:cs typeface="Arial" charset="0"/>
              </a:rPr>
              <a:t>governo, </a:t>
            </a:r>
            <a:r>
              <a:rPr lang="pt-BR" sz="2400" dirty="0">
                <a:solidFill>
                  <a:schemeClr val="dk1"/>
                </a:solidFill>
                <a:latin typeface="+mj-lt"/>
                <a:cs typeface="Arial" charset="0"/>
              </a:rPr>
              <a:t>e da definição das metas compatíveis, variáveis fundamentais ao controle das finanças públicas.</a:t>
            </a:r>
          </a:p>
        </p:txBody>
      </p:sp>
      <p:sp>
        <p:nvSpPr>
          <p:cNvPr id="2" name="Retângulo 1"/>
          <p:cNvSpPr/>
          <p:nvPr/>
        </p:nvSpPr>
        <p:spPr>
          <a:xfrm>
            <a:off x="395536" y="1772816"/>
            <a:ext cx="820881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pt-BR" sz="2400" dirty="0" smtClean="0">
              <a:solidFill>
                <a:schemeClr val="dk1"/>
              </a:solidFill>
              <a:latin typeface="+mj-lt"/>
              <a:cs typeface="Arial" charset="0"/>
            </a:endParaRPr>
          </a:p>
          <a:p>
            <a:pPr algn="just">
              <a:spcAft>
                <a:spcPts val="600"/>
              </a:spcAft>
            </a:pPr>
            <a:endParaRPr lang="pt-BR" sz="2400" dirty="0" smtClean="0">
              <a:solidFill>
                <a:schemeClr val="dk1"/>
              </a:solidFill>
              <a:latin typeface="+mj-lt"/>
              <a:cs typeface="Arial" charset="0"/>
            </a:endParaRPr>
          </a:p>
          <a:p>
            <a:pPr algn="just">
              <a:spcAft>
                <a:spcPts val="600"/>
              </a:spcAft>
            </a:pPr>
            <a:endParaRPr lang="pt-BR" sz="2400" dirty="0">
              <a:solidFill>
                <a:schemeClr val="dk1"/>
              </a:solidFill>
              <a:latin typeface="+mj-lt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87809" y="260648"/>
            <a:ext cx="21226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 smtClean="0">
                <a:solidFill>
                  <a:srgbClr val="006600"/>
                </a:solidFill>
                <a:latin typeface="+mj-lt"/>
                <a:ea typeface="+mj-ea"/>
                <a:cs typeface="+mj-cs"/>
              </a:rPr>
              <a:t>Orçamento</a:t>
            </a:r>
            <a:endParaRPr lang="pt-BR" sz="2800" dirty="0">
              <a:solidFill>
                <a:srgbClr val="0066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117600"/>
            <a:ext cx="50927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3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CustomShape 1"/>
          <p:cNvSpPr/>
          <p:nvPr/>
        </p:nvSpPr>
        <p:spPr>
          <a:xfrm>
            <a:off x="395536" y="836712"/>
            <a:ext cx="8064360" cy="45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sz="2400" dirty="0">
              <a:latin typeface="+mj-lt"/>
            </a:endParaRPr>
          </a:p>
        </p:txBody>
      </p:sp>
      <p:sp>
        <p:nvSpPr>
          <p:cNvPr id="436" name="CustomShape 2"/>
          <p:cNvSpPr/>
          <p:nvPr/>
        </p:nvSpPr>
        <p:spPr>
          <a:xfrm>
            <a:off x="1547664" y="5301208"/>
            <a:ext cx="6768752" cy="516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400" b="1" dirty="0" smtClean="0">
                <a:solidFill>
                  <a:srgbClr val="000000"/>
                </a:solidFill>
                <a:latin typeface="Gill Sans MT"/>
              </a:rPr>
              <a:t>Manual </a:t>
            </a:r>
            <a:r>
              <a:rPr lang="pt-BR" sz="1400" b="1" dirty="0">
                <a:solidFill>
                  <a:srgbClr val="000000"/>
                </a:solidFill>
                <a:latin typeface="Gill Sans MT"/>
              </a:rPr>
              <a:t>de Elaboração da Lei Orçamentária do Município.</a:t>
            </a:r>
            <a:endParaRPr dirty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200467"/>
              </p:ext>
            </p:extLst>
          </p:nvPr>
        </p:nvGraphicFramePr>
        <p:xfrm>
          <a:off x="323528" y="1450102"/>
          <a:ext cx="8424937" cy="4519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6305"/>
                <a:gridCol w="1787107"/>
                <a:gridCol w="5531525"/>
              </a:tblGrid>
              <a:tr h="665414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681116">
                <a:tc>
                  <a:txBody>
                    <a:bodyPr/>
                    <a:lstStyle/>
                    <a:p>
                      <a:r>
                        <a:rPr lang="pt-BR" dirty="0" smtClean="0"/>
                        <a:t>1º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Categoria econômica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</a:t>
                      </a:r>
                      <a:r>
                        <a:rPr lang="pt-BR" baseline="0" dirty="0" smtClean="0"/>
                        <a:t> </a:t>
                      </a:r>
                      <a:r>
                        <a:rPr lang="pt-BR" dirty="0" smtClean="0"/>
                        <a:t>– corrente</a:t>
                      </a:r>
                    </a:p>
                    <a:p>
                      <a:r>
                        <a:rPr lang="pt-BR" dirty="0" smtClean="0"/>
                        <a:t>2  - capital</a:t>
                      </a:r>
                      <a:endParaRPr lang="pt-BR" dirty="0"/>
                    </a:p>
                  </a:txBody>
                  <a:tcPr/>
                </a:tc>
              </a:tr>
              <a:tr h="629964">
                <a:tc>
                  <a:txBody>
                    <a:bodyPr/>
                    <a:lstStyle/>
                    <a:p>
                      <a:r>
                        <a:rPr lang="pt-BR" dirty="0" smtClean="0"/>
                        <a:t>2º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Origem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9</a:t>
                      </a:r>
                      <a:r>
                        <a:rPr lang="pt-BR" baseline="0" dirty="0" smtClean="0"/>
                        <a:t> tipologias (Ex. 1. se for corrente, Receita Tributária e se for de capital, Operação de crédito) </a:t>
                      </a:r>
                      <a:endParaRPr lang="pt-BR" dirty="0"/>
                    </a:p>
                  </a:txBody>
                  <a:tcPr/>
                </a:tc>
              </a:tr>
              <a:tr h="899949">
                <a:tc>
                  <a:txBody>
                    <a:bodyPr/>
                    <a:lstStyle/>
                    <a:p>
                      <a:r>
                        <a:rPr lang="pt-BR" dirty="0" smtClean="0"/>
                        <a:t>3º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Espécie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b="0" i="0" u="none" strike="noStrike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Qualifica com maior detalhe o</a:t>
                      </a:r>
                    </a:p>
                    <a:p>
                      <a:r>
                        <a:rPr lang="pt-BR" sz="1800" b="0" i="0" u="none" strike="noStrike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fato gerador das receitas (Ex.: Receita Tributária - Impostos, Taxas e Contribuição de Melhoria)</a:t>
                      </a:r>
                      <a:endParaRPr lang="pt-BR" dirty="0"/>
                    </a:p>
                  </a:txBody>
                  <a:tcPr/>
                </a:tc>
              </a:tr>
              <a:tr h="489021">
                <a:tc>
                  <a:txBody>
                    <a:bodyPr/>
                    <a:lstStyle/>
                    <a:p>
                      <a:r>
                        <a:rPr lang="pt-BR" dirty="0" smtClean="0"/>
                        <a:t>4º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Rubrica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b="0" i="0" u="none" strike="noStrike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Detalha a </a:t>
                      </a:r>
                      <a:r>
                        <a:rPr lang="pt-BR" sz="1800" b="0" i="1" u="none" strike="noStrike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espécie (</a:t>
                      </a:r>
                      <a:r>
                        <a:rPr lang="pt-BR" sz="1800" b="0" i="0" u="none" strike="noStrike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Impostos – ISS, IPTU e ITBI)</a:t>
                      </a:r>
                      <a:endParaRPr lang="pt-BR" dirty="0"/>
                    </a:p>
                  </a:txBody>
                  <a:tcPr/>
                </a:tc>
              </a:tr>
              <a:tr h="629964">
                <a:tc>
                  <a:txBody>
                    <a:bodyPr/>
                    <a:lstStyle/>
                    <a:p>
                      <a:r>
                        <a:rPr lang="pt-BR" dirty="0" smtClean="0"/>
                        <a:t>5º</a:t>
                      </a:r>
                      <a:r>
                        <a:rPr lang="pt-BR" baseline="0" dirty="0" smtClean="0"/>
                        <a:t> e 6º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Alínea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b="0" i="0" u="none" strike="noStrike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 </a:t>
                      </a:r>
                      <a:r>
                        <a:rPr lang="pt-BR" sz="1800" b="0" i="1" u="none" strike="noStrike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alínea </a:t>
                      </a:r>
                      <a:r>
                        <a:rPr lang="pt-BR" sz="1800" b="0" i="0" u="none" strike="noStrike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é o detalhamento da </a:t>
                      </a:r>
                      <a:r>
                        <a:rPr lang="pt-BR" sz="1800" b="0" i="1" u="none" strike="noStrike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rubrica </a:t>
                      </a:r>
                      <a:r>
                        <a:rPr lang="pt-BR" sz="1800" b="0" i="0" u="none" strike="noStrike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 identifica o nome da receita , para registro</a:t>
                      </a:r>
                      <a:endParaRPr lang="pt-BR" dirty="0"/>
                    </a:p>
                  </a:txBody>
                  <a:tcPr/>
                </a:tc>
              </a:tr>
              <a:tr h="489021">
                <a:tc>
                  <a:txBody>
                    <a:bodyPr/>
                    <a:lstStyle/>
                    <a:p>
                      <a:r>
                        <a:rPr lang="pt-BR" dirty="0" smtClean="0"/>
                        <a:t>7º</a:t>
                      </a:r>
                      <a:r>
                        <a:rPr lang="pt-BR" baseline="0" dirty="0" smtClean="0"/>
                        <a:t> e 8º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Subalínea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b="0" i="0" u="none" strike="noStrike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Nível mais analítico da receita (Ex. autônomos)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11560" y="208232"/>
            <a:ext cx="467467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 smtClean="0">
                <a:solidFill>
                  <a:srgbClr val="006600"/>
                </a:solidFill>
              </a:rPr>
              <a:t>LDO </a:t>
            </a:r>
            <a:r>
              <a:rPr lang="pt-BR" sz="2800" dirty="0">
                <a:solidFill>
                  <a:srgbClr val="006600"/>
                </a:solidFill>
              </a:rPr>
              <a:t>- Classificação da Receita</a:t>
            </a:r>
          </a:p>
          <a:p>
            <a:pPr algn="ctr"/>
            <a:endParaRPr lang="pt-BR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5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CustomShape 1"/>
          <p:cNvSpPr/>
          <p:nvPr/>
        </p:nvSpPr>
        <p:spPr>
          <a:xfrm>
            <a:off x="395536" y="836712"/>
            <a:ext cx="8064360" cy="45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sz="2400" dirty="0">
              <a:latin typeface="+mj-lt"/>
            </a:endParaRPr>
          </a:p>
        </p:txBody>
      </p:sp>
      <p:sp>
        <p:nvSpPr>
          <p:cNvPr id="436" name="CustomShape 2"/>
          <p:cNvSpPr/>
          <p:nvPr/>
        </p:nvSpPr>
        <p:spPr>
          <a:xfrm>
            <a:off x="1547664" y="5301208"/>
            <a:ext cx="6768752" cy="516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400" b="1" dirty="0" smtClean="0">
                <a:solidFill>
                  <a:srgbClr val="000000"/>
                </a:solidFill>
                <a:latin typeface="Gill Sans MT"/>
              </a:rPr>
              <a:t>Manual </a:t>
            </a:r>
            <a:r>
              <a:rPr lang="pt-BR" sz="1400" b="1" dirty="0">
                <a:solidFill>
                  <a:srgbClr val="000000"/>
                </a:solidFill>
                <a:latin typeface="Gill Sans MT"/>
              </a:rPr>
              <a:t>de Elaboração da Lei Orçamentária do Município.</a:t>
            </a:r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611560" y="208232"/>
            <a:ext cx="467467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 smtClean="0">
                <a:solidFill>
                  <a:srgbClr val="006600"/>
                </a:solidFill>
              </a:rPr>
              <a:t>LDO </a:t>
            </a:r>
            <a:r>
              <a:rPr lang="pt-BR" sz="2800" dirty="0">
                <a:solidFill>
                  <a:srgbClr val="006600"/>
                </a:solidFill>
              </a:rPr>
              <a:t>- Classificação da Receita</a:t>
            </a:r>
          </a:p>
          <a:p>
            <a:pPr algn="ctr"/>
            <a:endParaRPr lang="pt-BR" sz="2800" dirty="0">
              <a:solidFill>
                <a:srgbClr val="006600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6611"/>
            <a:ext cx="5400600" cy="4008376"/>
          </a:xfrm>
          <a:prstGeom prst="rect">
            <a:avLst/>
          </a:prstGeom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544705"/>
              </p:ext>
            </p:extLst>
          </p:nvPr>
        </p:nvGraphicFramePr>
        <p:xfrm>
          <a:off x="5286238" y="1602240"/>
          <a:ext cx="3173658" cy="36827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9938"/>
                <a:gridCol w="2303720"/>
              </a:tblGrid>
              <a:tr h="546455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559350">
                <a:tc>
                  <a:txBody>
                    <a:bodyPr/>
                    <a:lstStyle/>
                    <a:p>
                      <a:r>
                        <a:rPr lang="pt-BR" dirty="0" smtClean="0"/>
                        <a:t>1º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Categoria econômica</a:t>
                      </a:r>
                      <a:endParaRPr lang="pt-BR" dirty="0"/>
                    </a:p>
                  </a:txBody>
                  <a:tcPr/>
                </a:tc>
              </a:tr>
              <a:tr h="517343">
                <a:tc>
                  <a:txBody>
                    <a:bodyPr/>
                    <a:lstStyle/>
                    <a:p>
                      <a:r>
                        <a:rPr lang="pt-BR" dirty="0" smtClean="0"/>
                        <a:t>2º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Origem</a:t>
                      </a:r>
                      <a:endParaRPr lang="pt-BR" dirty="0"/>
                    </a:p>
                  </a:txBody>
                  <a:tcPr/>
                </a:tc>
              </a:tr>
              <a:tr h="739062">
                <a:tc>
                  <a:txBody>
                    <a:bodyPr/>
                    <a:lstStyle/>
                    <a:p>
                      <a:r>
                        <a:rPr lang="pt-BR" dirty="0" smtClean="0"/>
                        <a:t>3º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Espécie</a:t>
                      </a:r>
                      <a:endParaRPr lang="pt-BR" dirty="0"/>
                    </a:p>
                  </a:txBody>
                  <a:tcPr/>
                </a:tc>
              </a:tr>
              <a:tr h="401597">
                <a:tc>
                  <a:txBody>
                    <a:bodyPr/>
                    <a:lstStyle/>
                    <a:p>
                      <a:r>
                        <a:rPr lang="pt-BR" dirty="0" smtClean="0"/>
                        <a:t>4º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Rubrica</a:t>
                      </a:r>
                      <a:endParaRPr lang="pt-BR" dirty="0"/>
                    </a:p>
                  </a:txBody>
                  <a:tcPr/>
                </a:tc>
              </a:tr>
              <a:tr h="517343">
                <a:tc>
                  <a:txBody>
                    <a:bodyPr/>
                    <a:lstStyle/>
                    <a:p>
                      <a:r>
                        <a:rPr lang="pt-BR" dirty="0" smtClean="0"/>
                        <a:t>5º</a:t>
                      </a:r>
                      <a:r>
                        <a:rPr lang="pt-BR" baseline="0" dirty="0" smtClean="0"/>
                        <a:t> e 6º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Alínea </a:t>
                      </a:r>
                      <a:endParaRPr lang="pt-BR" dirty="0"/>
                    </a:p>
                  </a:txBody>
                  <a:tcPr/>
                </a:tc>
              </a:tr>
              <a:tr h="401597">
                <a:tc>
                  <a:txBody>
                    <a:bodyPr/>
                    <a:lstStyle/>
                    <a:p>
                      <a:r>
                        <a:rPr lang="pt-BR" dirty="0" smtClean="0"/>
                        <a:t>7º</a:t>
                      </a:r>
                      <a:r>
                        <a:rPr lang="pt-BR" baseline="0" dirty="0" smtClean="0"/>
                        <a:t> e 8º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Subalínea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376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CustomShape 1"/>
          <p:cNvSpPr/>
          <p:nvPr/>
        </p:nvSpPr>
        <p:spPr>
          <a:xfrm>
            <a:off x="467544" y="1124744"/>
            <a:ext cx="8064360" cy="45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sz="24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4" y="1268760"/>
            <a:ext cx="9144000" cy="44758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9552" y="170637"/>
            <a:ext cx="654621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 smtClean="0">
                <a:solidFill>
                  <a:srgbClr val="006600"/>
                </a:solidFill>
              </a:rPr>
              <a:t>LDO </a:t>
            </a:r>
            <a:r>
              <a:rPr lang="mr-IN" sz="2800" dirty="0" smtClean="0">
                <a:solidFill>
                  <a:srgbClr val="006600"/>
                </a:solidFill>
              </a:rPr>
              <a:t>–</a:t>
            </a:r>
            <a:r>
              <a:rPr lang="pt-BR" sz="2800" dirty="0" smtClean="0">
                <a:solidFill>
                  <a:srgbClr val="006600"/>
                </a:solidFill>
              </a:rPr>
              <a:t> Exemplo de </a:t>
            </a:r>
            <a:r>
              <a:rPr lang="pt-BR" sz="2800" dirty="0">
                <a:solidFill>
                  <a:srgbClr val="006600"/>
                </a:solidFill>
              </a:rPr>
              <a:t>Classificação da Receita</a:t>
            </a:r>
          </a:p>
          <a:p>
            <a:pPr algn="ctr"/>
            <a:endParaRPr lang="pt-BR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11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0581" y="255737"/>
            <a:ext cx="4826962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solidFill>
                  <a:srgbClr val="006600"/>
                </a:solidFill>
              </a:rPr>
              <a:t>LDO - Classificação da Despesa</a:t>
            </a:r>
          </a:p>
          <a:p>
            <a:pPr algn="ctr"/>
            <a:endParaRPr lang="pt-BR" sz="2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4" y="3495491"/>
            <a:ext cx="3384376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Grupo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 smtClean="0"/>
              <a:t>Despesa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283968" y="2564904"/>
            <a:ext cx="4392488" cy="646331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US" dirty="0" err="1"/>
              <a:t>Qual</a:t>
            </a:r>
            <a:r>
              <a:rPr lang="en-US" dirty="0"/>
              <a:t> o </a:t>
            </a:r>
            <a:r>
              <a:rPr lang="en-US" dirty="0" err="1"/>
              <a:t>efeito</a:t>
            </a:r>
            <a:r>
              <a:rPr lang="en-US" dirty="0"/>
              <a:t> </a:t>
            </a:r>
            <a:r>
              <a:rPr lang="en-US" dirty="0" err="1"/>
              <a:t>econômico</a:t>
            </a:r>
            <a:r>
              <a:rPr lang="en-US" dirty="0"/>
              <a:t> da </a:t>
            </a:r>
            <a:r>
              <a:rPr lang="en-US" dirty="0" err="1"/>
              <a:t>realização</a:t>
            </a:r>
            <a:r>
              <a:rPr lang="en-US" dirty="0"/>
              <a:t> da </a:t>
            </a:r>
            <a:r>
              <a:rPr lang="en-US" dirty="0" err="1"/>
              <a:t>despesa</a:t>
            </a:r>
            <a:r>
              <a:rPr lang="en-US" dirty="0"/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467544" y="4221088"/>
            <a:ext cx="3384376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Modalidade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 smtClean="0"/>
              <a:t>Aplicação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67544" y="2710448"/>
            <a:ext cx="3384376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Categoria</a:t>
            </a:r>
            <a:r>
              <a:rPr lang="en-US" dirty="0" smtClean="0"/>
              <a:t> </a:t>
            </a:r>
            <a:r>
              <a:rPr lang="en-US" dirty="0" err="1" smtClean="0"/>
              <a:t>Economica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211960" y="3356992"/>
            <a:ext cx="4464496" cy="646331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qual</a:t>
            </a:r>
            <a:r>
              <a:rPr lang="en-US" dirty="0" smtClean="0"/>
              <a:t> </a:t>
            </a:r>
            <a:r>
              <a:rPr lang="en-US" dirty="0" err="1" smtClean="0"/>
              <a:t>classe</a:t>
            </a:r>
            <a:r>
              <a:rPr lang="en-US" dirty="0" smtClean="0"/>
              <a:t> de </a:t>
            </a:r>
            <a:r>
              <a:rPr lang="en-US" dirty="0" err="1" smtClean="0"/>
              <a:t>gastos</a:t>
            </a:r>
            <a:r>
              <a:rPr lang="en-US" dirty="0" smtClean="0"/>
              <a:t> </a:t>
            </a:r>
            <a:r>
              <a:rPr lang="en-US" dirty="0" err="1" smtClean="0"/>
              <a:t>será</a:t>
            </a:r>
            <a:r>
              <a:rPr lang="en-US" dirty="0" smtClean="0"/>
              <a:t> </a:t>
            </a:r>
            <a:r>
              <a:rPr lang="en-US" dirty="0" err="1" smtClean="0"/>
              <a:t>feita</a:t>
            </a:r>
            <a:r>
              <a:rPr lang="en-US" dirty="0" smtClean="0"/>
              <a:t> a </a:t>
            </a:r>
            <a:r>
              <a:rPr lang="en-US" dirty="0" err="1" smtClean="0"/>
              <a:t>despesa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67544" y="5085184"/>
            <a:ext cx="3384376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Elemento</a:t>
            </a:r>
            <a:r>
              <a:rPr lang="en-US" dirty="0" smtClean="0"/>
              <a:t> de </a:t>
            </a:r>
            <a:r>
              <a:rPr lang="en-US" dirty="0" err="1" smtClean="0"/>
              <a:t>despesa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283968" y="4077072"/>
            <a:ext cx="4392488" cy="646331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que</a:t>
            </a:r>
            <a:r>
              <a:rPr lang="en-US" dirty="0" smtClean="0"/>
              <a:t> forma </a:t>
            </a:r>
            <a:r>
              <a:rPr lang="en-US" dirty="0" err="1" smtClean="0"/>
              <a:t>serão</a:t>
            </a:r>
            <a:r>
              <a:rPr lang="en-US" dirty="0" smtClean="0"/>
              <a:t> </a:t>
            </a:r>
            <a:r>
              <a:rPr lang="en-US" dirty="0" err="1" smtClean="0"/>
              <a:t>aplicados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recursos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283968" y="4941168"/>
            <a:ext cx="4392488" cy="646331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US" dirty="0" err="1" smtClean="0"/>
              <a:t>Quais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insumos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se </a:t>
            </a:r>
            <a:r>
              <a:rPr lang="en-US" dirty="0" err="1" smtClean="0"/>
              <a:t>pretende</a:t>
            </a:r>
            <a:r>
              <a:rPr lang="en-US" dirty="0" smtClean="0"/>
              <a:t> </a:t>
            </a:r>
            <a:r>
              <a:rPr lang="en-US" dirty="0" err="1" smtClean="0"/>
              <a:t>adquirir</a:t>
            </a:r>
            <a:r>
              <a:rPr lang="en-US" dirty="0" smtClean="0"/>
              <a:t>?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909393"/>
            <a:ext cx="7128792" cy="153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6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CustomShape 1"/>
          <p:cNvSpPr/>
          <p:nvPr/>
        </p:nvSpPr>
        <p:spPr>
          <a:xfrm>
            <a:off x="611560" y="1484784"/>
            <a:ext cx="8064360" cy="45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sz="2400" dirty="0">
              <a:latin typeface="+mj-lt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628114"/>
              </p:ext>
            </p:extLst>
          </p:nvPr>
        </p:nvGraphicFramePr>
        <p:xfrm>
          <a:off x="683568" y="1484784"/>
          <a:ext cx="7704856" cy="38164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6198"/>
                <a:gridCol w="3057758"/>
                <a:gridCol w="3190900"/>
              </a:tblGrid>
              <a:tr h="525103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78836">
                <a:tc>
                  <a:txBody>
                    <a:bodyPr/>
                    <a:lstStyle/>
                    <a:p>
                      <a:r>
                        <a:rPr lang="pt-BR" dirty="0" smtClean="0"/>
                        <a:t>1º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categoria econômica da despesa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3 – corrente</a:t>
                      </a:r>
                    </a:p>
                    <a:p>
                      <a:r>
                        <a:rPr lang="pt-BR" dirty="0" smtClean="0"/>
                        <a:t>4  - capital</a:t>
                      </a:r>
                      <a:endParaRPr lang="pt-BR" dirty="0"/>
                    </a:p>
                  </a:txBody>
                  <a:tcPr/>
                </a:tc>
              </a:tr>
              <a:tr h="567102">
                <a:tc>
                  <a:txBody>
                    <a:bodyPr/>
                    <a:lstStyle/>
                    <a:p>
                      <a:r>
                        <a:rPr lang="pt-BR" dirty="0" smtClean="0"/>
                        <a:t>2º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grupo da despesa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(1</a:t>
                      </a:r>
                      <a:r>
                        <a:rPr lang="pt-BR" baseline="0" dirty="0" smtClean="0"/>
                        <a:t>–6) (Ex.: 1 – Pessoal)</a:t>
                      </a:r>
                      <a:endParaRPr lang="pt-BR" dirty="0"/>
                    </a:p>
                  </a:txBody>
                  <a:tcPr/>
                </a:tc>
              </a:tr>
              <a:tr h="872691">
                <a:tc>
                  <a:txBody>
                    <a:bodyPr/>
                    <a:lstStyle/>
                    <a:p>
                      <a:r>
                        <a:rPr lang="pt-BR" dirty="0" smtClean="0"/>
                        <a:t>3º e</a:t>
                      </a:r>
                      <a:r>
                        <a:rPr lang="pt-BR" baseline="0" dirty="0" smtClean="0"/>
                        <a:t> 4º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modalidade da aplicação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27</a:t>
                      </a:r>
                      <a:r>
                        <a:rPr lang="pt-BR" baseline="0" dirty="0" smtClean="0"/>
                        <a:t> tipologias (Ex.: Aplicação direta 90)</a:t>
                      </a:r>
                      <a:endParaRPr lang="pt-BR" dirty="0"/>
                    </a:p>
                  </a:txBody>
                  <a:tcPr/>
                </a:tc>
              </a:tr>
              <a:tr h="872691">
                <a:tc>
                  <a:txBody>
                    <a:bodyPr/>
                    <a:lstStyle/>
                    <a:p>
                      <a:r>
                        <a:rPr lang="pt-BR" dirty="0" smtClean="0"/>
                        <a:t>5º e 6º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elemento da despesa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99 tipologias (Ex.: Material</a:t>
                      </a:r>
                      <a:r>
                        <a:rPr lang="pt-BR" baseline="0" dirty="0" smtClean="0"/>
                        <a:t> de consumo</a:t>
                      </a:r>
                      <a:r>
                        <a:rPr lang="pt-BR" dirty="0" smtClean="0"/>
                        <a:t>  30)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67544" y="188640"/>
            <a:ext cx="511069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solidFill>
                  <a:srgbClr val="006600"/>
                </a:solidFill>
              </a:rPr>
              <a:t> </a:t>
            </a:r>
            <a:r>
              <a:rPr lang="pt-BR" sz="2800" dirty="0" smtClean="0">
                <a:solidFill>
                  <a:srgbClr val="006600"/>
                </a:solidFill>
              </a:rPr>
              <a:t>  LDO</a:t>
            </a:r>
            <a:r>
              <a:rPr lang="pt-BR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>
                <a:solidFill>
                  <a:srgbClr val="006600"/>
                </a:solidFill>
              </a:rPr>
              <a:t>- Classificação da Despesa</a:t>
            </a:r>
          </a:p>
          <a:p>
            <a:pPr algn="ctr"/>
            <a:endParaRPr lang="pt-BR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99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CustomShape 1"/>
          <p:cNvSpPr/>
          <p:nvPr/>
        </p:nvSpPr>
        <p:spPr>
          <a:xfrm>
            <a:off x="611560" y="1844824"/>
            <a:ext cx="7704328" cy="821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endParaRPr lang="pt-BR" sz="2000" dirty="0"/>
          </a:p>
        </p:txBody>
      </p:sp>
      <p:sp>
        <p:nvSpPr>
          <p:cNvPr id="4" name="Rectangle 3"/>
          <p:cNvSpPr/>
          <p:nvPr/>
        </p:nvSpPr>
        <p:spPr>
          <a:xfrm>
            <a:off x="642432" y="289972"/>
            <a:ext cx="529957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006600"/>
                </a:solidFill>
              </a:rPr>
              <a:t>LDO - Classificação da Despesa</a:t>
            </a:r>
          </a:p>
          <a:p>
            <a:pPr algn="ctr"/>
            <a:endParaRPr lang="pt-BR" sz="2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32" y="1901488"/>
            <a:ext cx="7890008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4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2552" y="260648"/>
            <a:ext cx="67755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solidFill>
                  <a:srgbClr val="006600"/>
                </a:solidFill>
              </a:rPr>
              <a:t>LDO </a:t>
            </a:r>
            <a:r>
              <a:rPr lang="mr-IN" sz="2800" dirty="0">
                <a:solidFill>
                  <a:srgbClr val="006600"/>
                </a:solidFill>
              </a:rPr>
              <a:t>–</a:t>
            </a:r>
            <a:r>
              <a:rPr lang="pt-BR" sz="2800" dirty="0">
                <a:solidFill>
                  <a:srgbClr val="006600"/>
                </a:solidFill>
              </a:rPr>
              <a:t> Modalidade de Aplicação de Recursos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08720"/>
            <a:ext cx="734481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9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1488" y="260648"/>
            <a:ext cx="44777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solidFill>
                  <a:srgbClr val="006600"/>
                </a:solidFill>
              </a:rPr>
              <a:t>LDO </a:t>
            </a:r>
            <a:r>
              <a:rPr lang="mr-IN" sz="2800" dirty="0">
                <a:solidFill>
                  <a:srgbClr val="006600"/>
                </a:solidFill>
              </a:rPr>
              <a:t>–</a:t>
            </a:r>
            <a:r>
              <a:rPr lang="pt-BR" sz="2800" dirty="0">
                <a:solidFill>
                  <a:srgbClr val="006600"/>
                </a:solidFill>
              </a:rPr>
              <a:t> Aplicação </a:t>
            </a:r>
            <a:r>
              <a:rPr lang="pt-BR" sz="2800" dirty="0" smtClean="0">
                <a:solidFill>
                  <a:srgbClr val="006600"/>
                </a:solidFill>
              </a:rPr>
              <a:t>de </a:t>
            </a:r>
            <a:r>
              <a:rPr lang="pt-BR" sz="2800" dirty="0">
                <a:solidFill>
                  <a:srgbClr val="006600"/>
                </a:solidFill>
              </a:rPr>
              <a:t>recursos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9860"/>
            <a:ext cx="8820472" cy="439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9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755576" y="1412776"/>
            <a:ext cx="7056784" cy="4464000"/>
          </a:xfrm>
          <a:prstGeom prst="rect">
            <a:avLst/>
          </a:prstGeom>
          <a:ln w="9360">
            <a:noFill/>
          </a:ln>
        </p:spPr>
      </p:pic>
      <p:sp>
        <p:nvSpPr>
          <p:cNvPr id="457" name="CustomShape 1"/>
          <p:cNvSpPr/>
          <p:nvPr/>
        </p:nvSpPr>
        <p:spPr>
          <a:xfrm>
            <a:off x="755576" y="908720"/>
            <a:ext cx="7704328" cy="821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sz="2400" dirty="0"/>
          </a:p>
        </p:txBody>
      </p:sp>
      <p:sp>
        <p:nvSpPr>
          <p:cNvPr id="4" name="Rectangle 3"/>
          <p:cNvSpPr/>
          <p:nvPr/>
        </p:nvSpPr>
        <p:spPr>
          <a:xfrm>
            <a:off x="758632" y="216222"/>
            <a:ext cx="419865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pt-BR" sz="2800" dirty="0" smtClean="0">
                <a:solidFill>
                  <a:srgbClr val="006600"/>
                </a:solidFill>
              </a:rPr>
              <a:t>LDO - Fonte  dos </a:t>
            </a:r>
            <a:r>
              <a:rPr lang="pt-BR" sz="2800" dirty="0">
                <a:solidFill>
                  <a:srgbClr val="006600"/>
                </a:solidFill>
              </a:rPr>
              <a:t>Recursos</a:t>
            </a:r>
          </a:p>
          <a:p>
            <a:pPr>
              <a:lnSpc>
                <a:spcPct val="100000"/>
              </a:lnSpc>
            </a:pPr>
            <a:endParaRPr lang="pt-BR" sz="2800" dirty="0"/>
          </a:p>
          <a:p>
            <a:pPr algn="ctr"/>
            <a:endParaRPr lang="pt-BR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90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2"/>
          <p:cNvSpPr txBox="1">
            <a:spLocks/>
          </p:cNvSpPr>
          <p:nvPr/>
        </p:nvSpPr>
        <p:spPr>
          <a:xfrm>
            <a:off x="539553" y="116632"/>
            <a:ext cx="8459872" cy="1080120"/>
          </a:xfrm>
          <a:prstGeom prst="rect">
            <a:avLst/>
          </a:prstGeom>
        </p:spPr>
        <p:txBody>
          <a:bodyPr anchor="ctr" anchorCtr="0"/>
          <a:lstStyle>
            <a:lvl1pPr algn="l" rtl="0" eaLnBrk="1" latinLnBrk="0" hangingPunct="1">
              <a:spcBef>
                <a:spcPct val="0"/>
              </a:spcBef>
              <a:buNone/>
              <a:defRPr kumimoji="0"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4000" dirty="0">
              <a:solidFill>
                <a:schemeClr val="tx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2520880"/>
            <a:ext cx="8064895" cy="3693319"/>
          </a:xfrm>
          <a:prstGeom prst="rect">
            <a:avLst/>
          </a:prstGeom>
          <a:noFill/>
          <a:ln>
            <a:solidFill>
              <a:srgbClr val="329A66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2302.0008.10305.0282829.</a:t>
            </a:r>
            <a:r>
              <a:rPr lang="en-US" sz="2400" u="sng" dirty="0" smtClean="0"/>
              <a:t>319011.0100</a:t>
            </a:r>
            <a:endParaRPr lang="pt-BR" sz="2400" b="1" dirty="0" smtClean="0"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pt-BR" sz="24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Nat. de despesa</a:t>
            </a:r>
            <a:r>
              <a:rPr lang="pt-BR" sz="2400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: </a:t>
            </a:r>
            <a:r>
              <a:rPr lang="pt-BR" sz="2400" b="1" dirty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3 –</a:t>
            </a:r>
            <a:r>
              <a:rPr lang="pt-BR" sz="2400" b="1" dirty="0" smtClean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 Despesas </a:t>
            </a:r>
            <a:r>
              <a:rPr lang="pt-BR" sz="2400" b="1" dirty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correntes</a:t>
            </a:r>
            <a:endParaRPr lang="pt-BR" sz="2400" dirty="0"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pt-BR" sz="2400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Grupo de Despesa </a:t>
            </a:r>
            <a:r>
              <a:rPr lang="pt-BR" sz="2400" b="1" dirty="0" smtClean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1 –Pessoal e Encargos Sociais</a:t>
            </a:r>
          </a:p>
          <a:p>
            <a:r>
              <a:rPr lang="pt-BR" sz="24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Modalidade: </a:t>
            </a:r>
            <a:r>
              <a:rPr lang="pt-BR" sz="2400" b="1" dirty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90 – Aplicações Diretas </a:t>
            </a:r>
            <a:endParaRPr lang="pt-BR" sz="2400" b="1" dirty="0" smtClean="0">
              <a:solidFill>
                <a:srgbClr val="008000"/>
              </a:solidFill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pt-BR" sz="24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Elemento de Despesa: </a:t>
            </a:r>
            <a:r>
              <a:rPr lang="pt-BR" sz="2400" b="1" dirty="0" smtClean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11 </a:t>
            </a:r>
            <a:r>
              <a:rPr lang="mr-IN" sz="2400" b="1" dirty="0" smtClean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–</a:t>
            </a:r>
            <a:r>
              <a:rPr lang="pt-BR" sz="2400" b="1" dirty="0" smtClean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 Vencimentos e vantagens fixas </a:t>
            </a:r>
            <a:r>
              <a:rPr lang="mr-IN" sz="2400" b="1" dirty="0" smtClean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–</a:t>
            </a:r>
            <a:r>
              <a:rPr lang="pt-BR" sz="2400" b="1" dirty="0" smtClean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 Pessoal civil</a:t>
            </a:r>
          </a:p>
          <a:p>
            <a:r>
              <a:rPr lang="pt-BR" sz="2400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Aplicação dos recursos</a:t>
            </a:r>
            <a:r>
              <a:rPr lang="pt-BR" sz="2400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: </a:t>
            </a:r>
            <a:r>
              <a:rPr lang="pt-BR" sz="2400" b="1" dirty="0" smtClean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01- Pessoal</a:t>
            </a:r>
          </a:p>
          <a:p>
            <a:r>
              <a:rPr lang="pt-BR" sz="24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Origem dos Recursos: </a:t>
            </a:r>
            <a:r>
              <a:rPr lang="pt-BR" sz="2400" b="1" dirty="0" smtClean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00 - Recursos Ordinários do Tesouro</a:t>
            </a:r>
            <a:endParaRPr lang="pt-BR" sz="2400" b="1" dirty="0"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54628" y="260648"/>
            <a:ext cx="67514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 smtClean="0">
                <a:solidFill>
                  <a:srgbClr val="006600"/>
                </a:solidFill>
              </a:rPr>
              <a:t>LDO -</a:t>
            </a:r>
            <a:r>
              <a:rPr lang="pt-BR" sz="2800" dirty="0"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pt-BR" sz="2800" dirty="0">
                <a:solidFill>
                  <a:srgbClr val="006600"/>
                </a:solidFill>
              </a:rPr>
              <a:t>Exemplo de Classificação de Despesa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212776"/>
            <a:ext cx="583264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3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98034" y="332656"/>
            <a:ext cx="184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pt-BR" sz="2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04645" y="260648"/>
            <a:ext cx="69605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 smtClean="0">
                <a:solidFill>
                  <a:srgbClr val="006600"/>
                </a:solidFill>
                <a:latin typeface="+mj-lt"/>
                <a:ea typeface="+mj-ea"/>
                <a:cs typeface="+mj-cs"/>
              </a:rPr>
              <a:t>Planejamento e orçamento </a:t>
            </a:r>
            <a:r>
              <a:rPr lang="pt-BR" sz="2800" dirty="0">
                <a:solidFill>
                  <a:srgbClr val="006600"/>
                </a:solidFill>
                <a:latin typeface="+mj-lt"/>
                <a:ea typeface="+mj-ea"/>
                <a:cs typeface="+mj-cs"/>
              </a:rPr>
              <a:t>– </a:t>
            </a:r>
            <a:r>
              <a:rPr lang="pt-BR" sz="2800" dirty="0" smtClean="0">
                <a:solidFill>
                  <a:srgbClr val="006600"/>
                </a:solidFill>
                <a:latin typeface="+mj-lt"/>
                <a:ea typeface="+mj-ea"/>
                <a:cs typeface="+mj-cs"/>
              </a:rPr>
              <a:t>base legal</a:t>
            </a:r>
            <a:endParaRPr lang="pt-BR" sz="2800" dirty="0">
              <a:solidFill>
                <a:srgbClr val="0066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89530" y="1556792"/>
            <a:ext cx="77907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cs typeface="Arial" pitchFamily="34" charset="0"/>
              </a:rPr>
              <a:t>CF/1988</a:t>
            </a:r>
            <a:r>
              <a:rPr lang="pt-BR" dirty="0">
                <a:cs typeface="Arial" pitchFamily="34" charset="0"/>
              </a:rPr>
              <a:t> – Art. 165, 166, 167 institui o planejamento como dever do Estado e define conceitos e operacionalização de seus instrumentos</a:t>
            </a:r>
          </a:p>
          <a:p>
            <a:endParaRPr lang="pt-BR" dirty="0">
              <a:cs typeface="Arial" pitchFamily="34" charset="0"/>
            </a:endParaRPr>
          </a:p>
          <a:p>
            <a:r>
              <a:rPr lang="pt-BR" dirty="0">
                <a:cs typeface="Arial" pitchFamily="34" charset="0"/>
              </a:rPr>
              <a:t> </a:t>
            </a:r>
            <a:r>
              <a:rPr lang="pt-BR" b="1" dirty="0">
                <a:cs typeface="Arial" pitchFamily="34" charset="0"/>
              </a:rPr>
              <a:t>Lei 4.320/1964 </a:t>
            </a:r>
            <a:r>
              <a:rPr lang="pt-BR" dirty="0">
                <a:cs typeface="Arial" pitchFamily="34" charset="0"/>
              </a:rPr>
              <a:t>– estabelece as normas</a:t>
            </a:r>
            <a:r>
              <a:rPr lang="en-US" dirty="0">
                <a:cs typeface="Arial" pitchFamily="34" charset="0"/>
              </a:rPr>
              <a:t> </a:t>
            </a:r>
            <a:r>
              <a:rPr lang="en-US" dirty="0" err="1">
                <a:cs typeface="Arial" pitchFamily="34" charset="0"/>
              </a:rPr>
              <a:t>gerais</a:t>
            </a:r>
            <a:r>
              <a:rPr lang="en-US" dirty="0">
                <a:cs typeface="Arial" pitchFamily="34" charset="0"/>
              </a:rPr>
              <a:t> de </a:t>
            </a:r>
            <a:r>
              <a:rPr lang="en-US" dirty="0" err="1">
                <a:cs typeface="Arial" pitchFamily="34" charset="0"/>
              </a:rPr>
              <a:t>Direito</a:t>
            </a:r>
            <a:r>
              <a:rPr lang="en-US" dirty="0">
                <a:cs typeface="Arial" pitchFamily="34" charset="0"/>
              </a:rPr>
              <a:t> </a:t>
            </a:r>
            <a:r>
              <a:rPr lang="en-US" dirty="0" err="1">
                <a:cs typeface="Arial" pitchFamily="34" charset="0"/>
              </a:rPr>
              <a:t>Financeiro</a:t>
            </a:r>
            <a:r>
              <a:rPr lang="en-US" dirty="0">
                <a:cs typeface="Arial" pitchFamily="34" charset="0"/>
              </a:rPr>
              <a:t> para </a:t>
            </a:r>
            <a:r>
              <a:rPr lang="en-US" dirty="0" err="1">
                <a:cs typeface="Arial" pitchFamily="34" charset="0"/>
              </a:rPr>
              <a:t>elaboração</a:t>
            </a:r>
            <a:r>
              <a:rPr lang="en-US" dirty="0">
                <a:cs typeface="Arial" pitchFamily="34" charset="0"/>
              </a:rPr>
              <a:t> e </a:t>
            </a:r>
            <a:r>
              <a:rPr lang="en-US" dirty="0" err="1">
                <a:cs typeface="Arial" pitchFamily="34" charset="0"/>
              </a:rPr>
              <a:t>controle</a:t>
            </a:r>
            <a:r>
              <a:rPr lang="en-US" dirty="0">
                <a:cs typeface="Arial" pitchFamily="34" charset="0"/>
              </a:rPr>
              <a:t> dos </a:t>
            </a:r>
            <a:r>
              <a:rPr lang="en-US" dirty="0" err="1">
                <a:cs typeface="Arial" pitchFamily="34" charset="0"/>
              </a:rPr>
              <a:t>orçamentos</a:t>
            </a:r>
            <a:r>
              <a:rPr lang="en-US" dirty="0">
                <a:cs typeface="Arial" pitchFamily="34" charset="0"/>
              </a:rPr>
              <a:t> e </a:t>
            </a:r>
            <a:r>
              <a:rPr lang="en-US" dirty="0" err="1">
                <a:cs typeface="Arial" pitchFamily="34" charset="0"/>
              </a:rPr>
              <a:t>balanços</a:t>
            </a:r>
            <a:r>
              <a:rPr lang="en-US" dirty="0">
                <a:cs typeface="Arial" pitchFamily="34" charset="0"/>
              </a:rPr>
              <a:t> da </a:t>
            </a:r>
            <a:r>
              <a:rPr lang="en-US" dirty="0" err="1">
                <a:cs typeface="Arial" pitchFamily="34" charset="0"/>
              </a:rPr>
              <a:t>União</a:t>
            </a:r>
            <a:r>
              <a:rPr lang="en-US" dirty="0">
                <a:cs typeface="Arial" pitchFamily="34" charset="0"/>
              </a:rPr>
              <a:t>, dos </a:t>
            </a:r>
            <a:r>
              <a:rPr lang="en-US" dirty="0" err="1">
                <a:cs typeface="Arial" pitchFamily="34" charset="0"/>
              </a:rPr>
              <a:t>Estados</a:t>
            </a:r>
            <a:r>
              <a:rPr lang="en-US" dirty="0">
                <a:cs typeface="Arial" pitchFamily="34" charset="0"/>
              </a:rPr>
              <a:t>, dos </a:t>
            </a:r>
            <a:r>
              <a:rPr lang="en-US" dirty="0" err="1">
                <a:cs typeface="Arial" pitchFamily="34" charset="0"/>
              </a:rPr>
              <a:t>Municípios</a:t>
            </a:r>
            <a:r>
              <a:rPr lang="en-US" dirty="0">
                <a:cs typeface="Arial" pitchFamily="34" charset="0"/>
              </a:rPr>
              <a:t> e do Distrito Federal</a:t>
            </a:r>
            <a:r>
              <a:rPr lang="pt-BR" dirty="0">
                <a:cs typeface="Arial" pitchFamily="34" charset="0"/>
              </a:rPr>
              <a:t> </a:t>
            </a:r>
          </a:p>
          <a:p>
            <a:endParaRPr lang="pt-BR" dirty="0">
              <a:cs typeface="Arial" pitchFamily="34" charset="0"/>
            </a:endParaRPr>
          </a:p>
          <a:p>
            <a:r>
              <a:rPr lang="pt-BR" b="1" dirty="0">
                <a:cs typeface="Arial" pitchFamily="34" charset="0"/>
              </a:rPr>
              <a:t>Lei de Responsabilidade Fiscal/2000 –</a:t>
            </a:r>
            <a:r>
              <a:rPr lang="pt-BR" dirty="0">
                <a:cs typeface="Arial" pitchFamily="34" charset="0"/>
              </a:rPr>
              <a:t> </a:t>
            </a:r>
            <a:r>
              <a:rPr lang="en-US" dirty="0" err="1">
                <a:cs typeface="Arial" pitchFamily="34" charset="0"/>
              </a:rPr>
              <a:t>estabelece</a:t>
            </a:r>
            <a:r>
              <a:rPr lang="en-US" dirty="0">
                <a:cs typeface="Arial" pitchFamily="34" charset="0"/>
              </a:rPr>
              <a:t>  </a:t>
            </a:r>
            <a:r>
              <a:rPr lang="en-US" dirty="0" err="1">
                <a:cs typeface="Arial" pitchFamily="34" charset="0"/>
              </a:rPr>
              <a:t>normas</a:t>
            </a:r>
            <a:r>
              <a:rPr lang="en-US" dirty="0">
                <a:cs typeface="Arial" pitchFamily="34" charset="0"/>
              </a:rPr>
              <a:t> de </a:t>
            </a:r>
            <a:r>
              <a:rPr lang="en-US" dirty="0" err="1">
                <a:cs typeface="Arial" pitchFamily="34" charset="0"/>
              </a:rPr>
              <a:t>finanças</a:t>
            </a:r>
            <a:r>
              <a:rPr lang="en-US" dirty="0">
                <a:cs typeface="Arial" pitchFamily="34" charset="0"/>
              </a:rPr>
              <a:t> </a:t>
            </a:r>
            <a:r>
              <a:rPr lang="en-US" dirty="0" err="1">
                <a:cs typeface="Arial" pitchFamily="34" charset="0"/>
              </a:rPr>
              <a:t>públicas</a:t>
            </a:r>
            <a:r>
              <a:rPr lang="en-US" dirty="0">
                <a:cs typeface="Arial" pitchFamily="34" charset="0"/>
              </a:rPr>
              <a:t> </a:t>
            </a:r>
            <a:r>
              <a:rPr lang="en-US" dirty="0" err="1">
                <a:cs typeface="Arial" pitchFamily="34" charset="0"/>
              </a:rPr>
              <a:t>voltadas</a:t>
            </a:r>
            <a:r>
              <a:rPr lang="en-US" dirty="0">
                <a:cs typeface="Arial" pitchFamily="34" charset="0"/>
              </a:rPr>
              <a:t> para a </a:t>
            </a:r>
            <a:r>
              <a:rPr lang="en-US" dirty="0" err="1">
                <a:cs typeface="Arial" pitchFamily="34" charset="0"/>
              </a:rPr>
              <a:t>responsabilidade</a:t>
            </a:r>
            <a:r>
              <a:rPr lang="en-US" dirty="0">
                <a:cs typeface="Arial" pitchFamily="34" charset="0"/>
              </a:rPr>
              <a:t> </a:t>
            </a:r>
            <a:r>
              <a:rPr lang="en-US" dirty="0" err="1">
                <a:cs typeface="Arial" pitchFamily="34" charset="0"/>
              </a:rPr>
              <a:t>na</a:t>
            </a:r>
            <a:r>
              <a:rPr lang="en-US" dirty="0">
                <a:cs typeface="Arial" pitchFamily="34" charset="0"/>
              </a:rPr>
              <a:t> </a:t>
            </a:r>
            <a:r>
              <a:rPr lang="en-US" dirty="0" err="1">
                <a:cs typeface="Arial" pitchFamily="34" charset="0"/>
              </a:rPr>
              <a:t>gestão</a:t>
            </a:r>
            <a:r>
              <a:rPr lang="en-US" dirty="0">
                <a:cs typeface="Arial" pitchFamily="34" charset="0"/>
              </a:rPr>
              <a:t> </a:t>
            </a:r>
            <a:r>
              <a:rPr lang="en-US" dirty="0" smtClean="0">
                <a:cs typeface="Arial" pitchFamily="34" charset="0"/>
              </a:rPr>
              <a:t>fiscal</a:t>
            </a:r>
          </a:p>
          <a:p>
            <a:endParaRPr lang="en-US" b="1" dirty="0">
              <a:cs typeface="Arial" pitchFamily="34" charset="0"/>
            </a:endParaRPr>
          </a:p>
          <a:p>
            <a:r>
              <a:rPr lang="pt-BR" b="1" dirty="0" smtClean="0">
                <a:cs typeface="Arial" pitchFamily="34" charset="0"/>
              </a:rPr>
              <a:t>Portaria </a:t>
            </a:r>
            <a:r>
              <a:rPr lang="pt-BR" b="1" dirty="0">
                <a:cs typeface="Arial" pitchFamily="34" charset="0"/>
              </a:rPr>
              <a:t>42/1999</a:t>
            </a:r>
            <a:r>
              <a:rPr lang="pt-BR" dirty="0">
                <a:cs typeface="Arial" pitchFamily="34" charset="0"/>
              </a:rPr>
              <a:t>, MPOG – integra planejamento e orçamento e define os conceitos de função, </a:t>
            </a:r>
            <a:r>
              <a:rPr lang="pt-BR" dirty="0" err="1">
                <a:cs typeface="Arial" pitchFamily="34" charset="0"/>
              </a:rPr>
              <a:t>sub-função</a:t>
            </a:r>
            <a:r>
              <a:rPr lang="pt-BR" dirty="0">
                <a:cs typeface="Arial" pitchFamily="34" charset="0"/>
              </a:rPr>
              <a:t>, programa, ação, projeto e atividade, bem assim </a:t>
            </a:r>
            <a:r>
              <a:rPr lang="pt-BR" dirty="0" smtClean="0">
                <a:cs typeface="Arial" pitchFamily="34" charset="0"/>
              </a:rPr>
              <a:t>o nível de </a:t>
            </a:r>
            <a:r>
              <a:rPr lang="pt-BR" dirty="0">
                <a:cs typeface="Arial" pitchFamily="34" charset="0"/>
              </a:rPr>
              <a:t>discricionariedade dos estados e municípios. </a:t>
            </a:r>
          </a:p>
          <a:p>
            <a:pPr algn="just">
              <a:buClr>
                <a:srgbClr val="009900"/>
              </a:buClr>
              <a:buFont typeface="Wingdings" pitchFamily="2" charset="2"/>
              <a:buChar char="q"/>
              <a:defRPr/>
            </a:pPr>
            <a:endParaRPr lang="pt-BR" dirty="0">
              <a:cs typeface="Arial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168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/>
          <p:cNvSpPr txBox="1">
            <a:spLocks/>
          </p:cNvSpPr>
          <p:nvPr/>
        </p:nvSpPr>
        <p:spPr>
          <a:xfrm>
            <a:off x="349072" y="1142747"/>
            <a:ext cx="9289032" cy="1080120"/>
          </a:xfrm>
          <a:prstGeom prst="rect">
            <a:avLst/>
          </a:prstGeom>
        </p:spPr>
        <p:txBody>
          <a:bodyPr anchor="ctr" anchorCtr="0"/>
          <a:lstStyle>
            <a:lvl1pPr algn="l" rtl="0" eaLnBrk="1" latinLnBrk="0" hangingPunct="1">
              <a:spcBef>
                <a:spcPct val="0"/>
              </a:spcBef>
              <a:buNone/>
              <a:defRPr kumimoji="0"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t-BR" dirty="0" smtClean="0">
                <a:solidFill>
                  <a:prstClr val="black"/>
                </a:solidFill>
                <a:ea typeface="Ebrima" panose="02000000000000000000" pitchFamily="2" charset="0"/>
                <a:cs typeface="Ebrima" panose="02000000000000000000" pitchFamily="2" charset="0"/>
              </a:rPr>
              <a:t>- art</a:t>
            </a:r>
            <a:r>
              <a:rPr lang="pt-BR" dirty="0">
                <a:solidFill>
                  <a:prstClr val="black"/>
                </a:solidFill>
                <a:ea typeface="Ebrima" panose="02000000000000000000" pitchFamily="2" charset="0"/>
                <a:cs typeface="Ebrima" panose="02000000000000000000" pitchFamily="2" charset="0"/>
              </a:rPr>
              <a:t>. 11 ao </a:t>
            </a:r>
            <a:r>
              <a:rPr lang="pt-BR" dirty="0" smtClean="0">
                <a:solidFill>
                  <a:prstClr val="black"/>
                </a:solidFill>
                <a:ea typeface="Ebrima" panose="02000000000000000000" pitchFamily="2" charset="0"/>
                <a:cs typeface="Ebrima" panose="02000000000000000000" pitchFamily="2" charset="0"/>
              </a:rPr>
              <a:t>34 </a:t>
            </a:r>
            <a:r>
              <a:rPr lang="pt-BR" dirty="0">
                <a:solidFill>
                  <a:prstClr val="black"/>
                </a:solidFill>
                <a:ea typeface="Ebrima" panose="02000000000000000000" pitchFamily="2" charset="0"/>
                <a:cs typeface="Ebrima" panose="02000000000000000000" pitchFamily="2" charset="0"/>
              </a:rPr>
              <a:t>da LDO </a:t>
            </a:r>
            <a:r>
              <a:rPr lang="pt-BR" dirty="0" smtClean="0">
                <a:solidFill>
                  <a:prstClr val="black"/>
                </a:solidFill>
                <a:ea typeface="Ebrima" panose="02000000000000000000" pitchFamily="2" charset="0"/>
                <a:cs typeface="Ebrima" panose="02000000000000000000" pitchFamily="2" charset="0"/>
              </a:rPr>
              <a:t>2017</a:t>
            </a:r>
            <a:endParaRPr lang="pt-BR" sz="3200" dirty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34760" y="2276872"/>
            <a:ext cx="8352928" cy="2831544"/>
          </a:xfrm>
          <a:prstGeom prst="rect">
            <a:avLst/>
          </a:prstGeom>
          <a:noFill/>
          <a:ln>
            <a:solidFill>
              <a:srgbClr val="329A66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Seção </a:t>
            </a:r>
            <a:r>
              <a:rPr lang="pt-BR" sz="2400" b="1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I – </a:t>
            </a:r>
            <a:r>
              <a:rPr lang="pt-BR" sz="24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Das diretrizes gerais</a:t>
            </a:r>
          </a:p>
          <a:p>
            <a:pPr algn="just">
              <a:lnSpc>
                <a:spcPct val="150000"/>
              </a:lnSpc>
            </a:pPr>
            <a:r>
              <a:rPr lang="pt-BR" sz="2400" b="1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Seção II – </a:t>
            </a:r>
            <a:r>
              <a:rPr lang="pt-BR" sz="24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Das </a:t>
            </a:r>
            <a:r>
              <a:rPr lang="pt-BR" sz="2400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diretrizes </a:t>
            </a:r>
            <a:r>
              <a:rPr lang="pt-BR" sz="24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específicas do </a:t>
            </a:r>
            <a:r>
              <a:rPr lang="pt-BR" sz="2400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orçamento participativo</a:t>
            </a:r>
            <a:endParaRPr lang="pt-BR" sz="2400" dirty="0"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b="1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Seção III – </a:t>
            </a:r>
            <a:r>
              <a:rPr lang="pt-BR" sz="24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Da execução e das alterações da </a:t>
            </a:r>
            <a:r>
              <a:rPr lang="pt-BR" sz="2400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LOA</a:t>
            </a:r>
            <a:endParaRPr lang="pt-BR" sz="2400" dirty="0"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b="1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Seção IV – </a:t>
            </a:r>
            <a:r>
              <a:rPr lang="pt-BR" sz="24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Dos </a:t>
            </a:r>
            <a:r>
              <a:rPr lang="pt-BR" sz="2400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custos </a:t>
            </a:r>
            <a:r>
              <a:rPr lang="pt-BR" sz="24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de </a:t>
            </a:r>
            <a:r>
              <a:rPr lang="pt-BR" sz="2400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obras </a:t>
            </a:r>
            <a:r>
              <a:rPr lang="pt-BR" sz="24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e </a:t>
            </a:r>
            <a:r>
              <a:rPr lang="pt-BR" sz="2400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serv. </a:t>
            </a:r>
            <a:r>
              <a:rPr lang="pt-BR" sz="24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de </a:t>
            </a:r>
            <a:r>
              <a:rPr lang="pt-BR" sz="2400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engenharia</a:t>
            </a:r>
            <a:endParaRPr lang="pt-BR" sz="2400" dirty="0"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9072" y="188640"/>
            <a:ext cx="825040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2800" dirty="0" smtClean="0">
                <a:solidFill>
                  <a:srgbClr val="006600"/>
                </a:solidFill>
              </a:rPr>
              <a:t> LDO </a:t>
            </a:r>
            <a:r>
              <a:rPr lang="mr-IN" sz="2800" dirty="0" smtClean="0">
                <a:solidFill>
                  <a:srgbClr val="006600"/>
                </a:solidFill>
              </a:rPr>
              <a:t>–</a:t>
            </a:r>
            <a:r>
              <a:rPr lang="pt-BR" sz="2800" dirty="0" smtClean="0">
                <a:solidFill>
                  <a:srgbClr val="006600"/>
                </a:solidFill>
              </a:rPr>
              <a:t> Capítulo IV </a:t>
            </a:r>
            <a:r>
              <a:rPr lang="pt-BR" sz="2800" dirty="0">
                <a:solidFill>
                  <a:srgbClr val="006600"/>
                </a:solidFill>
              </a:rPr>
              <a:t>- Elaboração, execução e alteração </a:t>
            </a:r>
          </a:p>
          <a:p>
            <a:pPr algn="ctr"/>
            <a:endParaRPr lang="pt-BR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7686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395536" y="2204864"/>
            <a:ext cx="8208912" cy="1776384"/>
          </a:xfrm>
          <a:prstGeom prst="rect">
            <a:avLst/>
          </a:prstGeom>
          <a:noFill/>
          <a:ln>
            <a:solidFill>
              <a:srgbClr val="329A66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pt-BR" sz="2400" b="1" dirty="0" smtClean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Art</a:t>
            </a:r>
            <a:r>
              <a:rPr lang="pt-BR" sz="2400" b="1" dirty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. </a:t>
            </a:r>
            <a:r>
              <a:rPr lang="pt-BR" sz="2400" b="1" dirty="0" smtClean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11 </a:t>
            </a:r>
            <a:r>
              <a:rPr lang="pt-BR" sz="24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- A elaboração do PLOA </a:t>
            </a:r>
            <a:r>
              <a:rPr lang="pt-BR" sz="2400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2017, </a:t>
            </a:r>
            <a:r>
              <a:rPr lang="pt-BR" sz="24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a aprovação e a execução da LOA deverão ser realizadas de modo a evidenciar a transparência da gestão fiscal: § 1º - </a:t>
            </a:r>
            <a:r>
              <a:rPr lang="pt-BR" sz="2400" dirty="0" err="1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aud</a:t>
            </a:r>
            <a:r>
              <a:rPr lang="pt-BR" sz="24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. </a:t>
            </a:r>
            <a:r>
              <a:rPr lang="pt-BR" sz="2400" dirty="0" err="1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púb</a:t>
            </a:r>
            <a:r>
              <a:rPr lang="pt-BR" sz="24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. CMBH na tramitação do </a:t>
            </a:r>
            <a:r>
              <a:rPr lang="pt-BR" sz="2400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PLOA</a:t>
            </a:r>
            <a:endParaRPr lang="pt-BR" sz="2400" dirty="0"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55407" y="260648"/>
            <a:ext cx="29498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 smtClean="0">
                <a:solidFill>
                  <a:srgbClr val="006600"/>
                </a:solidFill>
              </a:rPr>
              <a:t>LDO </a:t>
            </a:r>
            <a:r>
              <a:rPr lang="mr-IN" sz="2800" dirty="0" smtClean="0">
                <a:solidFill>
                  <a:srgbClr val="006600"/>
                </a:solidFill>
              </a:rPr>
              <a:t>–</a:t>
            </a:r>
            <a:r>
              <a:rPr lang="pt-BR" sz="2800" dirty="0" smtClean="0">
                <a:solidFill>
                  <a:srgbClr val="006600"/>
                </a:solidFill>
              </a:rPr>
              <a:t> Capítulo IV</a:t>
            </a:r>
            <a:endParaRPr lang="pt-BR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3742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/>
          <p:cNvSpPr txBox="1">
            <a:spLocks/>
          </p:cNvSpPr>
          <p:nvPr/>
        </p:nvSpPr>
        <p:spPr>
          <a:xfrm>
            <a:off x="251520" y="980728"/>
            <a:ext cx="8171841" cy="720080"/>
          </a:xfrm>
          <a:prstGeom prst="rect">
            <a:avLst/>
          </a:prstGeom>
        </p:spPr>
        <p:txBody>
          <a:bodyPr anchor="ctr" anchorCtr="0"/>
          <a:lstStyle>
            <a:lvl1pPr algn="l" rtl="0" eaLnBrk="1" latinLnBrk="0" hangingPunct="1">
              <a:spcBef>
                <a:spcPct val="0"/>
              </a:spcBef>
              <a:buNone/>
              <a:defRPr kumimoji="0"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2720" y="1314376"/>
            <a:ext cx="8856000" cy="4046646"/>
          </a:xfrm>
          <a:prstGeom prst="rect">
            <a:avLst/>
          </a:prstGeom>
          <a:noFill/>
          <a:ln>
            <a:solidFill>
              <a:srgbClr val="329A66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pt-BR" sz="2400" dirty="0" smtClean="0">
                <a:latin typeface="+mj-lt"/>
              </a:rPr>
              <a:t>	</a:t>
            </a:r>
          </a:p>
          <a:p>
            <a:pPr algn="just">
              <a:lnSpc>
                <a:spcPct val="114000"/>
              </a:lnSpc>
            </a:pPr>
            <a:r>
              <a:rPr lang="pt-BR" sz="24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Atender ao disposto na CF/88</a:t>
            </a:r>
            <a:r>
              <a:rPr lang="pt-BR" sz="2400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: Autorizar </a:t>
            </a:r>
            <a:r>
              <a:rPr lang="pt-BR" sz="24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gastos com pessoal (aumento de remuneração, criação de cargos </a:t>
            </a:r>
            <a:r>
              <a:rPr lang="pt-BR" sz="2400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etc.)</a:t>
            </a:r>
            <a:endParaRPr lang="pt-BR" sz="2400" dirty="0">
              <a:solidFill>
                <a:srgbClr val="339933"/>
              </a:solidFill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b="1" dirty="0" err="1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Art</a:t>
            </a:r>
            <a:r>
              <a:rPr lang="pt-BR" sz="2400" b="1" dirty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pt-BR" sz="2400" b="1" dirty="0" smtClean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35 - </a:t>
            </a:r>
            <a:r>
              <a:rPr lang="pt-BR" sz="2400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[...] ficam </a:t>
            </a:r>
            <a:r>
              <a:rPr lang="pt-BR" sz="24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autorizados para o </a:t>
            </a:r>
            <a:r>
              <a:rPr lang="pt-BR" sz="2400" dirty="0" err="1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exerc</a:t>
            </a:r>
            <a:r>
              <a:rPr lang="pt-BR" sz="2400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. </a:t>
            </a:r>
            <a:r>
              <a:rPr lang="pt-BR" sz="24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de </a:t>
            </a:r>
            <a:r>
              <a:rPr lang="pt-BR" sz="2400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2017:</a:t>
            </a:r>
            <a:endParaRPr lang="pt-BR" sz="2400" dirty="0"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just">
              <a:lnSpc>
                <a:spcPct val="114000"/>
              </a:lnSpc>
            </a:pPr>
            <a:r>
              <a:rPr lang="pt-BR" sz="2400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	</a:t>
            </a:r>
            <a:r>
              <a:rPr lang="pt-BR" sz="2400" b="1" dirty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I - </a:t>
            </a:r>
            <a:r>
              <a:rPr lang="pt-BR" sz="24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a instituição, a concessão e o aumento de qualquer vantagem pecuniária ou remuneração;</a:t>
            </a:r>
          </a:p>
          <a:p>
            <a:pPr algn="just">
              <a:lnSpc>
                <a:spcPct val="114000"/>
              </a:lnSpc>
            </a:pPr>
            <a:r>
              <a:rPr lang="pt-BR" sz="2400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	</a:t>
            </a:r>
            <a:r>
              <a:rPr lang="pt-BR" sz="2400" b="1" dirty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II - </a:t>
            </a:r>
            <a:r>
              <a:rPr lang="pt-BR" sz="24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a criação de cargos ou adaptações na estrutura de carreiras; e </a:t>
            </a:r>
          </a:p>
          <a:p>
            <a:pPr algn="just">
              <a:lnSpc>
                <a:spcPct val="114000"/>
              </a:lnSpc>
            </a:pPr>
            <a:r>
              <a:rPr lang="pt-BR" sz="2400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	</a:t>
            </a:r>
            <a:r>
              <a:rPr lang="pt-BR" sz="2400" b="1" dirty="0">
                <a:solidFill>
                  <a:srgbClr val="00800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III - </a:t>
            </a:r>
            <a:r>
              <a:rPr lang="pt-BR" sz="24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a admissão de </a:t>
            </a:r>
            <a:r>
              <a:rPr lang="pt-BR" sz="2400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pessoal [...]</a:t>
            </a:r>
            <a:endParaRPr lang="pt-BR" sz="2400" dirty="0"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1560" y="188640"/>
            <a:ext cx="584608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solidFill>
                  <a:srgbClr val="006600"/>
                </a:solidFill>
              </a:rPr>
              <a:t>LDO - Cap. V – Despesas com pessoal </a:t>
            </a:r>
          </a:p>
          <a:p>
            <a:pPr algn="ctr"/>
            <a:endParaRPr lang="pt-BR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1659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/>
          <p:cNvSpPr txBox="1">
            <a:spLocks/>
          </p:cNvSpPr>
          <p:nvPr/>
        </p:nvSpPr>
        <p:spPr>
          <a:xfrm>
            <a:off x="179512" y="1484784"/>
            <a:ext cx="8171841" cy="720080"/>
          </a:xfrm>
          <a:prstGeom prst="rect">
            <a:avLst/>
          </a:prstGeom>
        </p:spPr>
        <p:txBody>
          <a:bodyPr anchor="ctr" anchorCtr="0"/>
          <a:lstStyle>
            <a:lvl1pPr algn="l" rtl="0" eaLnBrk="1" latinLnBrk="0" hangingPunct="1">
              <a:spcBef>
                <a:spcPct val="0"/>
              </a:spcBef>
              <a:buNone/>
              <a:defRPr kumimoji="0"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95536" y="1340768"/>
            <a:ext cx="8424936" cy="3754874"/>
          </a:xfrm>
          <a:prstGeom prst="rect">
            <a:avLst/>
          </a:prstGeom>
          <a:noFill/>
          <a:ln>
            <a:solidFill>
              <a:srgbClr val="329A66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pt-BR" sz="2400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Atender </a:t>
            </a:r>
            <a:r>
              <a:rPr lang="pt-BR" sz="24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ao disposto na CF/88</a:t>
            </a:r>
            <a:r>
              <a:rPr lang="pt-BR" sz="2400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: dispor </a:t>
            </a:r>
            <a:r>
              <a:rPr lang="pt-BR" sz="24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sobre as alterações na legislação </a:t>
            </a:r>
            <a:r>
              <a:rPr lang="pt-BR" sz="2400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tributária</a:t>
            </a:r>
            <a:endParaRPr lang="pt-BR" sz="2400" dirty="0"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dirty="0" err="1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Art</a:t>
            </a:r>
            <a:r>
              <a:rPr lang="pt-BR" sz="24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pt-BR" sz="2400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38 </a:t>
            </a:r>
            <a:r>
              <a:rPr lang="pt-BR" sz="2400" dirty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- Poderão ser apresentados à CMBH projetos de lei sobre matéria tributária pertinente, visando ao seu aperfeiçoamento, à adequação a mandamentos constitucionais e ao ajustamento a leis complementares e resoluções federais, observando: </a:t>
            </a:r>
            <a:r>
              <a:rPr lang="pt-BR" sz="2400" dirty="0" smtClean="0"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[...] </a:t>
            </a:r>
            <a:endParaRPr lang="pt-BR" sz="2400" dirty="0"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2390" y="242645"/>
            <a:ext cx="746608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 smtClean="0">
                <a:solidFill>
                  <a:srgbClr val="006600"/>
                </a:solidFill>
              </a:rPr>
              <a:t>LDO </a:t>
            </a:r>
            <a:r>
              <a:rPr lang="pt-BR" sz="2800" dirty="0">
                <a:solidFill>
                  <a:srgbClr val="006600"/>
                </a:solidFill>
              </a:rPr>
              <a:t>- Cap. VI – Alterações na legislação tributária</a:t>
            </a:r>
          </a:p>
          <a:p>
            <a:pPr algn="ctr"/>
            <a:endParaRPr lang="pt-BR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1864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/>
          <p:cNvSpPr txBox="1">
            <a:spLocks/>
          </p:cNvSpPr>
          <p:nvPr/>
        </p:nvSpPr>
        <p:spPr>
          <a:xfrm>
            <a:off x="395536" y="908720"/>
            <a:ext cx="8171841" cy="720080"/>
          </a:xfrm>
          <a:prstGeom prst="rect">
            <a:avLst/>
          </a:prstGeom>
        </p:spPr>
        <p:txBody>
          <a:bodyPr anchor="ctr" anchorCtr="0"/>
          <a:lstStyle>
            <a:lvl1pPr algn="l" rtl="0" eaLnBrk="1" latinLnBrk="0" hangingPunct="1">
              <a:spcBef>
                <a:spcPct val="0"/>
              </a:spcBef>
              <a:buNone/>
              <a:defRPr kumimoji="0"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17816" y="2011769"/>
            <a:ext cx="8415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>
                <a:latin typeface="+mj-lt"/>
              </a:rPr>
              <a:t>Art. 42 </a:t>
            </a:r>
            <a:r>
              <a:rPr lang="pt-BR" sz="2400" dirty="0">
                <a:latin typeface="+mj-lt"/>
              </a:rPr>
              <a:t>Demonstração em audiência pública, no início de cada quadrimestre do exercício de </a:t>
            </a:r>
            <a:r>
              <a:rPr lang="pt-BR" sz="2400" dirty="0" smtClean="0">
                <a:latin typeface="+mj-lt"/>
              </a:rPr>
              <a:t>2017, </a:t>
            </a:r>
            <a:r>
              <a:rPr lang="pt-BR" sz="2400" dirty="0">
                <a:latin typeface="+mj-lt"/>
              </a:rPr>
              <a:t>do cumprimento de metas fiscais do quadrimestre anterior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80857" y="3660459"/>
            <a:ext cx="8327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latin typeface="+mj-lt"/>
              </a:rPr>
              <a:t>Art. </a:t>
            </a:r>
            <a:r>
              <a:rPr lang="pt-BR" sz="2400" dirty="0" smtClean="0">
                <a:latin typeface="+mj-lt"/>
              </a:rPr>
              <a:t>45 </a:t>
            </a:r>
            <a:r>
              <a:rPr lang="pt-BR" sz="2400" dirty="0">
                <a:latin typeface="+mj-lt"/>
              </a:rPr>
              <a:t>R</a:t>
            </a:r>
            <a:r>
              <a:rPr lang="pt-BR" sz="2400" dirty="0" smtClean="0">
                <a:latin typeface="+mj-lt"/>
              </a:rPr>
              <a:t>etira despesas irrelevantes das exigências de comprovação de  impacto.</a:t>
            </a:r>
            <a:endParaRPr lang="pt-BR" sz="2400" dirty="0">
              <a:latin typeface="+mj-lt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80857" y="4509120"/>
            <a:ext cx="82865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latin typeface="+mj-lt"/>
              </a:rPr>
              <a:t>Art. </a:t>
            </a:r>
            <a:r>
              <a:rPr lang="pt-BR" sz="2400" dirty="0" smtClean="0">
                <a:latin typeface="+mj-lt"/>
              </a:rPr>
              <a:t>47 – Autoriza o uso da Reserva </a:t>
            </a:r>
            <a:r>
              <a:rPr lang="pt-BR" sz="2400" dirty="0">
                <a:latin typeface="+mj-lt"/>
              </a:rPr>
              <a:t>do </a:t>
            </a:r>
            <a:r>
              <a:rPr lang="pt-BR" sz="2400" dirty="0" smtClean="0">
                <a:latin typeface="+mj-lt"/>
              </a:rPr>
              <a:t>RPPS (Regime Próprio de Previdência Social) para </a:t>
            </a:r>
            <a:r>
              <a:rPr lang="pt-BR" sz="2400" dirty="0">
                <a:latin typeface="+mj-lt"/>
              </a:rPr>
              <a:t>abertura de </a:t>
            </a:r>
            <a:r>
              <a:rPr lang="pt-BR" sz="2400" dirty="0" smtClean="0">
                <a:latin typeface="+mj-lt"/>
              </a:rPr>
              <a:t>créditos adicionais</a:t>
            </a:r>
            <a:r>
              <a:rPr lang="pt-BR" sz="2400" dirty="0">
                <a:latin typeface="+mj-lt"/>
              </a:rPr>
              <a:t>, destinados </a:t>
            </a:r>
            <a:r>
              <a:rPr lang="pt-BR" sz="2400" dirty="0" smtClean="0">
                <a:latin typeface="+mj-lt"/>
              </a:rPr>
              <a:t>às </a:t>
            </a:r>
            <a:r>
              <a:rPr lang="pt-BR" sz="2400" dirty="0">
                <a:latin typeface="+mj-lt"/>
              </a:rPr>
              <a:t>despesas previdenciárias.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86504" y="1034958"/>
            <a:ext cx="8433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+mj-lt"/>
              </a:rPr>
              <a:t>A</a:t>
            </a:r>
            <a:r>
              <a:rPr lang="pt-BR" sz="2400" dirty="0" smtClean="0">
                <a:latin typeface="+mj-lt"/>
              </a:rPr>
              <a:t>rt. 40 Autorização ao Poder </a:t>
            </a:r>
            <a:r>
              <a:rPr lang="pt-BR" sz="2400" dirty="0">
                <a:latin typeface="+mj-lt"/>
              </a:rPr>
              <a:t>E</a:t>
            </a:r>
            <a:r>
              <a:rPr lang="pt-BR" sz="2400" dirty="0" smtClean="0">
                <a:latin typeface="+mj-lt"/>
              </a:rPr>
              <a:t>xecutivo  para algumas medidas administrativas (ex. ajustes receita/despesa)</a:t>
            </a:r>
            <a:endParaRPr lang="pt-BR" sz="24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2166" y="211598"/>
            <a:ext cx="53186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solidFill>
                  <a:srgbClr val="006600"/>
                </a:solidFill>
              </a:rPr>
              <a:t>LDO - Cap. VII – </a:t>
            </a:r>
            <a:r>
              <a:rPr lang="pt-BR" sz="2800" dirty="0" smtClean="0">
                <a:solidFill>
                  <a:srgbClr val="006600"/>
                </a:solidFill>
              </a:rPr>
              <a:t>Disposições Finais</a:t>
            </a:r>
            <a:endParaRPr lang="pt-BR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4201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755576" y="2420888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 </a:t>
            </a:r>
            <a:endParaRPr lang="pt-BR" sz="2400" dirty="0"/>
          </a:p>
          <a:p>
            <a:r>
              <a:rPr lang="en-US" sz="2400" dirty="0"/>
              <a:t>ANEXO DE METAS </a:t>
            </a:r>
            <a:r>
              <a:rPr lang="en-US" sz="2400" dirty="0" smtClean="0"/>
              <a:t>FISCAIS</a:t>
            </a:r>
          </a:p>
          <a:p>
            <a:pPr marL="457200" indent="-457200">
              <a:buFont typeface="Arial"/>
              <a:buChar char="•"/>
            </a:pPr>
            <a:endParaRPr lang="pt-BR" sz="2400" dirty="0"/>
          </a:p>
          <a:p>
            <a:pPr marL="457200" indent="-457200">
              <a:buFont typeface="Arial"/>
              <a:buChar char="•"/>
            </a:pPr>
            <a:endParaRPr lang="pt-BR" sz="2400" dirty="0"/>
          </a:p>
          <a:p>
            <a:endParaRPr lang="pt-BR" sz="24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4005064"/>
            <a:ext cx="3521968" cy="24254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1560" y="1556792"/>
            <a:ext cx="3784104" cy="954107"/>
          </a:xfrm>
          <a:prstGeom prst="rect">
            <a:avLst/>
          </a:prstGeom>
          <a:ln>
            <a:solidFill>
              <a:srgbClr val="329A66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prstClr val="black"/>
                </a:solidFill>
              </a:rPr>
              <a:t>LRF: INTEGRAM </a:t>
            </a:r>
            <a:r>
              <a:rPr lang="en-US" sz="2800" dirty="0">
                <a:solidFill>
                  <a:prstClr val="black"/>
                </a:solidFill>
              </a:rPr>
              <a:t>A </a:t>
            </a:r>
            <a:r>
              <a:rPr lang="en-US" sz="2800" dirty="0" smtClean="0">
                <a:solidFill>
                  <a:prstClr val="black"/>
                </a:solidFill>
              </a:rPr>
              <a:t>LDO</a:t>
            </a:r>
            <a:endParaRPr lang="pt-BR" sz="28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4653136"/>
            <a:ext cx="374441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ANEXO DOS RISCOS FISCAIS</a:t>
            </a:r>
            <a:endParaRPr lang="pt-BR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1155700"/>
            <a:ext cx="3456384" cy="24893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75526" y="260648"/>
            <a:ext cx="2309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 smtClean="0">
                <a:solidFill>
                  <a:srgbClr val="006600"/>
                </a:solidFill>
              </a:rPr>
              <a:t>LDO - Anexos</a:t>
            </a:r>
            <a:endParaRPr lang="pt-BR" sz="2800" dirty="0">
              <a:solidFill>
                <a:srgbClr val="0066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39917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323528" y="2348880"/>
            <a:ext cx="8333345" cy="3508653"/>
          </a:xfrm>
          <a:prstGeom prst="rect">
            <a:avLst/>
          </a:prstGeom>
          <a:noFill/>
          <a:ln>
            <a:solidFill>
              <a:srgbClr val="329A66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ü"/>
            </a:pPr>
            <a:r>
              <a:rPr lang="en-US" sz="2200" dirty="0" err="1" smtClean="0">
                <a:latin typeface="+mj-lt"/>
              </a:rPr>
              <a:t>metas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anuais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relativas</a:t>
            </a:r>
            <a:r>
              <a:rPr lang="en-US" sz="2200" dirty="0" smtClean="0">
                <a:latin typeface="+mj-lt"/>
              </a:rPr>
              <a:t> a </a:t>
            </a:r>
            <a:r>
              <a:rPr lang="en-US" sz="2200" dirty="0" err="1" smtClean="0">
                <a:latin typeface="+mj-lt"/>
              </a:rPr>
              <a:t>receitas</a:t>
            </a:r>
            <a:r>
              <a:rPr lang="en-US" sz="2200" dirty="0" smtClean="0">
                <a:latin typeface="+mj-lt"/>
              </a:rPr>
              <a:t>, </a:t>
            </a:r>
            <a:r>
              <a:rPr lang="en-US" sz="2200" dirty="0" err="1" smtClean="0">
                <a:latin typeface="+mj-lt"/>
              </a:rPr>
              <a:t>despesas</a:t>
            </a:r>
            <a:r>
              <a:rPr lang="en-US" sz="2200" dirty="0" smtClean="0">
                <a:latin typeface="+mj-lt"/>
              </a:rPr>
              <a:t>, </a:t>
            </a:r>
            <a:r>
              <a:rPr lang="en-US" sz="2200" dirty="0" err="1" smtClean="0">
                <a:latin typeface="+mj-lt"/>
              </a:rPr>
              <a:t>resultados</a:t>
            </a:r>
            <a:r>
              <a:rPr lang="en-US" sz="2200" dirty="0" smtClean="0">
                <a:latin typeface="+mj-lt"/>
              </a:rPr>
              <a:t> nominal e </a:t>
            </a:r>
            <a:r>
              <a:rPr lang="en-US" sz="2200" dirty="0" err="1" smtClean="0">
                <a:latin typeface="+mj-lt"/>
              </a:rPr>
              <a:t>primário</a:t>
            </a:r>
            <a:r>
              <a:rPr lang="en-US" sz="2200" dirty="0" smtClean="0">
                <a:latin typeface="+mj-lt"/>
              </a:rPr>
              <a:t> e </a:t>
            </a:r>
            <a:r>
              <a:rPr lang="en-US" sz="2200" dirty="0" err="1" smtClean="0">
                <a:latin typeface="+mj-lt"/>
              </a:rPr>
              <a:t>montante</a:t>
            </a:r>
            <a:r>
              <a:rPr lang="en-US" sz="2200" dirty="0" smtClean="0">
                <a:latin typeface="+mj-lt"/>
              </a:rPr>
              <a:t> da </a:t>
            </a:r>
            <a:r>
              <a:rPr lang="en-US" sz="2200" dirty="0" err="1" smtClean="0">
                <a:latin typeface="+mj-lt"/>
              </a:rPr>
              <a:t>dívida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pública</a:t>
            </a:r>
            <a:r>
              <a:rPr lang="en-US" sz="2200" dirty="0" smtClean="0">
                <a:latin typeface="+mj-lt"/>
              </a:rPr>
              <a:t> para o </a:t>
            </a:r>
            <a:r>
              <a:rPr lang="en-US" sz="2200" dirty="0" err="1" smtClean="0">
                <a:latin typeface="+mj-lt"/>
              </a:rPr>
              <a:t>exercício</a:t>
            </a:r>
            <a:r>
              <a:rPr lang="en-US" sz="2200" dirty="0" smtClean="0">
                <a:latin typeface="+mj-lt"/>
              </a:rPr>
              <a:t> de </a:t>
            </a:r>
            <a:r>
              <a:rPr lang="en-US" sz="2200" dirty="0" err="1" smtClean="0">
                <a:latin typeface="+mj-lt"/>
              </a:rPr>
              <a:t>referência</a:t>
            </a:r>
            <a:r>
              <a:rPr lang="en-US" sz="2200" dirty="0" smtClean="0">
                <a:latin typeface="+mj-lt"/>
              </a:rPr>
              <a:t>  e </a:t>
            </a:r>
            <a:r>
              <a:rPr lang="en-US" sz="2200" dirty="0" err="1" smtClean="0">
                <a:latin typeface="+mj-lt"/>
              </a:rPr>
              <a:t>os</a:t>
            </a:r>
            <a:r>
              <a:rPr lang="en-US" sz="2200" dirty="0" smtClean="0">
                <a:latin typeface="+mj-lt"/>
              </a:rPr>
              <a:t> 2 </a:t>
            </a:r>
            <a:r>
              <a:rPr lang="en-US" sz="2200" dirty="0" err="1" smtClean="0">
                <a:latin typeface="+mj-lt"/>
              </a:rPr>
              <a:t>seguintes</a:t>
            </a:r>
            <a:r>
              <a:rPr lang="en-US" sz="2200" dirty="0" smtClean="0">
                <a:latin typeface="+mj-lt"/>
              </a:rPr>
              <a:t>;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en-US" sz="2200" dirty="0" err="1" smtClean="0">
                <a:latin typeface="+mj-lt"/>
              </a:rPr>
              <a:t>avaliação</a:t>
            </a:r>
            <a:r>
              <a:rPr lang="en-US" sz="2200" dirty="0" smtClean="0">
                <a:latin typeface="+mj-lt"/>
              </a:rPr>
              <a:t> do </a:t>
            </a:r>
            <a:r>
              <a:rPr lang="en-US" sz="2200" dirty="0" err="1" smtClean="0">
                <a:latin typeface="+mj-lt"/>
              </a:rPr>
              <a:t>cumprimento</a:t>
            </a:r>
            <a:r>
              <a:rPr lang="en-US" sz="2200" dirty="0" smtClean="0">
                <a:latin typeface="+mj-lt"/>
              </a:rPr>
              <a:t> das </a:t>
            </a:r>
            <a:r>
              <a:rPr lang="en-US" sz="2200" dirty="0" err="1" smtClean="0">
                <a:latin typeface="+mj-lt"/>
              </a:rPr>
              <a:t>metas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relativas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ao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ano</a:t>
            </a:r>
            <a:r>
              <a:rPr lang="en-US" sz="2200" dirty="0" smtClean="0">
                <a:latin typeface="+mj-lt"/>
              </a:rPr>
              <a:t> anterior;</a:t>
            </a:r>
            <a:endParaRPr lang="pt-BR" sz="2200" dirty="0" smtClean="0">
              <a:latin typeface="+mj-lt"/>
            </a:endParaRPr>
          </a:p>
          <a:p>
            <a:pPr marL="342900" indent="-342900" algn="just">
              <a:buFont typeface="Wingdings" charset="2"/>
              <a:buChar char="ü"/>
            </a:pPr>
            <a:r>
              <a:rPr lang="en-US" sz="2200" dirty="0" err="1" smtClean="0">
                <a:latin typeface="+mj-lt"/>
              </a:rPr>
              <a:t>demonstrativo</a:t>
            </a:r>
            <a:r>
              <a:rPr lang="en-US" sz="2200" dirty="0" smtClean="0">
                <a:latin typeface="+mj-lt"/>
              </a:rPr>
              <a:t> das </a:t>
            </a:r>
            <a:r>
              <a:rPr lang="en-US" sz="2200" dirty="0" err="1" smtClean="0">
                <a:latin typeface="+mj-lt"/>
              </a:rPr>
              <a:t>metas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anuais</a:t>
            </a:r>
            <a:r>
              <a:rPr lang="en-US" sz="2200" dirty="0" smtClean="0">
                <a:latin typeface="+mj-lt"/>
              </a:rPr>
              <a:t>, </a:t>
            </a:r>
            <a:r>
              <a:rPr lang="en-US" sz="2200" dirty="0" err="1" smtClean="0">
                <a:latin typeface="+mj-lt"/>
              </a:rPr>
              <a:t>instruído</a:t>
            </a:r>
            <a:r>
              <a:rPr lang="en-US" sz="2200" dirty="0" smtClean="0">
                <a:latin typeface="+mj-lt"/>
              </a:rPr>
              <a:t> com </a:t>
            </a:r>
            <a:r>
              <a:rPr lang="en-US" sz="2200" dirty="0" err="1" smtClean="0">
                <a:latin typeface="+mj-lt"/>
              </a:rPr>
              <a:t>memória</a:t>
            </a:r>
            <a:r>
              <a:rPr lang="en-US" sz="2200" dirty="0" smtClean="0">
                <a:latin typeface="+mj-lt"/>
              </a:rPr>
              <a:t> e </a:t>
            </a:r>
            <a:r>
              <a:rPr lang="en-US" sz="2200" dirty="0" err="1" smtClean="0">
                <a:latin typeface="+mj-lt"/>
              </a:rPr>
              <a:t>metodologia</a:t>
            </a:r>
            <a:r>
              <a:rPr lang="en-US" sz="2200" dirty="0" smtClean="0">
                <a:latin typeface="+mj-lt"/>
              </a:rPr>
              <a:t> de </a:t>
            </a:r>
            <a:r>
              <a:rPr lang="en-US" sz="2200" dirty="0" err="1" smtClean="0">
                <a:latin typeface="+mj-lt"/>
              </a:rPr>
              <a:t>cálculo</a:t>
            </a:r>
            <a:r>
              <a:rPr lang="en-US" sz="2200" dirty="0" smtClean="0">
                <a:latin typeface="+mj-lt"/>
              </a:rPr>
              <a:t> que </a:t>
            </a:r>
            <a:r>
              <a:rPr lang="en-US" sz="2200" dirty="0" err="1" smtClean="0">
                <a:latin typeface="+mj-lt"/>
              </a:rPr>
              <a:t>justifiquem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os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resultados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pretendidos</a:t>
            </a:r>
            <a:r>
              <a:rPr lang="en-US" sz="2200" dirty="0" smtClean="0">
                <a:latin typeface="+mj-lt"/>
              </a:rPr>
              <a:t>, </a:t>
            </a:r>
            <a:r>
              <a:rPr lang="en-US" sz="2200" dirty="0" err="1" smtClean="0">
                <a:latin typeface="+mj-lt"/>
              </a:rPr>
              <a:t>comparação</a:t>
            </a:r>
            <a:r>
              <a:rPr lang="en-US" sz="2200" dirty="0" smtClean="0">
                <a:latin typeface="+mj-lt"/>
              </a:rPr>
              <a:t> com </a:t>
            </a:r>
            <a:r>
              <a:rPr lang="en-US" sz="2200" dirty="0" err="1" smtClean="0">
                <a:latin typeface="+mj-lt"/>
              </a:rPr>
              <a:t>os</a:t>
            </a:r>
            <a:r>
              <a:rPr lang="en-US" sz="2200" dirty="0" smtClean="0">
                <a:latin typeface="+mj-lt"/>
              </a:rPr>
              <a:t>  </a:t>
            </a:r>
            <a:r>
              <a:rPr lang="en-US" sz="2200" dirty="0" err="1" smtClean="0">
                <a:latin typeface="+mj-lt"/>
              </a:rPr>
              <a:t>três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exercícios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anteriores</a:t>
            </a:r>
            <a:r>
              <a:rPr lang="en-US" sz="2200" dirty="0" smtClean="0">
                <a:latin typeface="+mj-lt"/>
              </a:rPr>
              <a:t>, e </a:t>
            </a:r>
            <a:r>
              <a:rPr lang="en-US" sz="2200" dirty="0" err="1" smtClean="0">
                <a:latin typeface="+mj-lt"/>
              </a:rPr>
              <a:t>consistência</a:t>
            </a:r>
            <a:r>
              <a:rPr lang="en-US" sz="2200" dirty="0" smtClean="0">
                <a:latin typeface="+mj-lt"/>
              </a:rPr>
              <a:t> com as </a:t>
            </a:r>
            <a:r>
              <a:rPr lang="en-US" sz="2200" dirty="0" err="1" smtClean="0">
                <a:latin typeface="+mj-lt"/>
              </a:rPr>
              <a:t>premissas</a:t>
            </a:r>
            <a:r>
              <a:rPr lang="en-US" sz="2200" dirty="0" smtClean="0">
                <a:latin typeface="+mj-lt"/>
              </a:rPr>
              <a:t> e </a:t>
            </a:r>
            <a:r>
              <a:rPr lang="en-US" sz="2200" dirty="0" err="1" smtClean="0">
                <a:latin typeface="+mj-lt"/>
              </a:rPr>
              <a:t>os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objetivos</a:t>
            </a:r>
            <a:r>
              <a:rPr lang="en-US" sz="2200" dirty="0" smtClean="0">
                <a:latin typeface="+mj-lt"/>
              </a:rPr>
              <a:t> da </a:t>
            </a:r>
            <a:r>
              <a:rPr lang="en-US" sz="2200" dirty="0" err="1" smtClean="0">
                <a:latin typeface="+mj-lt"/>
              </a:rPr>
              <a:t>política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econômica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nacional</a:t>
            </a:r>
            <a:endParaRPr lang="pt-BR" sz="24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0486" y="260648"/>
            <a:ext cx="46996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 smtClean="0">
                <a:solidFill>
                  <a:srgbClr val="006600"/>
                </a:solidFill>
              </a:rPr>
              <a:t>LDO </a:t>
            </a:r>
            <a:r>
              <a:rPr lang="pt-BR" sz="2800" dirty="0">
                <a:solidFill>
                  <a:srgbClr val="006600"/>
                </a:solidFill>
              </a:rPr>
              <a:t>- </a:t>
            </a:r>
            <a:r>
              <a:rPr lang="en-US" sz="2800" dirty="0" err="1">
                <a:solidFill>
                  <a:srgbClr val="006600"/>
                </a:solidFill>
              </a:rPr>
              <a:t>Anexo</a:t>
            </a:r>
            <a:r>
              <a:rPr lang="en-US" sz="2800" dirty="0">
                <a:solidFill>
                  <a:srgbClr val="006600"/>
                </a:solidFill>
              </a:rPr>
              <a:t> de </a:t>
            </a:r>
            <a:r>
              <a:rPr lang="en-US" sz="2800" dirty="0" err="1">
                <a:solidFill>
                  <a:srgbClr val="006600"/>
                </a:solidFill>
              </a:rPr>
              <a:t>Metas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Fiscais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endParaRPr lang="pt-BR" sz="2800" dirty="0">
              <a:solidFill>
                <a:srgbClr val="0066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186" y="990310"/>
            <a:ext cx="4536504" cy="11521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04423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323528" y="2276872"/>
            <a:ext cx="8424936" cy="3416320"/>
          </a:xfrm>
          <a:prstGeom prst="rect">
            <a:avLst/>
          </a:prstGeom>
          <a:noFill/>
          <a:ln>
            <a:solidFill>
              <a:srgbClr val="329A66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ü"/>
            </a:pPr>
            <a:r>
              <a:rPr lang="en-US" sz="2400" dirty="0" err="1" smtClean="0">
                <a:latin typeface="+mj-lt"/>
              </a:rPr>
              <a:t>evolução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do </a:t>
            </a:r>
            <a:r>
              <a:rPr lang="en-US" sz="2400" dirty="0" err="1">
                <a:latin typeface="+mj-lt"/>
              </a:rPr>
              <a:t>patrimônio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líquido</a:t>
            </a:r>
            <a:endParaRPr lang="pt-BR" sz="2400" dirty="0">
              <a:latin typeface="+mj-lt"/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2400" dirty="0" err="1" smtClean="0">
                <a:latin typeface="+mj-lt"/>
              </a:rPr>
              <a:t>avaliação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da </a:t>
            </a:r>
            <a:r>
              <a:rPr lang="en-US" sz="2400" dirty="0" err="1">
                <a:latin typeface="+mj-lt"/>
              </a:rPr>
              <a:t>situação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financeira</a:t>
            </a:r>
            <a:r>
              <a:rPr lang="en-US" sz="2400" dirty="0">
                <a:latin typeface="+mj-lt"/>
              </a:rPr>
              <a:t> e </a:t>
            </a:r>
            <a:r>
              <a:rPr lang="en-US" sz="2400" dirty="0" err="1">
                <a:latin typeface="+mj-lt"/>
              </a:rPr>
              <a:t>atuarial</a:t>
            </a:r>
            <a:r>
              <a:rPr lang="en-US" sz="2400" dirty="0">
                <a:latin typeface="+mj-lt"/>
              </a:rPr>
              <a:t> dos regimes de </a:t>
            </a:r>
            <a:r>
              <a:rPr lang="en-US" sz="2400" dirty="0" err="1">
                <a:latin typeface="+mj-lt"/>
              </a:rPr>
              <a:t>previdência</a:t>
            </a:r>
            <a:r>
              <a:rPr lang="en-US" sz="2400" dirty="0">
                <a:latin typeface="+mj-lt"/>
              </a:rPr>
              <a:t> social e </a:t>
            </a:r>
            <a:r>
              <a:rPr lang="en-US" sz="2400" dirty="0" err="1">
                <a:latin typeface="+mj-lt"/>
              </a:rPr>
              <a:t>próprio</a:t>
            </a:r>
            <a:r>
              <a:rPr lang="en-US" sz="2400" dirty="0">
                <a:latin typeface="+mj-lt"/>
              </a:rPr>
              <a:t> dos </a:t>
            </a:r>
            <a:r>
              <a:rPr lang="en-US" sz="2400" dirty="0" err="1">
                <a:latin typeface="+mj-lt"/>
              </a:rPr>
              <a:t>servidores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públicos</a:t>
            </a:r>
            <a:r>
              <a:rPr lang="en-US" sz="2400" dirty="0">
                <a:latin typeface="+mj-lt"/>
              </a:rPr>
              <a:t> e do Fundo de </a:t>
            </a:r>
            <a:r>
              <a:rPr lang="en-US" sz="2400" dirty="0" err="1">
                <a:latin typeface="+mj-lt"/>
              </a:rPr>
              <a:t>Amparo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ao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Trabalhador</a:t>
            </a:r>
            <a:r>
              <a:rPr lang="en-US" sz="2400" dirty="0" smtClean="0">
                <a:latin typeface="+mj-lt"/>
              </a:rPr>
              <a:t>;</a:t>
            </a:r>
            <a:endParaRPr lang="pt-BR" sz="2400" dirty="0">
              <a:latin typeface="+mj-lt"/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2400" dirty="0" err="1" smtClean="0">
                <a:latin typeface="+mj-lt"/>
              </a:rPr>
              <a:t>demonstrativo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da </a:t>
            </a:r>
            <a:r>
              <a:rPr lang="en-US" sz="2400" dirty="0" err="1">
                <a:latin typeface="+mj-lt"/>
              </a:rPr>
              <a:t>estimativa</a:t>
            </a:r>
            <a:r>
              <a:rPr lang="en-US" sz="2400" dirty="0">
                <a:latin typeface="+mj-lt"/>
              </a:rPr>
              <a:t> e </a:t>
            </a:r>
            <a:r>
              <a:rPr lang="en-US" sz="2400" dirty="0" err="1">
                <a:latin typeface="+mj-lt"/>
              </a:rPr>
              <a:t>compensação</a:t>
            </a:r>
            <a:r>
              <a:rPr lang="en-US" sz="2400" dirty="0">
                <a:latin typeface="+mj-lt"/>
              </a:rPr>
              <a:t> da </a:t>
            </a:r>
            <a:r>
              <a:rPr lang="en-US" sz="2400" dirty="0" err="1">
                <a:latin typeface="+mj-lt"/>
              </a:rPr>
              <a:t>renúncia</a:t>
            </a:r>
            <a:r>
              <a:rPr lang="en-US" sz="2400" dirty="0">
                <a:latin typeface="+mj-lt"/>
              </a:rPr>
              <a:t> de </a:t>
            </a:r>
            <a:r>
              <a:rPr lang="en-US" sz="2400" dirty="0" err="1">
                <a:latin typeface="+mj-lt"/>
              </a:rPr>
              <a:t>receita</a:t>
            </a:r>
            <a:r>
              <a:rPr lang="en-US" sz="2400" dirty="0">
                <a:latin typeface="+mj-lt"/>
              </a:rPr>
              <a:t> e da </a:t>
            </a:r>
            <a:r>
              <a:rPr lang="en-US" sz="2400" dirty="0" err="1">
                <a:latin typeface="+mj-lt"/>
              </a:rPr>
              <a:t>margem</a:t>
            </a:r>
            <a:r>
              <a:rPr lang="en-US" sz="2400" dirty="0">
                <a:latin typeface="+mj-lt"/>
              </a:rPr>
              <a:t> de </a:t>
            </a:r>
            <a:r>
              <a:rPr lang="en-US" sz="2400" dirty="0" err="1">
                <a:latin typeface="+mj-lt"/>
              </a:rPr>
              <a:t>expansão</a:t>
            </a:r>
            <a:r>
              <a:rPr lang="en-US" sz="2400" dirty="0">
                <a:latin typeface="+mj-lt"/>
              </a:rPr>
              <a:t> das </a:t>
            </a:r>
            <a:r>
              <a:rPr lang="en-US" sz="2400" dirty="0" err="1">
                <a:latin typeface="+mj-lt"/>
              </a:rPr>
              <a:t>despesas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obrigatórias</a:t>
            </a:r>
            <a:r>
              <a:rPr lang="en-US" sz="2400" dirty="0">
                <a:latin typeface="+mj-lt"/>
              </a:rPr>
              <a:t> de </a:t>
            </a:r>
            <a:r>
              <a:rPr lang="en-US" sz="2400" dirty="0" err="1">
                <a:latin typeface="+mj-lt"/>
              </a:rPr>
              <a:t>caráter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continuado</a:t>
            </a:r>
            <a:r>
              <a:rPr lang="en-US" sz="2400" dirty="0" smtClean="0">
                <a:latin typeface="+mj-lt"/>
              </a:rPr>
              <a:t>.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2400" dirty="0" err="1" smtClean="0">
                <a:latin typeface="+mj-lt"/>
              </a:rPr>
              <a:t>Demonstrativo</a:t>
            </a:r>
            <a:r>
              <a:rPr lang="en-US" sz="2400" dirty="0" smtClean="0">
                <a:latin typeface="+mj-lt"/>
              </a:rPr>
              <a:t> das </a:t>
            </a:r>
            <a:r>
              <a:rPr lang="en-US" sz="2400" dirty="0" err="1" smtClean="0">
                <a:latin typeface="+mj-lt"/>
              </a:rPr>
              <a:t>metas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prioritárias</a:t>
            </a:r>
            <a:r>
              <a:rPr lang="pt-BR" sz="2400" dirty="0">
                <a:latin typeface="+mj-lt"/>
              </a:rPr>
              <a:t> </a:t>
            </a:r>
            <a:r>
              <a:rPr lang="pt-BR" sz="2400" dirty="0" smtClean="0">
                <a:latin typeface="+mj-lt"/>
              </a:rPr>
              <a:t>por ação</a:t>
            </a:r>
            <a:endParaRPr lang="pt-BR" sz="24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0486" y="260648"/>
            <a:ext cx="46996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solidFill>
                  <a:srgbClr val="006600"/>
                </a:solidFill>
              </a:rPr>
              <a:t>LDO - </a:t>
            </a:r>
            <a:r>
              <a:rPr lang="en-US" sz="2800" dirty="0" err="1">
                <a:solidFill>
                  <a:srgbClr val="006600"/>
                </a:solidFill>
              </a:rPr>
              <a:t>Anexo</a:t>
            </a:r>
            <a:r>
              <a:rPr lang="en-US" sz="2800" dirty="0">
                <a:solidFill>
                  <a:srgbClr val="006600"/>
                </a:solidFill>
              </a:rPr>
              <a:t> de </a:t>
            </a:r>
            <a:r>
              <a:rPr lang="en-US" sz="2800" dirty="0" err="1">
                <a:solidFill>
                  <a:srgbClr val="006600"/>
                </a:solidFill>
              </a:rPr>
              <a:t>Metas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Fiscais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endParaRPr lang="pt-BR" sz="2800" dirty="0">
              <a:solidFill>
                <a:srgbClr val="0066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908720"/>
            <a:ext cx="4968552" cy="11521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41816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323528" y="3212976"/>
            <a:ext cx="8136904" cy="1569660"/>
          </a:xfrm>
          <a:prstGeom prst="rect">
            <a:avLst/>
          </a:prstGeom>
          <a:noFill/>
          <a:ln>
            <a:solidFill>
              <a:srgbClr val="329A66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ü"/>
            </a:pPr>
            <a:r>
              <a:rPr lang="en-US" sz="2400" dirty="0" err="1" smtClean="0">
                <a:latin typeface="+mj-lt"/>
              </a:rPr>
              <a:t>Avalia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os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passivos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contingentes</a:t>
            </a:r>
            <a:r>
              <a:rPr lang="en-US" sz="2400" dirty="0">
                <a:latin typeface="+mj-lt"/>
              </a:rPr>
              <a:t> e outros </a:t>
            </a:r>
            <a:r>
              <a:rPr lang="en-US" sz="2400" dirty="0" err="1">
                <a:latin typeface="+mj-lt"/>
              </a:rPr>
              <a:t>riscos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capazes</a:t>
            </a:r>
            <a:r>
              <a:rPr lang="en-US" sz="2400" dirty="0">
                <a:latin typeface="+mj-lt"/>
              </a:rPr>
              <a:t> de </a:t>
            </a:r>
            <a:r>
              <a:rPr lang="en-US" sz="2400" dirty="0" err="1">
                <a:latin typeface="+mj-lt"/>
              </a:rPr>
              <a:t>afetar</a:t>
            </a:r>
            <a:r>
              <a:rPr lang="en-US" sz="2400" dirty="0">
                <a:latin typeface="+mj-lt"/>
              </a:rPr>
              <a:t> as </a:t>
            </a:r>
            <a:r>
              <a:rPr lang="en-US" sz="2400" dirty="0" err="1">
                <a:latin typeface="+mj-lt"/>
              </a:rPr>
              <a:t>contas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públicas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informando</a:t>
            </a:r>
            <a:r>
              <a:rPr lang="en-US" sz="2400" dirty="0">
                <a:latin typeface="+mj-lt"/>
              </a:rPr>
              <a:t> as </a:t>
            </a:r>
            <a:r>
              <a:rPr lang="en-US" sz="2400" dirty="0" err="1">
                <a:latin typeface="+mj-lt"/>
              </a:rPr>
              <a:t>providências</a:t>
            </a:r>
            <a:r>
              <a:rPr lang="en-US" sz="2400" dirty="0">
                <a:latin typeface="+mj-lt"/>
              </a:rPr>
              <a:t> a </a:t>
            </a:r>
            <a:r>
              <a:rPr lang="en-US" sz="2400" dirty="0" err="1">
                <a:latin typeface="+mj-lt"/>
              </a:rPr>
              <a:t>serem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tomadas</a:t>
            </a:r>
            <a:r>
              <a:rPr lang="en-US" sz="2400" dirty="0" smtClean="0">
                <a:latin typeface="+mj-lt"/>
              </a:rPr>
              <a:t>;</a:t>
            </a:r>
          </a:p>
          <a:p>
            <a:pPr marL="342900" indent="-342900" algn="just">
              <a:buFont typeface="Wingdings" charset="2"/>
              <a:buChar char="ü"/>
            </a:pPr>
            <a:endParaRPr lang="en-US" sz="2400" dirty="0" smtClean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1484784"/>
            <a:ext cx="5472608" cy="10081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1600" y="260648"/>
            <a:ext cx="480484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2800" dirty="0">
                <a:solidFill>
                  <a:srgbClr val="006600"/>
                </a:solidFill>
              </a:rPr>
              <a:t>LDO - </a:t>
            </a:r>
            <a:r>
              <a:rPr lang="en-US" sz="2800" dirty="0" err="1">
                <a:solidFill>
                  <a:srgbClr val="006600"/>
                </a:solidFill>
              </a:rPr>
              <a:t>Anexo</a:t>
            </a:r>
            <a:r>
              <a:rPr lang="en-US" sz="2800" dirty="0">
                <a:solidFill>
                  <a:srgbClr val="006600"/>
                </a:solidFill>
              </a:rPr>
              <a:t> de </a:t>
            </a:r>
            <a:r>
              <a:rPr lang="en-US" sz="2800" dirty="0" err="1">
                <a:solidFill>
                  <a:srgbClr val="006600"/>
                </a:solidFill>
              </a:rPr>
              <a:t>Riscos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Fiscais</a:t>
            </a:r>
            <a:r>
              <a:rPr lang="en-US" sz="2800" dirty="0">
                <a:solidFill>
                  <a:srgbClr val="006600"/>
                </a:solidFill>
              </a:rPr>
              <a:t>: </a:t>
            </a:r>
            <a:endParaRPr lang="pt-BR" sz="2800" dirty="0">
              <a:solidFill>
                <a:srgbClr val="006600"/>
              </a:solidFill>
            </a:endParaRPr>
          </a:p>
          <a:p>
            <a:pPr algn="ctr"/>
            <a:endParaRPr lang="pt-BR" sz="2800" dirty="0">
              <a:solidFill>
                <a:srgbClr val="0066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05861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/>
          <p:cNvSpPr txBox="1">
            <a:spLocks/>
          </p:cNvSpPr>
          <p:nvPr/>
        </p:nvSpPr>
        <p:spPr>
          <a:xfrm>
            <a:off x="827583" y="116632"/>
            <a:ext cx="8171841" cy="720080"/>
          </a:xfrm>
          <a:prstGeom prst="rect">
            <a:avLst/>
          </a:prstGeom>
        </p:spPr>
        <p:txBody>
          <a:bodyPr anchor="ctr" anchorCtr="0"/>
          <a:lstStyle>
            <a:lvl1pPr algn="l" rtl="0" eaLnBrk="1" latinLnBrk="0" hangingPunct="1">
              <a:spcBef>
                <a:spcPct val="0"/>
              </a:spcBef>
              <a:buNone/>
              <a:defRPr kumimoji="0"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solidFill>
                  <a:srgbClr val="006600"/>
                </a:solidFill>
                <a:latin typeface="+mn-lt"/>
                <a:ea typeface="+mn-ea"/>
                <a:cs typeface="+mn-cs"/>
              </a:rPr>
              <a:t>Anexo de metas fiscais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475656" y="1381472"/>
            <a:ext cx="7391400" cy="396875"/>
          </a:xfrm>
          <a:prstGeom prst="rect">
            <a:avLst/>
          </a:prstGeom>
          <a:solidFill>
            <a:srgbClr val="80008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121284"/>
              </a:buClr>
              <a:buSzPct val="60000"/>
              <a:buFont typeface="Wingdings" pitchFamily="2" charset="2"/>
              <a:buChar char="u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FF00"/>
              </a:buClr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FF00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3FF47"/>
              </a:buClr>
              <a:buSzPct val="8500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FF47"/>
              </a:buClr>
              <a:buSzPct val="8500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FF47"/>
              </a:buClr>
              <a:buSzPct val="8500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FF47"/>
              </a:buClr>
              <a:buSzPct val="8500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FF47"/>
              </a:buClr>
              <a:buSzPct val="8500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Equilíbrio </a:t>
            </a:r>
            <a:r>
              <a:rPr kumimoji="0" lang="pt-BR" alt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Orçamentário</a:t>
            </a:r>
            <a:endParaRPr kumimoji="0" lang="pt-BR" altLang="pt-BR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2669058" y="2242968"/>
            <a:ext cx="1614910" cy="3562296"/>
            <a:chOff x="2669058" y="2242968"/>
            <a:chExt cx="1614910" cy="3562296"/>
          </a:xfrm>
        </p:grpSpPr>
        <p:sp>
          <p:nvSpPr>
            <p:cNvPr id="17" name="Retângulo 16"/>
            <p:cNvSpPr/>
            <p:nvPr/>
          </p:nvSpPr>
          <p:spPr>
            <a:xfrm>
              <a:off x="2669058" y="2242968"/>
              <a:ext cx="1614910" cy="3562296"/>
            </a:xfrm>
            <a:prstGeom prst="rect">
              <a:avLst/>
            </a:prstGeom>
            <a:gradFill>
              <a:gsLst>
                <a:gs pos="0">
                  <a:srgbClr val="F6EA00"/>
                </a:gs>
                <a:gs pos="74000">
                  <a:srgbClr val="FF7A00"/>
                </a:gs>
                <a:gs pos="100000">
                  <a:srgbClr val="7D0D0D"/>
                </a:gs>
              </a:gsLst>
              <a:lin ang="5400000" scaled="0"/>
            </a:gradFill>
            <a:ln w="254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2669058" y="4008080"/>
              <a:ext cx="161491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0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Demi Cond" panose="020B0706030402020204" pitchFamily="34" charset="0"/>
                </a:rPr>
                <a:t>Receita</a:t>
              </a:r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5580112" y="2242968"/>
            <a:ext cx="1962250" cy="3562296"/>
            <a:chOff x="5927452" y="2242968"/>
            <a:chExt cx="1614910" cy="3562296"/>
          </a:xfrm>
        </p:grpSpPr>
        <p:sp>
          <p:nvSpPr>
            <p:cNvPr id="20" name="Retângulo 19"/>
            <p:cNvSpPr/>
            <p:nvPr/>
          </p:nvSpPr>
          <p:spPr>
            <a:xfrm>
              <a:off x="5927452" y="2242968"/>
              <a:ext cx="1614910" cy="3562296"/>
            </a:xfrm>
            <a:prstGeom prst="rect">
              <a:avLst/>
            </a:prstGeom>
            <a:gradFill>
              <a:gsLst>
                <a:gs pos="0">
                  <a:srgbClr val="F6EA00"/>
                </a:gs>
                <a:gs pos="74000">
                  <a:srgbClr val="FF7A00"/>
                </a:gs>
                <a:gs pos="100000">
                  <a:srgbClr val="7D0D0D"/>
                </a:gs>
              </a:gsLst>
              <a:lin ang="5400000" scaled="0"/>
            </a:gradFill>
            <a:ln w="254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5927452" y="4008080"/>
              <a:ext cx="161491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0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Demi Cond" panose="020B0706030402020204" pitchFamily="34" charset="0"/>
                </a:rPr>
                <a:t>Despesa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057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98034" y="332656"/>
            <a:ext cx="184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pt-BR" sz="2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04645" y="260648"/>
            <a:ext cx="69605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solidFill>
                  <a:srgbClr val="006600"/>
                </a:solidFill>
                <a:latin typeface="+mj-lt"/>
                <a:ea typeface="+mj-ea"/>
                <a:cs typeface="+mj-cs"/>
              </a:rPr>
              <a:t>Planejamento</a:t>
            </a:r>
            <a:r>
              <a:rPr lang="pt-BR" sz="2800" dirty="0" smtClean="0">
                <a:solidFill>
                  <a:srgbClr val="006600"/>
                </a:solidFill>
                <a:latin typeface="+mj-lt"/>
                <a:ea typeface="+mj-ea"/>
                <a:cs typeface="+mj-cs"/>
              </a:rPr>
              <a:t> e orçamento </a:t>
            </a:r>
            <a:r>
              <a:rPr lang="pt-BR" sz="2800" dirty="0">
                <a:solidFill>
                  <a:srgbClr val="006600"/>
                </a:solidFill>
                <a:latin typeface="+mj-lt"/>
                <a:ea typeface="+mj-ea"/>
                <a:cs typeface="+mj-cs"/>
              </a:rPr>
              <a:t>– </a:t>
            </a:r>
            <a:r>
              <a:rPr lang="pt-BR" sz="2800" dirty="0" smtClean="0">
                <a:solidFill>
                  <a:srgbClr val="006600"/>
                </a:solidFill>
                <a:latin typeface="+mj-lt"/>
                <a:ea typeface="+mj-ea"/>
                <a:cs typeface="+mj-cs"/>
              </a:rPr>
              <a:t>base legal</a:t>
            </a:r>
            <a:endParaRPr lang="pt-BR" sz="2800" dirty="0">
              <a:solidFill>
                <a:srgbClr val="0066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755576" y="1844824"/>
            <a:ext cx="748883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b="1" dirty="0">
              <a:cs typeface="Arial" pitchFamily="34" charset="0"/>
            </a:endParaRPr>
          </a:p>
          <a:p>
            <a:r>
              <a:rPr lang="pt-BR" b="1" dirty="0">
                <a:cs typeface="Arial" pitchFamily="34" charset="0"/>
              </a:rPr>
              <a:t>Portaria Interministerial 163 STN/SOF/2001 - </a:t>
            </a:r>
            <a:r>
              <a:rPr lang="pt-BR" dirty="0">
                <a:cs typeface="Arial" pitchFamily="34" charset="0"/>
              </a:rPr>
              <a:t>normas  gerais de consolidação das contas públicas e os conceitos para a classificação da despesa </a:t>
            </a:r>
            <a:endParaRPr lang="pt-BR" dirty="0" smtClean="0">
              <a:cs typeface="Arial" pitchFamily="34" charset="0"/>
            </a:endParaRPr>
          </a:p>
          <a:p>
            <a:endParaRPr lang="pt-BR" dirty="0">
              <a:cs typeface="Arial" pitchFamily="34" charset="0"/>
            </a:endParaRPr>
          </a:p>
          <a:p>
            <a:r>
              <a:rPr lang="pt-BR" b="1" dirty="0">
                <a:cs typeface="Arial" pitchFamily="34" charset="0"/>
              </a:rPr>
              <a:t>Lei Orgânica do Município – </a:t>
            </a:r>
            <a:r>
              <a:rPr lang="pt-BR" dirty="0">
                <a:cs typeface="Arial" pitchFamily="34" charset="0"/>
              </a:rPr>
              <a:t>complementa a regulação federal em seu </a:t>
            </a:r>
            <a:r>
              <a:rPr lang="pt-BR" dirty="0" smtClean="0">
                <a:cs typeface="Arial" pitchFamily="34" charset="0"/>
              </a:rPr>
              <a:t>âmbito</a:t>
            </a:r>
          </a:p>
          <a:p>
            <a:endParaRPr lang="pt-BR" b="1" dirty="0">
              <a:cs typeface="Arial" pitchFamily="34" charset="0"/>
            </a:endParaRPr>
          </a:p>
          <a:p>
            <a:r>
              <a:rPr lang="pt-BR" b="1" dirty="0">
                <a:cs typeface="Arial" pitchFamily="34" charset="0"/>
              </a:rPr>
              <a:t>Regimento Interno da Câmara Municipal </a:t>
            </a:r>
            <a:r>
              <a:rPr lang="pt-BR" dirty="0">
                <a:cs typeface="Arial" pitchFamily="34" charset="0"/>
              </a:rPr>
              <a:t>– define a tramitação das peças de planejamento e orçamento quando da avaliação e aprovação do Poder Legislativo   </a:t>
            </a:r>
          </a:p>
          <a:p>
            <a:pPr algn="just">
              <a:buClr>
                <a:srgbClr val="009900"/>
              </a:buClr>
              <a:buFont typeface="Wingdings" pitchFamily="2" charset="2"/>
              <a:buChar char="q"/>
              <a:defRPr/>
            </a:pPr>
            <a:endParaRPr lang="pt-BR" dirty="0">
              <a:cs typeface="Arial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7531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/>
          <p:cNvSpPr txBox="1">
            <a:spLocks/>
          </p:cNvSpPr>
          <p:nvPr/>
        </p:nvSpPr>
        <p:spPr>
          <a:xfrm>
            <a:off x="1141040" y="55270"/>
            <a:ext cx="8171841" cy="720080"/>
          </a:xfrm>
          <a:prstGeom prst="rect">
            <a:avLst/>
          </a:prstGeom>
        </p:spPr>
        <p:txBody>
          <a:bodyPr anchor="ctr" anchorCtr="0"/>
          <a:lstStyle>
            <a:lvl1pPr algn="l" rtl="0" eaLnBrk="1" latinLnBrk="0" hangingPunct="1">
              <a:spcBef>
                <a:spcPct val="0"/>
              </a:spcBef>
              <a:buNone/>
              <a:defRPr kumimoji="0"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solidFill>
                  <a:srgbClr val="006600"/>
                </a:solidFill>
                <a:latin typeface="+mn-lt"/>
                <a:ea typeface="+mn-ea"/>
                <a:cs typeface="+mn-cs"/>
              </a:rPr>
              <a:t>Anexo de metas fiscais</a:t>
            </a:r>
          </a:p>
        </p:txBody>
      </p:sp>
      <p:sp>
        <p:nvSpPr>
          <p:cNvPr id="8" name="Retângulo de cantos arredondados 7"/>
          <p:cNvSpPr/>
          <p:nvPr/>
        </p:nvSpPr>
        <p:spPr>
          <a:xfrm>
            <a:off x="1489373" y="1988840"/>
            <a:ext cx="6750893" cy="552822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RESULTADO PRIMÁRIO =</a:t>
            </a:r>
            <a:r>
              <a:rPr kumimoji="0" lang="pt-BR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Receita Primária </a:t>
            </a:r>
            <a:r>
              <a:rPr kumimoji="0" lang="pt-BR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–</a:t>
            </a:r>
            <a:r>
              <a:rPr kumimoji="0" lang="pt-BR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Despesa Primária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2669058" y="2996952"/>
            <a:ext cx="1614910" cy="2808312"/>
            <a:chOff x="2669058" y="2996952"/>
            <a:chExt cx="1614910" cy="2808312"/>
          </a:xfrm>
        </p:grpSpPr>
        <p:sp>
          <p:nvSpPr>
            <p:cNvPr id="10" name="Retângulo 9"/>
            <p:cNvSpPr/>
            <p:nvPr/>
          </p:nvSpPr>
          <p:spPr>
            <a:xfrm>
              <a:off x="2669058" y="2996952"/>
              <a:ext cx="1614910" cy="2808312"/>
            </a:xfrm>
            <a:prstGeom prst="rect">
              <a:avLst/>
            </a:prstGeom>
            <a:gradFill>
              <a:gsLst>
                <a:gs pos="0">
                  <a:srgbClr val="F6EA00"/>
                </a:gs>
                <a:gs pos="74000">
                  <a:srgbClr val="FF7A00"/>
                </a:gs>
                <a:gs pos="100000">
                  <a:srgbClr val="7D0D0D"/>
                </a:gs>
              </a:gsLst>
              <a:lin ang="5400000" scaled="0"/>
            </a:gradFill>
            <a:ln w="254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2669058" y="4008080"/>
              <a:ext cx="16149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0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Demi Cond" panose="020B0706030402020204" pitchFamily="34" charset="0"/>
                </a:rPr>
                <a:t>Receita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0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Demi Cond" panose="020B0706030402020204" pitchFamily="34" charset="0"/>
                </a:rPr>
                <a:t>primária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5927452" y="3717032"/>
            <a:ext cx="1956916" cy="2088232"/>
            <a:chOff x="5927452" y="3717032"/>
            <a:chExt cx="1614910" cy="2088232"/>
          </a:xfrm>
        </p:grpSpPr>
        <p:sp>
          <p:nvSpPr>
            <p:cNvPr id="13" name="Retângulo 12"/>
            <p:cNvSpPr/>
            <p:nvPr/>
          </p:nvSpPr>
          <p:spPr>
            <a:xfrm>
              <a:off x="5927452" y="3717032"/>
              <a:ext cx="1614910" cy="2088232"/>
            </a:xfrm>
            <a:prstGeom prst="rect">
              <a:avLst/>
            </a:prstGeom>
            <a:gradFill>
              <a:gsLst>
                <a:gs pos="0">
                  <a:srgbClr val="F6EA00"/>
                </a:gs>
                <a:gs pos="74000">
                  <a:srgbClr val="FF7A00"/>
                </a:gs>
                <a:gs pos="100000">
                  <a:srgbClr val="7D0D0D"/>
                </a:gs>
              </a:gsLst>
              <a:lin ang="5400000" scaled="0"/>
            </a:gradFill>
            <a:ln w="254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5927452" y="4008080"/>
              <a:ext cx="16149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0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Demi Cond" panose="020B0706030402020204" pitchFamily="34" charset="0"/>
                </a:rPr>
                <a:t>Despesa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0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Demi Cond" panose="020B0706030402020204" pitchFamily="34" charset="0"/>
                </a:rPr>
                <a:t>primária</a:t>
              </a:r>
            </a:p>
          </p:txBody>
        </p:sp>
      </p:grpSp>
      <p:cxnSp>
        <p:nvCxnSpPr>
          <p:cNvPr id="15" name="Conector reto 14"/>
          <p:cNvCxnSpPr/>
          <p:nvPr/>
        </p:nvCxnSpPr>
        <p:spPr>
          <a:xfrm>
            <a:off x="2669058" y="3001828"/>
            <a:ext cx="1614910" cy="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6" name="Conector de seta reta 15"/>
          <p:cNvCxnSpPr/>
          <p:nvPr/>
        </p:nvCxnSpPr>
        <p:spPr>
          <a:xfrm>
            <a:off x="7380312" y="2996952"/>
            <a:ext cx="0" cy="720080"/>
          </a:xfrm>
          <a:prstGeom prst="straightConnector1">
            <a:avLst/>
          </a:prstGeom>
          <a:noFill/>
          <a:ln w="15875" cap="flat" cmpd="sng" algn="ctr">
            <a:solidFill>
              <a:srgbClr val="C00000"/>
            </a:solidFill>
            <a:prstDash val="solid"/>
            <a:headEnd type="stealth" w="lg" len="lg"/>
            <a:tailEnd type="stealth" w="lg" len="lg"/>
          </a:ln>
          <a:effectLst/>
        </p:spPr>
      </p:cxnSp>
      <p:sp>
        <p:nvSpPr>
          <p:cNvPr id="17" name="CaixaDeTexto 16"/>
          <p:cNvSpPr txBox="1"/>
          <p:nvPr/>
        </p:nvSpPr>
        <p:spPr>
          <a:xfrm>
            <a:off x="6140833" y="3033826"/>
            <a:ext cx="1188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</a:t>
            </a:r>
            <a:r>
              <a:rPr lang="pt-BR" b="1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uperávit</a:t>
            </a:r>
          </a:p>
          <a:p>
            <a:pPr algn="ctr"/>
            <a:r>
              <a:rPr lang="pt-BR" b="1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primário</a:t>
            </a:r>
            <a:endParaRPr lang="pt-BR" b="1" dirty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141040" y="1381472"/>
            <a:ext cx="7391400" cy="396875"/>
          </a:xfrm>
          <a:prstGeom prst="rect">
            <a:avLst/>
          </a:prstGeom>
          <a:solidFill>
            <a:srgbClr val="80008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121284"/>
              </a:buClr>
              <a:buSzPct val="60000"/>
              <a:buFont typeface="Wingdings" pitchFamily="2" charset="2"/>
              <a:buChar char="u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FF00"/>
              </a:buClr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FF00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3FF47"/>
              </a:buClr>
              <a:buSzPct val="8500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FF47"/>
              </a:buClr>
              <a:buSzPct val="8500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FF47"/>
              </a:buClr>
              <a:buSzPct val="8500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FF47"/>
              </a:buClr>
              <a:buSzPct val="8500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FF47"/>
              </a:buClr>
              <a:buSzPct val="8500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Resultado Primário</a:t>
            </a:r>
            <a:endParaRPr kumimoji="0" lang="pt-BR" altLang="pt-BR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96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96296E-6 L 0.35452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/>
          <p:cNvSpPr txBox="1">
            <a:spLocks/>
          </p:cNvSpPr>
          <p:nvPr/>
        </p:nvSpPr>
        <p:spPr>
          <a:xfrm>
            <a:off x="827583" y="116632"/>
            <a:ext cx="8171841" cy="720080"/>
          </a:xfrm>
          <a:prstGeom prst="rect">
            <a:avLst/>
          </a:prstGeom>
        </p:spPr>
        <p:txBody>
          <a:bodyPr anchor="ctr" anchorCtr="0"/>
          <a:lstStyle>
            <a:lvl1pPr algn="l" rtl="0" eaLnBrk="1" latinLnBrk="0" hangingPunct="1">
              <a:spcBef>
                <a:spcPct val="0"/>
              </a:spcBef>
              <a:buNone/>
              <a:defRPr kumimoji="0"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solidFill>
                  <a:srgbClr val="006600"/>
                </a:solidFill>
                <a:latin typeface="+mn-lt"/>
                <a:ea typeface="+mn-ea"/>
                <a:cs typeface="+mn-cs"/>
              </a:rPr>
              <a:t>Anexo de metas fiscais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043608" y="1176868"/>
            <a:ext cx="7391400" cy="396875"/>
          </a:xfrm>
          <a:prstGeom prst="rect">
            <a:avLst/>
          </a:prstGeom>
          <a:solidFill>
            <a:srgbClr val="80008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121284"/>
              </a:buClr>
              <a:buSzPct val="60000"/>
              <a:buFont typeface="Wingdings" pitchFamily="2" charset="2"/>
              <a:buChar char="u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FF00"/>
              </a:buClr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FF00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3FF47"/>
              </a:buClr>
              <a:buSzPct val="8500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FF47"/>
              </a:buClr>
              <a:buSzPct val="8500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FF47"/>
              </a:buClr>
              <a:buSzPct val="8500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FF47"/>
              </a:buClr>
              <a:buSzPct val="8500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FF47"/>
              </a:buClr>
              <a:buSzPct val="8500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Resultado Nominal</a:t>
            </a:r>
            <a:endParaRPr kumimoji="0" lang="pt-BR" altLang="pt-BR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2539330" y="2694096"/>
            <a:ext cx="1614910" cy="2808312"/>
            <a:chOff x="2669058" y="2996952"/>
            <a:chExt cx="1614910" cy="2808312"/>
          </a:xfrm>
        </p:grpSpPr>
        <p:sp>
          <p:nvSpPr>
            <p:cNvPr id="10" name="Retângulo 9"/>
            <p:cNvSpPr/>
            <p:nvPr/>
          </p:nvSpPr>
          <p:spPr>
            <a:xfrm>
              <a:off x="2669058" y="2996952"/>
              <a:ext cx="1614910" cy="2808312"/>
            </a:xfrm>
            <a:prstGeom prst="rect">
              <a:avLst/>
            </a:prstGeom>
            <a:gradFill>
              <a:gsLst>
                <a:gs pos="0">
                  <a:srgbClr val="F6EA00"/>
                </a:gs>
                <a:gs pos="74000">
                  <a:srgbClr val="FF7A00"/>
                </a:gs>
                <a:gs pos="100000">
                  <a:srgbClr val="7D0D0D"/>
                </a:gs>
              </a:gsLst>
              <a:lin ang="5400000" scaled="0"/>
            </a:gradFill>
            <a:ln w="254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2669058" y="4008080"/>
              <a:ext cx="16149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0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Demi Cond" panose="020B0706030402020204" pitchFamily="34" charset="0"/>
                </a:rPr>
                <a:t>Receita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0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Demi Cond" panose="020B0706030402020204" pitchFamily="34" charset="0"/>
                </a:rPr>
                <a:t>primária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5927452" y="3450151"/>
            <a:ext cx="1884908" cy="2088232"/>
            <a:chOff x="5927452" y="3717032"/>
            <a:chExt cx="1614910" cy="2088232"/>
          </a:xfrm>
        </p:grpSpPr>
        <p:sp>
          <p:nvSpPr>
            <p:cNvPr id="13" name="Retângulo 12"/>
            <p:cNvSpPr/>
            <p:nvPr/>
          </p:nvSpPr>
          <p:spPr>
            <a:xfrm>
              <a:off x="5927452" y="3717032"/>
              <a:ext cx="1614910" cy="2088232"/>
            </a:xfrm>
            <a:prstGeom prst="rect">
              <a:avLst/>
            </a:prstGeom>
            <a:gradFill>
              <a:gsLst>
                <a:gs pos="0">
                  <a:srgbClr val="F6EA00"/>
                </a:gs>
                <a:gs pos="74000">
                  <a:srgbClr val="FF7A00"/>
                </a:gs>
                <a:gs pos="100000">
                  <a:srgbClr val="7D0D0D"/>
                </a:gs>
              </a:gsLst>
              <a:lin ang="5400000" scaled="0"/>
            </a:gradFill>
            <a:ln w="254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5927452" y="4008080"/>
              <a:ext cx="16149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0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Demi Cond" panose="020B0706030402020204" pitchFamily="34" charset="0"/>
                </a:rPr>
                <a:t>Despesa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0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Demi Cond" panose="020B0706030402020204" pitchFamily="34" charset="0"/>
                </a:rPr>
                <a:t>primária</a:t>
              </a: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5927452" y="2019173"/>
            <a:ext cx="1812900" cy="1402056"/>
            <a:chOff x="5927452" y="2242968"/>
            <a:chExt cx="1614910" cy="1474064"/>
          </a:xfrm>
        </p:grpSpPr>
        <p:sp>
          <p:nvSpPr>
            <p:cNvPr id="16" name="Retângulo 15"/>
            <p:cNvSpPr/>
            <p:nvPr/>
          </p:nvSpPr>
          <p:spPr>
            <a:xfrm>
              <a:off x="5927452" y="2242968"/>
              <a:ext cx="1614910" cy="1474064"/>
            </a:xfrm>
            <a:prstGeom prst="rect">
              <a:avLst/>
            </a:prstGeom>
            <a:gradFill>
              <a:gsLst>
                <a:gs pos="0">
                  <a:srgbClr val="F6EA00"/>
                </a:gs>
                <a:gs pos="74000">
                  <a:srgbClr val="FF7A00"/>
                </a:gs>
                <a:gs pos="100000">
                  <a:srgbClr val="7D0D0D"/>
                </a:gs>
              </a:gsLst>
              <a:lin ang="5400000" scaled="0"/>
            </a:gradFill>
            <a:ln w="254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5927452" y="2636912"/>
              <a:ext cx="1614910" cy="1067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0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Demi Cond" panose="020B0706030402020204" pitchFamily="34" charset="0"/>
                </a:rPr>
                <a:t>Juros/+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0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Demi Cond" panose="020B0706030402020204" pitchFamily="34" charset="0"/>
                </a:rPr>
                <a:t>dívida</a:t>
              </a:r>
            </a:p>
          </p:txBody>
        </p:sp>
      </p:grpSp>
      <p:cxnSp>
        <p:nvCxnSpPr>
          <p:cNvPr id="18" name="Conector reto 17"/>
          <p:cNvCxnSpPr/>
          <p:nvPr/>
        </p:nvCxnSpPr>
        <p:spPr>
          <a:xfrm>
            <a:off x="5927452" y="2026941"/>
            <a:ext cx="1614910" cy="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9" name="Conector de seta reta 18"/>
          <p:cNvCxnSpPr/>
          <p:nvPr/>
        </p:nvCxnSpPr>
        <p:spPr>
          <a:xfrm>
            <a:off x="3995936" y="1916832"/>
            <a:ext cx="0" cy="720080"/>
          </a:xfrm>
          <a:prstGeom prst="straightConnector1">
            <a:avLst/>
          </a:prstGeom>
          <a:noFill/>
          <a:ln w="15875" cap="flat" cmpd="sng" algn="ctr">
            <a:solidFill>
              <a:srgbClr val="C00000"/>
            </a:solidFill>
            <a:prstDash val="solid"/>
            <a:headEnd type="stealth" w="lg" len="lg"/>
            <a:tailEnd type="stealth" w="lg" len="lg"/>
          </a:ln>
          <a:effectLst/>
        </p:spPr>
      </p:cxnSp>
      <p:sp>
        <p:nvSpPr>
          <p:cNvPr id="20" name="CaixaDeTexto 19"/>
          <p:cNvSpPr txBox="1"/>
          <p:nvPr/>
        </p:nvSpPr>
        <p:spPr>
          <a:xfrm>
            <a:off x="2726818" y="2019173"/>
            <a:ext cx="1071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déficit</a:t>
            </a:r>
          </a:p>
          <a:p>
            <a:pPr algn="ctr"/>
            <a:r>
              <a:rPr lang="pt-BR" b="1" dirty="0" smtClean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nominal</a:t>
            </a:r>
            <a:endParaRPr lang="pt-BR" b="1" dirty="0">
              <a:solidFill>
                <a:prstClr val="black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1" name="Retângulo de cantos arredondados 20"/>
          <p:cNvSpPr/>
          <p:nvPr/>
        </p:nvSpPr>
        <p:spPr>
          <a:xfrm>
            <a:off x="1657291" y="5677144"/>
            <a:ext cx="6750893" cy="432048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RESULTADO NOMINAL =</a:t>
            </a:r>
            <a:r>
              <a:rPr kumimoji="0" lang="pt-BR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Variação do Endividamento Líquido</a:t>
            </a:r>
          </a:p>
        </p:txBody>
      </p:sp>
    </p:spTree>
    <p:extLst>
      <p:ext uri="{BB962C8B-B14F-4D97-AF65-F5344CB8AC3E}">
        <p14:creationId xmlns:p14="http://schemas.microsoft.com/office/powerpoint/2010/main" val="88892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35452 -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/>
          <p:cNvSpPr txBox="1">
            <a:spLocks/>
          </p:cNvSpPr>
          <p:nvPr/>
        </p:nvSpPr>
        <p:spPr>
          <a:xfrm>
            <a:off x="827583" y="116632"/>
            <a:ext cx="8171841" cy="720080"/>
          </a:xfrm>
          <a:prstGeom prst="rect">
            <a:avLst/>
          </a:prstGeom>
        </p:spPr>
        <p:txBody>
          <a:bodyPr anchor="ctr" anchorCtr="0"/>
          <a:lstStyle>
            <a:lvl1pPr algn="l" rtl="0" eaLnBrk="1" latinLnBrk="0" hangingPunct="1">
              <a:spcBef>
                <a:spcPct val="0"/>
              </a:spcBef>
              <a:buNone/>
              <a:defRPr kumimoji="0"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solidFill>
                  <a:srgbClr val="006600"/>
                </a:solidFill>
                <a:latin typeface="+mn-lt"/>
                <a:ea typeface="+mn-ea"/>
                <a:cs typeface="+mn-cs"/>
              </a:rPr>
              <a:t>Anexo de metas fiscais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141040" y="1381472"/>
            <a:ext cx="7391400" cy="396875"/>
          </a:xfrm>
          <a:prstGeom prst="rect">
            <a:avLst/>
          </a:prstGeom>
          <a:solidFill>
            <a:srgbClr val="80008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121284"/>
              </a:buClr>
              <a:buSzPct val="60000"/>
              <a:buFont typeface="Wingdings" pitchFamily="2" charset="2"/>
              <a:buChar char="u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FF00"/>
              </a:buClr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FF00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3FF47"/>
              </a:buClr>
              <a:buSzPct val="8500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FF47"/>
              </a:buClr>
              <a:buSzPct val="8500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FF47"/>
              </a:buClr>
              <a:buSzPct val="8500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FF47"/>
              </a:buClr>
              <a:buSzPct val="8500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FF47"/>
              </a:buClr>
              <a:buSzPct val="8500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Resultado Nominal</a:t>
            </a:r>
            <a:endParaRPr kumimoji="0" lang="pt-BR" altLang="pt-BR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1" name="Retângulo de cantos arredondados 20"/>
          <p:cNvSpPr/>
          <p:nvPr/>
        </p:nvSpPr>
        <p:spPr>
          <a:xfrm>
            <a:off x="1403648" y="5589240"/>
            <a:ext cx="6750893" cy="432048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RESULTADO NOMINAL =</a:t>
            </a:r>
            <a:r>
              <a:rPr kumimoji="0" lang="pt-BR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Variação do Endividamento Líquido</a:t>
            </a:r>
          </a:p>
        </p:txBody>
      </p:sp>
      <p:sp>
        <p:nvSpPr>
          <p:cNvPr id="2" name="Rectangle 1"/>
          <p:cNvSpPr/>
          <p:nvPr/>
        </p:nvSpPr>
        <p:spPr>
          <a:xfrm>
            <a:off x="1691680" y="3068960"/>
            <a:ext cx="4572000" cy="2308324"/>
          </a:xfrm>
          <a:prstGeom prst="rect">
            <a:avLst/>
          </a:prstGeom>
          <a:ln>
            <a:solidFill>
              <a:srgbClr val="17375E"/>
            </a:solidFill>
          </a:ln>
        </p:spPr>
        <p:txBody>
          <a:bodyPr>
            <a:spAutoFit/>
          </a:bodyPr>
          <a:lstStyle/>
          <a:p>
            <a:r>
              <a:rPr lang="en-US" dirty="0" err="1" smtClean="0"/>
              <a:t>Salário</a:t>
            </a:r>
            <a:r>
              <a:rPr lang="en-US" dirty="0" smtClean="0"/>
              <a:t> 			+ </a:t>
            </a:r>
            <a:r>
              <a:rPr lang="en-US" dirty="0"/>
              <a:t>1.000</a:t>
            </a:r>
          </a:p>
          <a:p>
            <a:r>
              <a:rPr lang="en-US" dirty="0" err="1" smtClean="0"/>
              <a:t>Aluguel</a:t>
            </a:r>
            <a:r>
              <a:rPr lang="en-US" dirty="0" smtClean="0"/>
              <a:t>			    (</a:t>
            </a:r>
            <a:r>
              <a:rPr lang="en-US" dirty="0"/>
              <a:t>400) </a:t>
            </a:r>
            <a:endParaRPr lang="en-US" dirty="0" smtClean="0"/>
          </a:p>
          <a:p>
            <a:r>
              <a:rPr lang="en-US" dirty="0" err="1" smtClean="0"/>
              <a:t>Alimentação</a:t>
            </a:r>
            <a:r>
              <a:rPr lang="en-US" dirty="0" smtClean="0"/>
              <a:t>		    (</a:t>
            </a:r>
            <a:r>
              <a:rPr lang="en-US" dirty="0"/>
              <a:t>200)</a:t>
            </a:r>
          </a:p>
          <a:p>
            <a:r>
              <a:rPr lang="en-US" dirty="0" err="1" smtClean="0"/>
              <a:t>Outras</a:t>
            </a:r>
            <a:r>
              <a:rPr lang="en-US" dirty="0" smtClean="0"/>
              <a:t> </a:t>
            </a:r>
            <a:r>
              <a:rPr lang="en-US" dirty="0" err="1" smtClean="0"/>
              <a:t>despesas</a:t>
            </a:r>
            <a:r>
              <a:rPr lang="en-US" dirty="0" smtClean="0"/>
              <a:t>                        (</a:t>
            </a:r>
            <a:r>
              <a:rPr lang="en-US" dirty="0"/>
              <a:t>200) </a:t>
            </a:r>
          </a:p>
          <a:p>
            <a:r>
              <a:rPr lang="en-US" dirty="0" err="1"/>
              <a:t>Resultado</a:t>
            </a:r>
            <a:r>
              <a:rPr lang="en-US" dirty="0"/>
              <a:t> </a:t>
            </a:r>
            <a:r>
              <a:rPr lang="en-US" dirty="0" err="1" smtClean="0"/>
              <a:t>Primário</a:t>
            </a:r>
            <a:r>
              <a:rPr lang="en-US" dirty="0" smtClean="0"/>
              <a:t>	                    200</a:t>
            </a:r>
            <a:endParaRPr lang="en-US" dirty="0"/>
          </a:p>
          <a:p>
            <a:r>
              <a:rPr lang="en-US" dirty="0"/>
              <a:t>(+/-) </a:t>
            </a:r>
            <a:r>
              <a:rPr lang="en-US" dirty="0" err="1" smtClean="0"/>
              <a:t>Juros</a:t>
            </a:r>
            <a:r>
              <a:rPr lang="en-US" dirty="0" smtClean="0"/>
              <a:t>		    (</a:t>
            </a:r>
            <a:r>
              <a:rPr lang="en-US" dirty="0"/>
              <a:t>250) </a:t>
            </a:r>
            <a:endParaRPr lang="en-US" dirty="0" smtClean="0"/>
          </a:p>
          <a:p>
            <a:r>
              <a:rPr lang="en-US" dirty="0" err="1" smtClean="0"/>
              <a:t>Resultado</a:t>
            </a:r>
            <a:r>
              <a:rPr lang="en-US" dirty="0" smtClean="0"/>
              <a:t> Nominal		      (</a:t>
            </a:r>
            <a:r>
              <a:rPr lang="en-US" dirty="0"/>
              <a:t>50)</a:t>
            </a: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91680" y="2564904"/>
            <a:ext cx="2250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 </a:t>
            </a:r>
            <a:r>
              <a:rPr lang="en-US" dirty="0" err="1"/>
              <a:t>exemplo</a:t>
            </a:r>
            <a:r>
              <a:rPr lang="en-US" dirty="0"/>
              <a:t> de casa”</a:t>
            </a:r>
          </a:p>
        </p:txBody>
      </p:sp>
    </p:spTree>
    <p:extLst>
      <p:ext uri="{BB962C8B-B14F-4D97-AF65-F5344CB8AC3E}">
        <p14:creationId xmlns:p14="http://schemas.microsoft.com/office/powerpoint/2010/main" val="18123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/>
          <p:cNvSpPr txBox="1">
            <a:spLocks/>
          </p:cNvSpPr>
          <p:nvPr/>
        </p:nvSpPr>
        <p:spPr>
          <a:xfrm>
            <a:off x="827583" y="116632"/>
            <a:ext cx="8171841" cy="720080"/>
          </a:xfrm>
          <a:prstGeom prst="rect">
            <a:avLst/>
          </a:prstGeom>
          <a:noFill/>
        </p:spPr>
        <p:txBody>
          <a:bodyPr anchor="ctr" anchorCtr="0"/>
          <a:lstStyle>
            <a:lvl1pPr algn="l" rtl="0" eaLnBrk="1" latinLnBrk="0" hangingPunct="1">
              <a:spcBef>
                <a:spcPct val="0"/>
              </a:spcBef>
              <a:buNone/>
              <a:defRPr kumimoji="0"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solidFill>
                  <a:srgbClr val="006600"/>
                </a:solidFill>
                <a:latin typeface="+mn-lt"/>
                <a:ea typeface="+mn-ea"/>
                <a:cs typeface="+mn-cs"/>
              </a:rPr>
              <a:t>Anexo</a:t>
            </a:r>
            <a:r>
              <a:rPr lang="pt-BR" sz="4000" dirty="0" smtClean="0">
                <a:solidFill>
                  <a:schemeClr val="tx1"/>
                </a:solidFill>
                <a:latin typeface="Franklin Gothic Demi Cond" panose="020B0706030402020204" pitchFamily="34" charset="0"/>
              </a:rPr>
              <a:t> </a:t>
            </a:r>
            <a:r>
              <a:rPr lang="pt-BR" sz="2800" dirty="0">
                <a:solidFill>
                  <a:srgbClr val="006600"/>
                </a:solidFill>
                <a:latin typeface="+mn-lt"/>
                <a:ea typeface="+mn-ea"/>
                <a:cs typeface="+mn-cs"/>
              </a:rPr>
              <a:t>de metas fiscais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5311"/>
            <a:ext cx="9144000" cy="502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5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/>
          <p:cNvSpPr txBox="1">
            <a:spLocks/>
          </p:cNvSpPr>
          <p:nvPr/>
        </p:nvSpPr>
        <p:spPr>
          <a:xfrm>
            <a:off x="827583" y="116632"/>
            <a:ext cx="8171841" cy="720080"/>
          </a:xfrm>
          <a:prstGeom prst="rect">
            <a:avLst/>
          </a:prstGeom>
          <a:noFill/>
        </p:spPr>
        <p:txBody>
          <a:bodyPr anchor="ctr" anchorCtr="0"/>
          <a:lstStyle>
            <a:lvl1pPr algn="l" rtl="0" eaLnBrk="1" latinLnBrk="0" hangingPunct="1">
              <a:spcBef>
                <a:spcPct val="0"/>
              </a:spcBef>
              <a:buNone/>
              <a:defRPr kumimoji="0"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solidFill>
                  <a:srgbClr val="006600"/>
                </a:solidFill>
                <a:latin typeface="+mn-lt"/>
                <a:ea typeface="+mn-ea"/>
                <a:cs typeface="+mn-cs"/>
              </a:rPr>
              <a:t>Anexo</a:t>
            </a:r>
            <a:r>
              <a:rPr lang="pt-BR" sz="4000" dirty="0" smtClean="0">
                <a:solidFill>
                  <a:schemeClr val="tx1"/>
                </a:solidFill>
                <a:latin typeface="Franklin Gothic Demi Cond" panose="020B0706030402020204" pitchFamily="34" charset="0"/>
              </a:rPr>
              <a:t> </a:t>
            </a:r>
            <a:r>
              <a:rPr lang="pt-BR" sz="2800" dirty="0">
                <a:solidFill>
                  <a:srgbClr val="006600"/>
                </a:solidFill>
                <a:latin typeface="+mn-lt"/>
                <a:ea typeface="+mn-ea"/>
                <a:cs typeface="+mn-cs"/>
              </a:rPr>
              <a:t>de metas </a:t>
            </a:r>
            <a:r>
              <a:rPr lang="pt-BR" sz="2800" dirty="0" smtClean="0">
                <a:solidFill>
                  <a:srgbClr val="006600"/>
                </a:solidFill>
                <a:latin typeface="+mn-lt"/>
                <a:ea typeface="+mn-ea"/>
                <a:cs typeface="+mn-cs"/>
              </a:rPr>
              <a:t>fiscais - prioridades </a:t>
            </a:r>
            <a:endParaRPr lang="pt-BR" sz="2800" dirty="0">
              <a:solidFill>
                <a:srgbClr val="0066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80728"/>
            <a:ext cx="8496944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9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996952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Art</a:t>
            </a:r>
            <a:r>
              <a:rPr lang="en-US" sz="2000" dirty="0"/>
              <a:t>. 73.</a:t>
            </a:r>
            <a:r>
              <a:rPr lang="en-US" sz="2000" b="1" dirty="0"/>
              <a:t> </a:t>
            </a:r>
            <a:r>
              <a:rPr lang="en-US" sz="2000" dirty="0"/>
              <a:t>As </a:t>
            </a:r>
            <a:r>
              <a:rPr lang="en-US" sz="2000" dirty="0" err="1"/>
              <a:t>infrações</a:t>
            </a:r>
            <a:r>
              <a:rPr lang="en-US" sz="2000" dirty="0"/>
              <a:t> dos </a:t>
            </a:r>
            <a:r>
              <a:rPr lang="en-US" sz="2000" dirty="0" err="1"/>
              <a:t>dispositivos</a:t>
            </a:r>
            <a:r>
              <a:rPr lang="en-US" sz="2000" dirty="0"/>
              <a:t> da Lei </a:t>
            </a:r>
            <a:r>
              <a:rPr lang="en-US" sz="2000" dirty="0" err="1"/>
              <a:t>Complementar</a:t>
            </a:r>
            <a:r>
              <a:rPr lang="en-US" sz="2000" dirty="0"/>
              <a:t> </a:t>
            </a:r>
            <a:r>
              <a:rPr lang="en-US" sz="2000" dirty="0" err="1"/>
              <a:t>serão</a:t>
            </a:r>
            <a:r>
              <a:rPr lang="en-US" sz="2000" dirty="0"/>
              <a:t> </a:t>
            </a:r>
            <a:r>
              <a:rPr lang="en-US" sz="2000" dirty="0" err="1"/>
              <a:t>punidas</a:t>
            </a:r>
            <a:r>
              <a:rPr lang="en-US" sz="2000" dirty="0"/>
              <a:t> </a:t>
            </a:r>
            <a:r>
              <a:rPr lang="en-US" sz="2000" dirty="0" err="1"/>
              <a:t>segundo</a:t>
            </a:r>
            <a:r>
              <a:rPr lang="en-US" sz="2000" dirty="0"/>
              <a:t> o </a:t>
            </a:r>
            <a:r>
              <a:rPr lang="en-US" sz="2000" dirty="0" err="1"/>
              <a:t>Decreto</a:t>
            </a:r>
            <a:r>
              <a:rPr lang="en-US" sz="2000" dirty="0"/>
              <a:t>-Lei n. 2848/1940 (</a:t>
            </a:r>
            <a:r>
              <a:rPr lang="en-US" sz="2000" dirty="0" err="1"/>
              <a:t>Código</a:t>
            </a:r>
            <a:r>
              <a:rPr lang="en-US" sz="2000" dirty="0"/>
              <a:t> Penal</a:t>
            </a:r>
            <a:r>
              <a:rPr lang="en-US" sz="2000" dirty="0" smtClean="0"/>
              <a:t>), a Lei n. 1.079/1950, </a:t>
            </a:r>
            <a:r>
              <a:rPr lang="en-US" sz="2000" dirty="0" err="1" smtClean="0"/>
              <a:t>Decreto</a:t>
            </a:r>
            <a:r>
              <a:rPr lang="en-US" sz="2000" dirty="0" smtClean="0"/>
              <a:t>-Lei n. 201/1967 e Lei n. 8.429/1992 e </a:t>
            </a:r>
            <a:r>
              <a:rPr lang="en-US" sz="2000" dirty="0" err="1"/>
              <a:t>demais</a:t>
            </a:r>
            <a:r>
              <a:rPr lang="en-US" sz="2000" dirty="0"/>
              <a:t> </a:t>
            </a:r>
            <a:r>
              <a:rPr lang="en-US" sz="2000" dirty="0" err="1"/>
              <a:t>normas</a:t>
            </a:r>
            <a:r>
              <a:rPr lang="en-US" sz="2000" dirty="0"/>
              <a:t> da </a:t>
            </a:r>
            <a:r>
              <a:rPr lang="en-US" sz="2000" dirty="0" err="1"/>
              <a:t>legislação</a:t>
            </a:r>
            <a:r>
              <a:rPr lang="en-US" sz="2000" dirty="0"/>
              <a:t> </a:t>
            </a:r>
            <a:r>
              <a:rPr lang="en-US" sz="2000" dirty="0" err="1"/>
              <a:t>pertinente</a:t>
            </a:r>
            <a:r>
              <a:rPr lang="en-US" sz="2000" dirty="0" smtClean="0"/>
              <a:t>.</a:t>
            </a:r>
            <a:endParaRPr lang="pt-BR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4365104"/>
            <a:ext cx="8280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Art. 73-A.  </a:t>
            </a:r>
            <a:r>
              <a:rPr lang="en-US" sz="2000" dirty="0" err="1"/>
              <a:t>Qualquer</a:t>
            </a:r>
            <a:r>
              <a:rPr lang="en-US" sz="2000" dirty="0"/>
              <a:t> </a:t>
            </a:r>
            <a:r>
              <a:rPr lang="en-US" sz="2000" dirty="0" err="1"/>
              <a:t>cidadão</a:t>
            </a:r>
            <a:r>
              <a:rPr lang="en-US" sz="2000" dirty="0"/>
              <a:t>, </a:t>
            </a:r>
            <a:r>
              <a:rPr lang="en-US" sz="2000" dirty="0" err="1"/>
              <a:t>partido</a:t>
            </a:r>
            <a:r>
              <a:rPr lang="en-US" sz="2000" dirty="0"/>
              <a:t> </a:t>
            </a:r>
            <a:r>
              <a:rPr lang="en-US" sz="2000" dirty="0" err="1"/>
              <a:t>político</a:t>
            </a:r>
            <a:r>
              <a:rPr lang="en-US" sz="2000" dirty="0"/>
              <a:t>, </a:t>
            </a:r>
            <a:r>
              <a:rPr lang="en-US" sz="2000" dirty="0" err="1"/>
              <a:t>associação</a:t>
            </a:r>
            <a:r>
              <a:rPr lang="en-US" sz="2000" dirty="0"/>
              <a:t> </a:t>
            </a:r>
            <a:r>
              <a:rPr lang="en-US" sz="2000" dirty="0" err="1"/>
              <a:t>ou</a:t>
            </a:r>
            <a:r>
              <a:rPr lang="en-US" sz="2000" dirty="0"/>
              <a:t> </a:t>
            </a:r>
            <a:r>
              <a:rPr lang="en-US" sz="2000" dirty="0" err="1"/>
              <a:t>sindicato</a:t>
            </a:r>
            <a:r>
              <a:rPr lang="en-US" sz="2000" dirty="0"/>
              <a:t> </a:t>
            </a:r>
            <a:r>
              <a:rPr lang="en-US" sz="2000" dirty="0" err="1"/>
              <a:t>é</a:t>
            </a:r>
            <a:r>
              <a:rPr lang="en-US" sz="2000" dirty="0"/>
              <a:t> parte </a:t>
            </a:r>
            <a:r>
              <a:rPr lang="en-US" sz="2000" dirty="0" err="1"/>
              <a:t>legítima</a:t>
            </a:r>
            <a:r>
              <a:rPr lang="en-US" sz="2000" dirty="0"/>
              <a:t> </a:t>
            </a:r>
            <a:r>
              <a:rPr lang="en-US" sz="2000" dirty="0" err="1"/>
              <a:t>para</a:t>
            </a:r>
            <a:r>
              <a:rPr lang="en-US" sz="2000" dirty="0"/>
              <a:t> </a:t>
            </a:r>
            <a:r>
              <a:rPr lang="en-US" sz="2000" dirty="0" err="1"/>
              <a:t>denunciar</a:t>
            </a:r>
            <a:r>
              <a:rPr lang="en-US" sz="2000" dirty="0"/>
              <a:t> </a:t>
            </a:r>
            <a:r>
              <a:rPr lang="en-US" sz="2000" dirty="0" err="1"/>
              <a:t>ao</a:t>
            </a:r>
            <a:r>
              <a:rPr lang="en-US" sz="2000" dirty="0"/>
              <a:t> </a:t>
            </a:r>
            <a:r>
              <a:rPr lang="en-US" sz="2000" dirty="0" err="1"/>
              <a:t>respectivo</a:t>
            </a:r>
            <a:r>
              <a:rPr lang="en-US" sz="2000" dirty="0"/>
              <a:t> Tribunal de </a:t>
            </a:r>
            <a:r>
              <a:rPr lang="en-US" sz="2000" dirty="0" err="1"/>
              <a:t>Contas</a:t>
            </a:r>
            <a:r>
              <a:rPr lang="en-US" sz="2000" dirty="0"/>
              <a:t> e </a:t>
            </a:r>
            <a:r>
              <a:rPr lang="en-US" sz="2000" dirty="0" err="1"/>
              <a:t>ao</a:t>
            </a:r>
            <a:r>
              <a:rPr lang="en-US" sz="2000" dirty="0"/>
              <a:t> </a:t>
            </a:r>
            <a:r>
              <a:rPr lang="en-US" sz="2000" dirty="0" err="1"/>
              <a:t>órgão</a:t>
            </a:r>
            <a:r>
              <a:rPr lang="en-US" sz="2000" dirty="0"/>
              <a:t> </a:t>
            </a:r>
            <a:r>
              <a:rPr lang="en-US" sz="2000" dirty="0" err="1"/>
              <a:t>competente</a:t>
            </a:r>
            <a:r>
              <a:rPr lang="en-US" sz="2000" dirty="0"/>
              <a:t> do </a:t>
            </a:r>
            <a:r>
              <a:rPr lang="en-US" sz="2000" dirty="0" err="1"/>
              <a:t>Ministério</a:t>
            </a:r>
            <a:r>
              <a:rPr lang="en-US" sz="2000" dirty="0"/>
              <a:t> </a:t>
            </a:r>
            <a:r>
              <a:rPr lang="en-US" sz="2000" dirty="0" err="1"/>
              <a:t>Público</a:t>
            </a:r>
            <a:r>
              <a:rPr lang="en-US" sz="2000" dirty="0"/>
              <a:t> o </a:t>
            </a:r>
            <a:r>
              <a:rPr lang="en-US" sz="2000" dirty="0" err="1"/>
              <a:t>descumprimento</a:t>
            </a:r>
            <a:r>
              <a:rPr lang="en-US" sz="2000" dirty="0"/>
              <a:t> das </a:t>
            </a:r>
            <a:r>
              <a:rPr lang="en-US" sz="2000" dirty="0" err="1"/>
              <a:t>prescrições</a:t>
            </a:r>
            <a:r>
              <a:rPr lang="en-US" sz="2000" dirty="0"/>
              <a:t> </a:t>
            </a:r>
            <a:r>
              <a:rPr lang="en-US" sz="2000" dirty="0" err="1"/>
              <a:t>estabelecidas</a:t>
            </a:r>
            <a:r>
              <a:rPr lang="en-US" sz="2000" dirty="0"/>
              <a:t> </a:t>
            </a:r>
            <a:r>
              <a:rPr lang="en-US" sz="2000" dirty="0" err="1"/>
              <a:t>nesta</a:t>
            </a:r>
            <a:r>
              <a:rPr lang="en-US" sz="2000" dirty="0"/>
              <a:t> Lei </a:t>
            </a:r>
            <a:r>
              <a:rPr lang="en-US" sz="2000" dirty="0" err="1"/>
              <a:t>Complementar</a:t>
            </a:r>
            <a:r>
              <a:rPr lang="en-US" sz="2000" dirty="0"/>
              <a:t>.</a:t>
            </a:r>
            <a:r>
              <a:rPr lang="pt-BR" sz="2000" dirty="0"/>
              <a:t> 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318428"/>
            <a:ext cx="77048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solidFill>
                  <a:srgbClr val="006600"/>
                </a:solidFill>
              </a:rPr>
              <a:t>LDO </a:t>
            </a:r>
            <a:r>
              <a:rPr lang="pt-BR" sz="2800" dirty="0">
                <a:solidFill>
                  <a:srgbClr val="006600"/>
                </a:solidFill>
              </a:rPr>
              <a:t>- </a:t>
            </a:r>
            <a:r>
              <a:rPr lang="pt-BR" sz="2800" dirty="0" smtClean="0">
                <a:solidFill>
                  <a:srgbClr val="006600"/>
                </a:solidFill>
              </a:rPr>
              <a:t>INFRAÇÕES </a:t>
            </a:r>
            <a:r>
              <a:rPr lang="pt-BR" sz="2800" dirty="0">
                <a:solidFill>
                  <a:srgbClr val="006600"/>
                </a:solidFill>
              </a:rPr>
              <a:t>– LC 101/2000 (LRF)</a:t>
            </a:r>
          </a:p>
          <a:p>
            <a:pPr algn="ctr"/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120991"/>
            <a:ext cx="6696744" cy="1965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05987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extShape 1"/>
          <p:cNvSpPr txBox="1"/>
          <p:nvPr/>
        </p:nvSpPr>
        <p:spPr>
          <a:xfrm>
            <a:off x="827640" y="188640"/>
            <a:ext cx="7776808" cy="504056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800" dirty="0">
                <a:solidFill>
                  <a:srgbClr val="006600"/>
                </a:solidFill>
              </a:rPr>
              <a:t>Perguntas fundamentais</a:t>
            </a:r>
            <a:r>
              <a:rPr lang="pt-BR" sz="3200" b="1" dirty="0">
                <a:solidFill>
                  <a:srgbClr val="464653"/>
                </a:solidFill>
                <a:latin typeface="Bookman Old Style"/>
              </a:rPr>
              <a:t>
</a:t>
            </a:r>
            <a:endParaRPr dirty="0"/>
          </a:p>
        </p:txBody>
      </p:sp>
      <p:sp>
        <p:nvSpPr>
          <p:cNvPr id="421" name="CustomShape 2"/>
          <p:cNvSpPr/>
          <p:nvPr/>
        </p:nvSpPr>
        <p:spPr>
          <a:xfrm>
            <a:off x="413400" y="908720"/>
            <a:ext cx="8479080" cy="5040656"/>
          </a:xfrm>
          <a:prstGeom prst="rect">
            <a:avLst/>
          </a:prstGeom>
          <a:noFill/>
          <a:ln w="19080">
            <a:solidFill>
              <a:srgbClr val="329A66"/>
            </a:solidFill>
            <a:round/>
          </a:ln>
        </p:spPr>
        <p:txBody>
          <a:bodyPr lIns="90000" tIns="45000" rIns="90000" bIns="45000"/>
          <a:lstStyle/>
          <a:p>
            <a:pPr marL="342900" indent="-342900" algn="just">
              <a:lnSpc>
                <a:spcPct val="100000"/>
              </a:lnSpc>
              <a:spcBef>
                <a:spcPts val="600"/>
              </a:spcBef>
              <a:buFont typeface="Wingdings" charset="2"/>
              <a:buChar char="ü"/>
            </a:pPr>
            <a:endParaRPr lang="pt-BR" sz="2400" dirty="0" smtClean="0">
              <a:solidFill>
                <a:srgbClr val="000000"/>
              </a:solidFill>
            </a:endParaRPr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buFont typeface="Wingdings" charset="2"/>
              <a:buChar char="ü"/>
            </a:pPr>
            <a:r>
              <a:rPr lang="pt-BR" sz="2400" dirty="0" smtClean="0">
                <a:solidFill>
                  <a:srgbClr val="000000"/>
                </a:solidFill>
              </a:rPr>
              <a:t>Qual </a:t>
            </a:r>
            <a:r>
              <a:rPr lang="pt-BR" sz="2400" dirty="0">
                <a:solidFill>
                  <a:srgbClr val="000000"/>
                </a:solidFill>
              </a:rPr>
              <a:t>o volume de recursos geridos?</a:t>
            </a:r>
            <a:endParaRPr sz="2400" dirty="0"/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buFont typeface="Wingdings" charset="2"/>
              <a:buChar char="ü"/>
            </a:pPr>
            <a:r>
              <a:rPr lang="pt-BR" sz="2400" dirty="0">
                <a:solidFill>
                  <a:srgbClr val="000000"/>
                </a:solidFill>
              </a:rPr>
              <a:t>Fonte de Recursos: </a:t>
            </a:r>
            <a:r>
              <a:rPr lang="pt-BR" sz="2400" dirty="0" smtClean="0">
                <a:solidFill>
                  <a:srgbClr val="000000"/>
                </a:solidFill>
              </a:rPr>
              <a:t>de </a:t>
            </a:r>
            <a:r>
              <a:rPr lang="pt-BR" sz="2400" dirty="0">
                <a:solidFill>
                  <a:srgbClr val="000000"/>
                </a:solidFill>
              </a:rPr>
              <a:t>onde virão os recursos para financiar a </a:t>
            </a:r>
            <a:r>
              <a:rPr lang="pt-BR" sz="2400" dirty="0" smtClean="0">
                <a:solidFill>
                  <a:srgbClr val="000000"/>
                </a:solidFill>
              </a:rPr>
              <a:t>execução do orçamento</a:t>
            </a:r>
            <a:r>
              <a:rPr lang="pt-BR" sz="2400" dirty="0">
                <a:solidFill>
                  <a:srgbClr val="000000"/>
                </a:solidFill>
              </a:rPr>
              <a:t>?</a:t>
            </a:r>
            <a:endParaRPr sz="2400" dirty="0"/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buFont typeface="Wingdings" charset="2"/>
              <a:buChar char="ü"/>
            </a:pPr>
            <a:r>
              <a:rPr lang="pt-BR" sz="2400" dirty="0">
                <a:solidFill>
                  <a:srgbClr val="000000"/>
                </a:solidFill>
              </a:rPr>
              <a:t>Disponibilidade </a:t>
            </a:r>
            <a:r>
              <a:rPr lang="pt-BR" sz="2400" dirty="0" smtClean="0">
                <a:solidFill>
                  <a:srgbClr val="000000"/>
                </a:solidFill>
              </a:rPr>
              <a:t>financeira</a:t>
            </a:r>
            <a:r>
              <a:rPr lang="pt-BR" sz="2400" dirty="0">
                <a:solidFill>
                  <a:srgbClr val="000000"/>
                </a:solidFill>
              </a:rPr>
              <a:t>: </a:t>
            </a:r>
            <a:r>
              <a:rPr lang="pt-BR" sz="2400" dirty="0" smtClean="0">
                <a:solidFill>
                  <a:srgbClr val="000000"/>
                </a:solidFill>
              </a:rPr>
              <a:t>qual </a:t>
            </a:r>
            <a:r>
              <a:rPr lang="pt-BR" sz="2400" dirty="0">
                <a:solidFill>
                  <a:srgbClr val="000000"/>
                </a:solidFill>
              </a:rPr>
              <a:t>a parcela comprometida com o pagamento da dívida?</a:t>
            </a:r>
            <a:endParaRPr sz="2400" dirty="0"/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buFont typeface="Wingdings" charset="2"/>
              <a:buChar char="ü"/>
            </a:pPr>
            <a:r>
              <a:rPr lang="pt-BR" sz="2400" dirty="0">
                <a:solidFill>
                  <a:srgbClr val="000000"/>
                </a:solidFill>
              </a:rPr>
              <a:t>Q</a:t>
            </a:r>
            <a:r>
              <a:rPr lang="pt-BR" sz="2400" dirty="0" smtClean="0">
                <a:solidFill>
                  <a:srgbClr val="000000"/>
                </a:solidFill>
              </a:rPr>
              <a:t>uais </a:t>
            </a:r>
            <a:r>
              <a:rPr lang="pt-BR" sz="2400" dirty="0">
                <a:solidFill>
                  <a:srgbClr val="000000"/>
                </a:solidFill>
              </a:rPr>
              <a:t>são as fontes de recursos que podem ser </a:t>
            </a:r>
            <a:r>
              <a:rPr lang="pt-BR" sz="2400" dirty="0" smtClean="0">
                <a:solidFill>
                  <a:srgbClr val="000000"/>
                </a:solidFill>
              </a:rPr>
              <a:t>remanejadas </a:t>
            </a:r>
            <a:r>
              <a:rPr lang="pt-BR" sz="2400" dirty="0">
                <a:solidFill>
                  <a:srgbClr val="000000"/>
                </a:solidFill>
              </a:rPr>
              <a:t>(ver LDO </a:t>
            </a:r>
            <a:r>
              <a:rPr lang="pt-BR" sz="2400" dirty="0" smtClean="0">
                <a:solidFill>
                  <a:srgbClr val="000000"/>
                </a:solidFill>
              </a:rPr>
              <a:t>2017)</a:t>
            </a:r>
            <a:endParaRPr sz="2400" dirty="0"/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buFont typeface="Wingdings" charset="2"/>
              <a:buChar char="ü"/>
            </a:pPr>
            <a:r>
              <a:rPr lang="pt-BR" sz="2400" dirty="0">
                <a:solidFill>
                  <a:srgbClr val="000000"/>
                </a:solidFill>
              </a:rPr>
              <a:t>Quais despesas serão limitadas caso a arrecadação não se comporte conforme previsto</a:t>
            </a:r>
            <a:r>
              <a:rPr lang="pt-BR" sz="2400" dirty="0" smtClean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buFont typeface="Wingdings" charset="2"/>
              <a:buChar char="ü"/>
            </a:pPr>
            <a:r>
              <a:rPr lang="pt-BR" sz="2400" dirty="0" smtClean="0">
                <a:solidFill>
                  <a:srgbClr val="000000"/>
                </a:solidFill>
              </a:rPr>
              <a:t>Que autorizações ou vedações devem ser propostas nas políticas de interesse?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74131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CustomShape 1"/>
          <p:cNvSpPr/>
          <p:nvPr/>
        </p:nvSpPr>
        <p:spPr>
          <a:xfrm>
            <a:off x="611560" y="1340768"/>
            <a:ext cx="6120360" cy="1187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7" name="CaixaDeTexto 6"/>
          <p:cNvSpPr txBox="1"/>
          <p:nvPr/>
        </p:nvSpPr>
        <p:spPr>
          <a:xfrm>
            <a:off x="295530" y="1196752"/>
            <a:ext cx="8668958" cy="4247317"/>
          </a:xfrm>
          <a:prstGeom prst="rect">
            <a:avLst/>
          </a:prstGeom>
          <a:noFill/>
          <a:ln>
            <a:solidFill>
              <a:srgbClr val="329A66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dirty="0"/>
              <a:t>CF  </a:t>
            </a:r>
            <a:r>
              <a:rPr lang="pt-BR" dirty="0" smtClean="0">
                <a:hlinkClick r:id="rId3"/>
              </a:rPr>
              <a:t>http</a:t>
            </a:r>
            <a:r>
              <a:rPr lang="pt-BR" dirty="0">
                <a:hlinkClick r:id="rId3"/>
              </a:rPr>
              <a:t>://</a:t>
            </a:r>
            <a:r>
              <a:rPr lang="pt-BR" dirty="0" smtClean="0">
                <a:hlinkClick r:id="rId3"/>
              </a:rPr>
              <a:t>www.planalto.gov.br/ccivil_03/constituicao/ConstituicaoCompilado.htm</a:t>
            </a:r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PPAG - LDO - LOA</a:t>
            </a:r>
          </a:p>
          <a:p>
            <a:r>
              <a:rPr lang="pt-BR" dirty="0" smtClean="0">
                <a:hlinkClick r:id="rId4"/>
              </a:rPr>
              <a:t>http</a:t>
            </a:r>
            <a:r>
              <a:rPr lang="pt-BR" dirty="0">
                <a:hlinkClick r:id="rId4"/>
              </a:rPr>
              <a:t>://portalpbh.pbh.gov.br/pbh/ecp/comunidade.do?evento=portlet&amp;pIdPlc=ecpTaxonomiaMenuPortal&amp;app=contaspublicas&amp;tax=27021&amp;lang=pt_BR&amp;pg=6420&amp;taxp=0</a:t>
            </a:r>
            <a:r>
              <a:rPr lang="pt-BR" dirty="0" smtClean="0">
                <a:hlinkClick r:id="rId4"/>
              </a:rPr>
              <a:t>&amp;</a:t>
            </a:r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LRF</a:t>
            </a:r>
          </a:p>
          <a:p>
            <a:r>
              <a:rPr lang="pt-BR" dirty="0" smtClean="0">
                <a:hlinkClick r:id="rId5"/>
              </a:rPr>
              <a:t>http</a:t>
            </a:r>
            <a:r>
              <a:rPr lang="pt-BR" dirty="0">
                <a:hlinkClick r:id="rId5"/>
              </a:rPr>
              <a:t>://</a:t>
            </a:r>
            <a:r>
              <a:rPr lang="pt-BR" dirty="0" smtClean="0">
                <a:hlinkClick r:id="rId5"/>
              </a:rPr>
              <a:t>www.planalto.gov.br/ccivil_03/leis/LCP/Lcp101.htm</a:t>
            </a:r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Lei Orgânica de BH</a:t>
            </a:r>
          </a:p>
          <a:p>
            <a:r>
              <a:rPr lang="pt-BR" dirty="0">
                <a:hlinkClick r:id="rId6"/>
              </a:rPr>
              <a:t>http://</a:t>
            </a:r>
            <a:r>
              <a:rPr lang="pt-BR" dirty="0" smtClean="0">
                <a:hlinkClick r:id="rId6"/>
              </a:rPr>
              <a:t>www.dhnet.org.br/direitos/municipais/a_pdf/lei_organica_mg_belo_horizonte.pdf</a:t>
            </a:r>
            <a:endParaRPr lang="pt-BR" dirty="0" smtClean="0"/>
          </a:p>
          <a:p>
            <a:endParaRPr lang="pt-BR" dirty="0"/>
          </a:p>
          <a:p>
            <a:r>
              <a:rPr lang="pt-BR" dirty="0" smtClean="0"/>
              <a:t>Manual de elaboração da proposta orçamentária</a:t>
            </a:r>
            <a:endParaRPr lang="pt-BR" dirty="0"/>
          </a:p>
          <a:p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278762" y="23024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6600"/>
                </a:solidFill>
              </a:rPr>
              <a:t>Aprendizagem</a:t>
            </a:r>
            <a:r>
              <a:rPr lang="en-US" sz="2800" dirty="0" smtClean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c</a:t>
            </a:r>
            <a:r>
              <a:rPr lang="en-US" sz="2800" dirty="0" err="1" smtClean="0">
                <a:solidFill>
                  <a:srgbClr val="006600"/>
                </a:solidFill>
              </a:rPr>
              <a:t>ontínua</a:t>
            </a:r>
            <a:endParaRPr lang="en-US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44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CustomShape 1"/>
          <p:cNvSpPr/>
          <p:nvPr/>
        </p:nvSpPr>
        <p:spPr>
          <a:xfrm>
            <a:off x="791800" y="1242727"/>
            <a:ext cx="7200360" cy="3989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2" name="Retângulo 1"/>
          <p:cNvSpPr/>
          <p:nvPr/>
        </p:nvSpPr>
        <p:spPr>
          <a:xfrm>
            <a:off x="107504" y="2348880"/>
            <a:ext cx="8136904" cy="1862048"/>
          </a:xfrm>
          <a:prstGeom prst="rect">
            <a:avLst/>
          </a:prstGeom>
          <a:noFill/>
          <a:ln>
            <a:solidFill>
              <a:srgbClr val="329A66"/>
            </a:solidFill>
          </a:ln>
          <a:scene3d>
            <a:camera prst="isometricRightUp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pt-BR" sz="36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OBRIGADA pela atenção!</a:t>
            </a:r>
          </a:p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pt-BR" sz="36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Ótimo Planejamento para BH.</a:t>
            </a:r>
            <a:endParaRPr lang="pt-BR" sz="3600" b="1" dirty="0">
              <a:ln/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436096" y="4725144"/>
            <a:ext cx="3240360" cy="1015663"/>
          </a:xfrm>
          <a:prstGeom prst="rect">
            <a:avLst/>
          </a:prstGeom>
          <a:noFill/>
          <a:ln>
            <a:solidFill>
              <a:srgbClr val="329A6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pt-BR" sz="2000" dirty="0" err="1" smtClean="0">
                <a:solidFill>
                  <a:srgbClr val="329A66"/>
                </a:solidFill>
              </a:rPr>
              <a:t>Leice</a:t>
            </a:r>
            <a:r>
              <a:rPr lang="pt-BR" sz="2000" dirty="0" smtClean="0">
                <a:solidFill>
                  <a:srgbClr val="329A66"/>
                </a:solidFill>
              </a:rPr>
              <a:t> Maria Garcia</a:t>
            </a:r>
          </a:p>
          <a:p>
            <a:pPr algn="just"/>
            <a:r>
              <a:rPr lang="pt-BR" sz="2000" dirty="0" smtClean="0">
                <a:solidFill>
                  <a:srgbClr val="329A66"/>
                </a:solidFill>
                <a:hlinkClick r:id="rId2"/>
              </a:rPr>
              <a:t>leice.garcia@cgu.gov.br</a:t>
            </a:r>
            <a:endParaRPr lang="pt-BR" sz="2000" dirty="0" smtClean="0">
              <a:solidFill>
                <a:srgbClr val="329A66"/>
              </a:solidFill>
            </a:endParaRPr>
          </a:p>
          <a:p>
            <a:pPr algn="just"/>
            <a:r>
              <a:rPr lang="pt-BR" sz="2000" dirty="0" smtClean="0">
                <a:solidFill>
                  <a:srgbClr val="329A66"/>
                </a:solidFill>
              </a:rPr>
              <a:t>Telefone: (31)3888- 3275</a:t>
            </a:r>
            <a:endParaRPr lang="pt-BR" sz="2000" dirty="0">
              <a:solidFill>
                <a:srgbClr val="329A6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260648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6600"/>
                </a:solidFill>
              </a:rPr>
              <a:t>Processo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L</a:t>
            </a:r>
            <a:r>
              <a:rPr lang="en-US" sz="2800" dirty="0" err="1" smtClean="0">
                <a:solidFill>
                  <a:srgbClr val="006600"/>
                </a:solidFill>
              </a:rPr>
              <a:t>egislativo</a:t>
            </a:r>
            <a:r>
              <a:rPr lang="en-US" sz="2800" dirty="0" smtClean="0">
                <a:solidFill>
                  <a:srgbClr val="006600"/>
                </a:solidFill>
              </a:rPr>
              <a:t> </a:t>
            </a:r>
            <a:r>
              <a:rPr lang="en-US" sz="2800" dirty="0">
                <a:solidFill>
                  <a:srgbClr val="006600"/>
                </a:solidFill>
              </a:rPr>
              <a:t>e LDO</a:t>
            </a:r>
          </a:p>
        </p:txBody>
      </p:sp>
    </p:spTree>
    <p:extLst>
      <p:ext uri="{BB962C8B-B14F-4D97-AF65-F5344CB8AC3E}">
        <p14:creationId xmlns:p14="http://schemas.microsoft.com/office/powerpoint/2010/main" val="99039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AutoShape 4" descr="data:image/jpeg;base64,/9j/4AAQSkZJRgABAQAAAQABAAD/2wCEAAkGBxQTEhUUEhQVFBUXFBQVFhUVFRcVFBcVFBQWFhQUFBQYHCggGBolHBQUITEhJSkrLi4uFx8zODMsNygtLisBCgoKDg0OGhAQGiwkHyQsLCwsLCwsLCwsLCwsLCwsLCwsLCwsLCwsLCwsLCwsLCwsLCwsLCwsLCwsLCwsLCwsLP/AABEIAOUA3AMBEQACEQEDEQH/xAAcAAABBQEBAQAAAAAAAAAAAAADAQIEBQYHAAj/xABEEAABAwIEAwUEBwYDCAMAAAABAAIDBBEFEiExBkFREyJhcZEHMkKBFFJyobHB0RUzQ1OCkmKiwhYjVHOy4fDxF0TS/8QAGgEAAwEBAQEAAAAAAAAAAAAAAAECAwQFBv/EADERAAICAQMDAgQFBAMBAAAAAAABAhEDEiExBEFRE2EFIoGRFDJxsfBCocHRI1LhM//aAAwDAQACEQMRAD8A5Q6S69bVseco0Cjd3lnF0y5LYK9aEIC8c1k/JpHwSYnXF1qt1ZjJU6HgqmSPBT5JLngupEddCToHHKfmhfNsXF1T9z6IhgFguNs7ESRDl5lZ6r7BQ577ISsGDE4OhCrQ1wK0ZziLgCirLuczs5P5keh+Y5q1nktpbmbwrmO37fY5bxJ7LKynu6G1TGPq6SAeLefyW0ZQnw/ozNpx/Mvqt1/swkjS1xa4Frhu1wsR8ihremC3VrcGTzUtlChNCFcdE+wlyNZspjwU+QwdpZaxZnW9n1TwuQaSDKbjs26/JcPUf/VnR0//AM0WdlkanrIAjV1TkGmr3XDG9XW0B8P+6qEXK32XIm0tvI+ljc1gD3Z3W7zrW1O9gNgp2vYphbIFR5MQlkAfH8jV3yVHOmAc7VZSdM1S2JRWy4MAZUsoWM5T4FCelhJakSgteDEVHAhY5sj2PHwua70KL0yTGlaaPprAJ+1gjk6tB9QubMtM2jqxy1RTLJzlikaEZ77rRKiG7GgpiHtNuaT3HwP+lZRmfZrR8RNh6lRot0h6qVsqscwGhrm2nbE/o8OAePJwVxlliqp14aM2scnadPymcz4j9jr296hnbIB/DlcAfIPH5rRTjLtX7f7J3XNP9Oftwc/qsEqI3lj4XhzTY27w+RC29OfgxefFdavuRJqKW37qT+0qXCdVTKjmxX+ZfcQUsg/hv/tKShJPhj9XG/6l9x8THXtkf/aVcbuqZEpRr8y+5332KYo6WjfE8EGGQs7wI7pF27rk6xbpnT0uyaN9UTBguVwzmoq2d2PFrdIojjTnTNiYNXDN5NBAJPqPVc8Mk5zUUds+nx48bnL+MyuN4uZsRp2NNxGTIfAAe8flmPyC93O303R6Y/myNRX+fseN0uNdR1DnL8sE39Xwaenx+7raEu18hyXgz6hqeldj2Y9EnDUyzjxEHkFa6hmMukokQVTXabFaxyqRjPA4knIFpZlpR8aCcHmvR1ps5NDRGnfqsJvc2gtia06BdKexzNbniEmMUNum1YroJE7kVUX2ZEl3CJ+xJqvZ/wAHOxCa7wRTxkZ3fXP1Gn8UpSUVb+nuVGLb0r6+3/p9AwQtja1jBla0ANA5ADRcbbk7Z1pKKpA5JAdFSi0JsFb0Vkjm+STAHVTtjjfK82Yxpc4nwCFbaXkUmkmz5+xj2g1tbLKO6YnNLWw2sxrL6O+14qsORqTWNfzyRmglFPJKn7fsUrWSj4PR66P+Xx/c5nLE/wCr+w9ss42Dx5PP6p3k8C/4v+y+w4VU/ST+5GvJ4ZLx4X3X2HftCfpJ6p+pk8Mn0MHlCNxqW+W8l+iX4id1uU+kx1q2oK3Gpxzk9Aq9afhk/hcXavuaTgrEMQq6sQw1EsWfvzSZWjLE2wc7a2bYDxK5eozJR3X6Wjt6XBcm1/ZnXsaxRrB33WY0WzE/VFySeuhXz+WeqR9R02DTH3M+MQENM+pk7r5wSAfebA24aPN3+o9F73w3oalcue/+vpyzwfifW6npj+i9/f68GZpqtsEZmmNpqnvW5sgB0bblms35ea4PiPWrLN5Y8L5Yf5l9T1fh/QvHBYXyvmn+vZfQtMHxAlxe7TNbKOgGwXjxbW56042qNJRV5c/KD8OY+XRaRnvRzzx1Gy2Y++q0s5miTHiTgLXW0czSOeWBNnyRJT9F68sfg8qOTyAlBG6xmmtmbRp8E6E6BdUXsjlktwpVsgJEE48kSFkCb8gi74P4ckxCYRsuGCxlk5Nb0B6lFqtT4DS06XP83PonCMNjpoWwwtDWNFvE9SfFck5ObtnTCKiqQ+eXkFcYg2NYU2JC3ukB4ORQWc69uGP9lSMpmGz5zd1t+zabm/mk3pi5edl/n+wktU0uy3f+DjuCRWaX9dB5Ba9JGk5GPWTuSj4LG66zjoXMiwo9mKLCkLmKdipDHyEWI+alutylFS2YbtD1V6mZ6UdI9jjDarktsI2X9XZR+K8r4lJ7eD2/hUI/Uu8ew91VLFT5XGMSCWZwBsGRi/Z3+s4kADzXndGoeo5Sa2/ft9uT2utnKOGoreW30/mxFxrDqmapYXU94W2dlMjGguaLRMIJvkbueZXr9R1uGOB4scrvn9O/3/Y8Xpeky+r6s41XHevf6CY7whNNH/DEhNy9zranewA0A5BfPZrm7arx7I+hwZIY1pVsDHgVTG3WPPoBeNwdt4brPS6NvWg3yTMEhk7c5o3t7hHeaQNPlupinqCcouPJf00T7ah3zFlSs55yjexKERVbmdo+UDG4bFe9Ulwzw9UXygEt76rGd3uaRrsTYDoF1QfBzz5DrQyHtKpCaLHAMGlrJ2wQjU+87kxvNxQuLfAcfr2/ng+i+GOH4qKBsMQ8XO5udzJXPOep+xtCGnnl8k+ocdh6oihtgRorJPA80AKXcrooBzXi1zsNT5JNeAtJbnzT7Q8b+m18j2m7A7so/stNrjzWWbeSgu2317lYVpg5vvv9Ow2NmVoaOQXoRioxSPOlLU3Ji3TJPXQMVMBUxDJhoUpcDhyOjdcITE1udB9nfEEVPTVLHnvl4kawC73BsfeytGptlPqvO+IYMmVxUFZ7HwvNix28jo1PDWM9k0w1D2tqZHGZ8fxMD/cjvzc1trgbLz8nST6eCm1s+/v/ADg9SHVQ6rI0nutkvYs6nFLtt3veBBIIHqVz5JrTR148LUrGy4gDpuuZys0jCiRDUDkVSZEkH7c23VGdLweMh6pD2HCQ9U9xUj5WpqYvkZG06ve1v9xsvdStpWeBKVRcmuDb+0X2cfs+KOZkhex1muvuHW3HgiUYSTcexEJ5E0p9/Bh4SqgypkhhWsTFom4ZQSVErIYW5nvNgOn+I9AFcVaJe27PofgnhSPD4A1tnSO1kk5k9PJYZMmrZcGsIVu+f5sXksnTdKMS2wJde3NXVE3Z4WKAPPFvLwSTTCmDL+iLCirx6KeankhpcvbPYQC8lrQ3YkkA69E9Sh8z+n6kuOr5fv8AocePs3r4HZn0pcBsY3Nkv42Bv9yxwaVO2zTPbjSRCqaR0f72J8f/ADI3M/6gF2qVnA4NcgAxp2t8inYtIjoByT1CoG6I+adioYmIVMQODmOimJc/J1D2dYSKendXSgZ5AWQBw2Zvnsetr/ZHipUXmyaFx3NW1hx6mV81FHWTl7yHujeLxDR5DhpIetyfksvjeSUYxwQ4XP8Ao7vgEItyzS5fH6eSa7AJ4wXQSyA2J7J5Lh/STcL5mSa2PrIOMkVU2IVrWnvBpGt8gO24KFGVpVyKWim/BIw7iSaw7TI7xAsPkQiUXF1JbmUXCcVKL2NFQ4+1+l8p6E6HyKkWgtIq43tzRuS0iwZNor3MWc79mXswc1zKyuBbazooed+TpP8A8r055tL2PKhhU1TOm8R0FPXRdhUNJZe+hIII5ghYLO+Dp/C9znmI+xSEkmnqnM6Ne0PA+dwVpHqJIyl06Zi+IvZ1W0mU5RO1zg0Oive52u3l5rqxZlN13ObJ0+lWdZ9nPBbaCLPJZ1Q8d931RyY1bzntojx39znhDfU+e3sa6WSyiKLZF8+a0IELrXRYxmdIDwkI5opBZ5rmnwP3JboNmLgBzCSXk55Yz7ERLb/N2Y+izzvdR8f5Hi3uX82LYFYGwj2g+8A7zAP4oAqa3hail/eUsJJ5hgafVtlayTXDIeOL7FFV+zChdfJ20R/wyEgfJ11a6iZDwQKWr9kv8qrPlJED/ma4fgtF1PlEPp15KWu9l9a33exl+y8td6OFvvWi6mJm+mkUFdwZXxe9SSkdWASfcwkrWOaD7mUsEkRMKwZxlcaiOSOJjczxIx0Zeb2bE3MBq47kbAEqk7lSCUfTjcuexssT4rEtJHIS0ZWdmWDQZwbBuXlewPg0LrwacMHJct7fz2OXNqyzUHwlv/PcwUc7w/tGvc2S+bO063/85LnnBTTUtzbHmljknB0dN4f49hfCRVERytb3u6S2S3xRW91x5tK8jL8Pm5fLuj3cHxPHpuWzRiXY3O7OO0IY8u7mmjSfdvZeph6PFGnW6PG6j4lnnqWrZkeCQt03HT9Oinq+hhnV9/Iuh+J5OlfmPgtKGpAuQfO+4Xz2fpZ4X8y+p9b0vXYupVwe/juaTD8T0APebyIPeH6rCzolG+CzbiA5OFvG4KqkYuMvBvKmvY3RxC2lkSOSGGb4KWtlz6xkX6LKTvg6oxceSlPEL4zaSNzfHcKFNrk29JNWmPdxNdzQNdb2K1x5PmMcuFaaNRBXtkbmBXrY5KXB4uWDg9xhkJ3K3pI5xj5L2SAE5yAENrJiGucgRAxytMcLiwXkeWxRjrJIcrfxVKuXwhS8Llmlw+kEMUcQ2YxrL9coAJPiTr81wyk5Nt9zpjFRVIkJDFQB5IBCmA1MRFq67szqx5blzFzQXW1tYADU+m6qMbJcqEp8XhcRlk1tfUOabddR4JvHLwCyR8nHPaRxM6qlOUnsY7hg+seb/nsvRxQWKNdzzsknmnfbsbzgHgKFtAwVkDJJZHGZ4e25aXCzWjoQ2wXDkzS1OmehHHFJbFhVezPDX/wCz7Ej2/deyS6nIu4nhg+xU1fsoo/gknZ/UHD7wtodVP2M5dNBlRUey637uqP9cV/vDl0R6p90YS6KL4ZXy+zyobtJE7+5v5Farql4Mn8PfZos+D+CpI6pslWGdmwEixzhztgCLbb7rDqcqnCoo26XpZYp6pM0mM8F08hL6WQQPOpbqYnH7Pw+Y9F40+lvej3MXWSjtLdGVnweqYS10LnH6zLPaR1BC5ngmux3x6nE1dm3xKia7W+qlxROOckinkp3M1bcjwUNUaKV8iPnzCzvvCaaY90UuL0zQM7NHDkOYVRhb2HKSUdyVw7UuDrm4HMcl29NCcZHB1cscsezNMKjMvTo8axTIigsa53yQI849UAIXphZWUY+k4oyMaspI+2k/wCdLdsI+QDj8gss0tMdPn9isSuWrx+5uxEuU2FLQOSEA3M3y8wR+SdMLPANOxHqEqYWI6IoGMyoA8EAYz2nYz2MAhZYPkBLjoC2IaEg8rnRdXSwtub4RydVPZQXLMD7PcEFXVdpLYQQkOdfQOf8Ef5/JaZptLYWGC7naI8LiPul7fFkjv1XJ6su/wCx0+nHt+4eko3RucTK97SAGtfqW9e9uUnJSrYaTXcP2d0XQxXU4RrYURzSC6v1GKh30YI1sdCGmHRGthQ+OjFlLyNFKJi68G5LHX8LryGvB7qe25XsxdzDZ4LfEjRCYOKJQrWv3APimlYcFIynkknLQD2dx3jsvQ6bp3s2cPU9RFKrNKKEaZV6Vnju2SI4iBa2yLFQ6/qgBS1ADTumkJsFX1TYY3yu0EbC438BoFcV2IlKlYz2TUbvojqqQf7ysldOb7iO+WIX6ZRf+pefknrm2dUIaIpG1UFELEe85kfLV7uWjfdHzP4LTHsm/oRPdpfUYKe3uvkb5PJHoVVrwhV7gnyEbysP2ww/gQnpT7MVvyNFZbnEfsvLP1Ro/X7Bq/Qe3Ehzv8nxuH32KXpv+WPWEZWN6/5CfvaSFDxtdilNHM+LaBuIVDhGcryQxrr9whmxeD8I38zZev8Ah44+nWt13PLWeWTqHo3XH8Z0Lh/BoqanZBG0Oa0d5xDSXuPvOPmvGlKTd2ewoxqqLBuVos0Zdb6NI167Jbvdi2WyDxSA8wjcCQ23UKXZSSFskNoYWqrIoYQnYCWTsCM2R1zZ1xc2/RXS8E2zl9HjgIzEGw+LYLgXTTq6PZl1OO6smtxqKQWJaR4rJ4pJ7o0jOLVpmB4yxQwTWpX6Ed4bgLt6fp7VyRwdV1WiVRZN4X9o9gGVLbAaZ2/mF6SnBquDynrvVz+50bDcVimaHRPDgeh19EOLQKalwWbJFFFBDY8ktxiClG4KpMloHLERy0WiaIaMN7R6gyupsOiPfqpWh1uUeYXJ+Vz8lOWenG/fb/YQjqyLwt/9HW6SlbFGyNgsyNjWNHRrAGgegXnnWEzhAGfxDFmxuLnnL2ji1psXWZHzsPEn1XTCDkqXb/JhKai7ff8AwNixKmfvKHn/ABlw+4gAJuGRdhKcH3J0D4z7vZn7OUqHfey0l2oPp0HoEkMGY282t/tCsVIbURNyGzRe1m8u87QbeJSTdg0qKiHDYqCme4Eudaznutmc4nutHRdGXPPqciv7Ixx4odPjdFPgEzye1me4xkEMjbculcebG/CwbAnf8TNX5Yr9X4Iwtv5pfbz/AOF0x/ZtLp5RDrdrMxc4C2zyDusacnUVZvairk6IT+MI2mw7VwuNW21HPR11oulb8Gb6qK8kyg4xppHBgnyvcQA2RguSeVwLKJ9NOKtr7MuHUwk6T3/QvWvcdiwjwb+jli4o21MXtH/4PlmH5o0oLYWkkLs1xaxtobg9d9lElQ1uPqYC5pa12Un4huPJEZJO2NptbECgo3MaWlxd3jqd1pKSe5CTPmmLF55WXkfYHZrdBZdeJtxtnF1Evm0xGtlI2JCpxi+UZwyTjwyvqySVMuDXG2+RuW2i5Zbs64hKWskidmie5h8D+SUckocMcoRnyjXYV7TJo7CZrZBtfZy1WeL/ADL7GfpSX5X9zoXDnEpq7dnBPfqYyGf3usCm8mPnUNQnxRrI6OW2uVvmbn7ljLqoLg1XTyYRsbW++4nyFgueXW+EdEOibAxUlK2f6QImdra3aFt5Pk47BZvqdT+Zmv4RxVJE84k089E1miyH00kh9dPkjc7wsPMreCuSRyydKzOYRJTz9ydjS+7shdzaTcNB5EdF1ZVkh80Xsc+NwltJbk6bhSnPJ7fJ363WS6nIi30+NkKXgxnwSuH2gD/02Wi6t90R+FXZghw1VM/dz/5nN+7VP8TjfMRehNcMFIa6L3pWnwLmO+4gFaReGXZkNZY9yy4cr5qhzu0y5Y+jSD2h5HXkNfmozwhjqu/7F4Zynz2K7jN/bTRUwOjR20niT3Y2HwOp8lp0yqLn9DLqPmkoeN/9GfZiszrlhDGZizPYl7rdANm+C3eKK7GKyzlw6G/R473lfM4+Ay/e5pSt9qDSv6rDRPpR/BEn/MmJ+61knHI/6v7FL012+7JkWONYP93T0zemov8AiksF8tlerp4SFfj8x1aIWHq29/8Aq1VehHvYetL2L7A+ITKRHI0CTL3XN917huCPhPP1XNlwaPmXH7HRiy63T5NVTxZWgevmuGUrdnXWw2oz27gF/FCq9xO+xFomODTm3uVpJkpHzq7g+tG1O63mF6B5el+GBfwtWDenf9yW5WkLTwvAd2tDnbEO++9reaJTrZxHDG+VIPHVYcRd9LK0fWabhZOWL+I2Ucv8ZOwrCsMqZGRxGftHmzW2vr49B4pN46vYa9RutzpWB8K0lG3KxjZH31keA51zybcWaF5mbLb2PVw4ajuaPtyAB4bDYLByZvGCBGYqGzZRRHkmSqyqogTVWtkX2RaW1sNSQFxBO34rpw4G3bOTP1CSpBOJpz2eUeGbwzmwv9/qvRwR+azyMz2ozhYF2HMWNDi80emYPaBs/X0O6ynhhL2NI5ZLYsJMekIuGtYLXN+8R1/8ssl08e7st5peCA+qll/iFwPRwaPQLVQhHsZ6pS7isoLb/cLn1KesFAkwU4a3KCbE3IudT1KV72xqNKkVPEDewjmmbcmQNbffKbZAPBttvErbH8zSMM3yRcvJlqGrkY0ZHkEbjQg+NiuhpPk44ylHhlpTcQzt6Hy0P6LCWGDOiPUTJ8HFv14mn7TGu+8WWT6VdmbLq/KLCm4ipH/vII/Huj8CPzWb6fIvyyNVnxS5RYO/Zzhcwsv9XswHKdPUJ8/3Kfotcf2D8PYfA6UywwNiawWB5kne6nPKcY6ZStsvDCOrVFUae64zqA1M+UaAk+CqMbJcgNC4ubc73KqTRKKVtSurYwpgp6sgJpINzk/FtVNnkDbhr9HAbEeKjNOtkzow47XzIyMkr2ty2OQHbldYLJtTKl07u0dQ9k2CGKF9W9uV812RNI1EYPefrtcj7lhly7UjTFip7nQaejsczu8d7cgufT3Z06r2Q+Z91LNIqgTjokaIq3SF83ZtHIanbXcqI3LJpNJ/Lj1kwYWxrrnvOPMr1MeCEd6PKn1GSSq9iyhjtqf/AEAtJPsjAiU8Qka4vFxISSD9XZg9LH5quOOxnzz3Ic/Dzm6xnMOhNnD9VrHOv6jJ4n2IhonZg0sdfmLch47LTXGrsjS7qhmLU7mNAcMuc2tfXKNTcfciElJ7dhZE0tyq+jC91pZnQdrnDZ7h8ylsPcN9MkHxn52KWlFamelqJXMe23af7t92ZQcwA1TSimr2Jk5NOtzHQ6WdfQD8eS6zgQ01B8PRJrYNTQ18juvopHbsNhdL20oBuWt7zuYsNr/NKbpGmKOuRs6SlfIbsaSOuzQBtqsZZIxW7OyMG3sbfC6Tso2t57k9Sd15mWeuTZ3446Y0FfUgGySg3uDmlsNNW3xT9Ni1oDHU25c1bgSpGJpMap7azR/3LreDL/1Zi+pwPiSJbalkrS6J3aC9rsuRfpdZyTg6lsawcZq4uzK4nhjnOPcfYn6p/RYSpnbB0ifhPCDHEOmYMosbbE25ELlyTS2RabZsJKhrNbDQWA5ADYALn1blqDapAmVmZJys0UaCDRCGwUkl0ykgVDftnutoGta09Sbl1vIW9Vr08Lm5GPUz+RR+pZQt1uu9ukecSewDwWnYix8lndbgwsWHgWs53qh5GJRJAp/8R9Ao1FaB4YeqLQ9JGqsNZIbva1xAsCd7dLqo5ZR4ZMsalyQncNxcrjyJ/MrT8RIj8PEhy8Mi+j3DzsfyVfiX4JfTryB/2ZP8z7k/xXsL8P7k7CsL7El18xNgDbYLPJl1lwxaCnxPgVkr3OjeYmuOYsDQQHc8vQc7LeHWOKSas58nRKTtOiO32dR/FNIfINH+lU+tl2SIXQR7th4+BqVp17R/2nEfhZZvqsjNV0mNdi5w7DIYL9jG1l97bnzJ3WMpyl+Zm0YRhtFFlBrZo25+Sl7bloluNgsy2RBGttRlQvZJagocIfBLUB8s9mGgkkkgHnovfSrk8bU5OkfQns0p+yw6nbaxLC8+bnE39LLxeq3yM9fA6gjROfquejbUZl9eBcak5nfiVwyluz0YY9kVskrnuvyULc1dJCwSZUwW5PZJfmqEPAuVUU29gk9Ktk6GLkvRhFQVHmZJuTsmMjshuzMlws0UNgSGhSykhUihUANJQAmZFCsY83ToLBBwSodihABYSgAqAASjVADLIAJBzQBHrMWgiOWWaNh3s5wB120WkcU5K4oznkhHaTK+XjChbvVQj+sLRdLmf9Jn+IxeSHL7Q8NbvVxeqf4TL3RSyxfH7EZ3tRwsf/Zb8lP4eXlfcXrL/q/sfO009x15b9V62uzz4w0uz6fwNmWniA5RRj/KF5mTeTO6H5USnO1+azo0Ms+YB7x0cf1XnySUmenC3FHmgHVTRXB57eilo0iwc9ayJpfK4MaOu56ADmTsAELkprYvqKmJa1xBBIvY7i+oB8V34sagr7nmZsup0uCexllbdmAtr7IALHN4fO/4JuItQdsqlxK1Du0U0PUDNQig1CxzdUUOwt0qCxUDI8jdUANAQASI6oAOgAMyABoAcHhoJOwFz8kJW6BnP6/BaaqmfNNEHucdyTsNAF6C2VHPqYrOEaL/AIdilpBql5CjhKi/4eP0Rt4Fql5F/wBkqP8A4eP0T28Bql5IeK+z2gkfndG5utzkcQPuK8ePUZIcM9d4I5OUjYUs7Q0NB0AAHkBYLaPVXyYS6Nrgc6obe1+YVx6iLZnLppJWZCsmtPKN+9/pC5sn5mdeK3BA3SEBZOzVUNeHutY28TsolZrBIbwvhZrKvtpO9T0zrMvtJUD4h1az8SOi6Onx29TObq8ulaEdGkGi7TzASQA5jpod/S3VVH3EwsQ0CpskkNCzZQkmyAI6BioAJJMGtu425Jxi5OkS3Q+J4cLjUIap0xpg5TqpGMLk6Cx0bzdFDtknOUqDUwUz0UGoa1yTQ0yk4srwyLswbOk6bho3W2CO+oU99jMRVpboHeoC6tjPSHZjDv8ACikLQFbjh6BFINDHjHfAJaUGhlu8HmdF8+7PdSVWiBUSiMgE2HJLZGqTkBkrhfQ3UuRSgMqqQSd4HK/w2PmtFJ8mLgk6KczdncP0IPNO7JqmV1ZXyVEjKWnPfldluPhb8bz4AXKai5OivUUFbOr4VhzKeFkMYsxjbDx5lx8Sbn5ruilFUjyJzc5NslkKiCOdN/8AwIABe6skkQFSxh1IHimBHSGU3EeOCmDbAOe43t0aOa3w4fUu+DHNm9OglLO+dsZc3IXC+XpfmfktEo40xJudWi9ZHlAA2AXK3bs3qtgD90gG2TApqXiAPn7JkZcMxGcHSw3d5LoeCo6mzFZrlpSNBTOJ32XPNJG0dxJxqpsppDRohgjk3EONmWoe4Hug5WeQXZFKMaGk+StNceqq0OmNNcUWhUz3049UakGlifTj1RqQaWdS7Sy8Fs9RIiT5XHUAjoVk6bN02kRJsJiOrLtPncJ+mg9aS5IszJI7cx1CTTRpGUZFPxfTZ6d1Q0kPiGY9C0brWHBhmVFp7JcDLIjWSj/eTC0YO7YQd/6iL+QC7Mca3PNz5LdI6O1aHMLlRY6I1UDt6/krj5FLwAa1NsQQKRjxKUANdJ4oEMleGtLnGzQCSfAISt0hvZWYKlBrKp0j/cb3iOjR7jPzK9KvThpR5yfqT1M32GRWBeee3gFw5pb6Ud+KNK2SnO5rIq7Ib52i5Lhpe+ovp4KlFsVpGVr8aks6zrB1wB0C7o4YbbHJPLKiZwjQ5WGS2r9G9cv/AHUZ53KvBeGNK/Jro2WFlwt2zsSpEdxuUCe5kfalxB9EoX5TaSW8bOR1HecPIfinHbcdXsfNbsan/mFL1JGp79uz/wAwo9SQhf2/P9dP1JBYo4iqPr/cjXINQRnEFSdtfJt09cg1ex9LSjXwXmSPTgyJ2evmsO502mgzY3DxWqbRi6YMzjZwNuaetdxaPBLnwaCphMZu1j7B7Qfebe5afArtxxi90eflnki6kaGENADW2DQAABsABYBa0zltB4nJDCO0TBkWeZrGlzjYDf8ARaRTbpGTaStjKOVsoLmXsDa5FtUZIuDpjg1JWgWKT9jG553GjR1cdglji5ypBNqEbKfAKmaQOfI67dm6WuR7xv0C6M0YRdRRjilJq2A71ROACQ3bTkwbnzKvbHAnecwHHWJ5Q2mZuQC+3S9mM8yfyR0mK/8AkZPV5arGidw9hRjY2P4j35D4nl8tk8uTmX2Hhx0lH7mpdYDoB+C4Fudb8GWquKNXZWaXIab79Cu1dNsrZyvqPCM/S6kvcTqTrfcncrpfhGEfLPU0Hbyhovl5/ZG/qlOWiNhFa5Ub+ghAFwNBoF5032PQgu5KldYLItsAEAjgXtVqZa6pPZ/uou4zofrO9fxVyi0qRrjgnvZgX8OTdFGl+DR4/cE7AJvqn0Rpfgn0/cYcCmHwn0RT8B6XuX3C3s+qKp13Ds4xu46eiuEHIzn8nLOw4RwlSQRNj7MPtu47k811xxJI53NssHVJvZeBJ9j34Q7g3VevksJPc3Udg7K8clqpoxeNiPmuE20xKLQtNVZTrsD6rTHlcGRkw60aeCFjmhzb69CvQWR0eTKFOmPNLqDmdpyudfPVPX7E6Sax3IqB0JLTNcLOaCOhVKbXAnFMdFEGizQAOgSbbdsaSWyI2I4ayYASXIF7WNtSrx5JQ4JnjjPkacLb2XZNu1uXLpvbn8ymsr1amT6SrShMMwxsIdY3J5noNgjJlc6sIY1Dgz9NwpJ9IM8z2yEuLwLH3vhHkAul9VHRpSo510steuTs01FT5Ab+8d1y5J6ntwdMI6UQeIXSdnkjaSXaEjk3n6q8GnVcuxnlUtNLuYuWikvbI4DbZd6yR8nI8cvB6sGVuXUfLlzKcXYpKkaDhrDsrLn3n6+TeQXLmnb9kdGGFL3ZqmNsLBcTdnWlQCU3KYuTP8Y4p2MBa09+TujwHMrTFC3Y34OYuj6LqSG34PNajQNTHsoi42aLppIlsvMN4daNZbfZ/VPQmQ8jLqWqawZRYAfC1XGBi5FY/E3X6LTSibDxTgjXcr5Nuz6hbAy23O6zo21WSMkbhroeoVaU0RbTKSXExHOYnHoQeoKzbaZpSaLeeTNHdu7dfMLZ7rYwj8sty64YxMdld17ctF6HTpyied1qUZlucYiG5I/pP5Lo9ORxakN/bkH8wDzDv0S9OXgNSDR45D/NZ62/FHpy8BqRLhxCJ3uyMP8AUEnCS7D1IkBw5EKaHY5AHkAIgBjpEACJQAlkAMfA127QfknbQqRJjiA5IthSHOOiQyMTbUoFwco4kxj6RUOd8De60eA5r08eHTFHN6ybZXBw6K9KH6jJET2c2E/NPSiXNk+HEy3RkYH4qtMSHOR6SrndewAHnqmtKFbGMzDV0bnO8D+ae3kWpoaKyQfwnDyTqPkWuXggxY2x2xXyPpS8H1Syx8nqjFw3r6FDwzXKKWaL4YCPiHWw18FErRcZJkfiqmdI5kzPeDNR5LaGFzhZnPMoyoNwlxBm7jve2IKx0yhI01RmjpdNMA0CwAtsNl7uJfKj5/N+d7hs46A/ILSjIQxsO7G+iKCwT6KE7xt+9G4WDbg8H1LeR/VFsDz8Ij5Oe3yI/RLcLGswsg3bUSj+o/kQjfwOyQ2Kce7Un5gn8SVOleB6gsctQN5Gu87D/Sk4R8BqDNq5+YYfL/2p9OI9bJDK13Nn3pen7hrDsqgVLxsetEmORvVLQx6kP7dvVGlj1ISV4tulTC0ZbjvFuygyM9+XujwbzK6elx3LU+EYdRJqNLucv7A27u69PUjznCT4IUs8zDYs+azllS7G8OmySX5hzMQePhUrPF9i30eVf1EpmLuHwrRTizKWHKiVFj9twnUWR/yrsSG8UNCNEfItc/A9vFzUenF9xerNdinw6mFxoE/SguwLPklyzRSljIy54acoJsfwWU4xq2dWKU20kcoir5XTufGA0E6N5ALwMyjN2e/hjOOxqq3GJWsa0e/bU/ktsc1GFIcsLnO2QOHMAeZO1cSCXZjbzWTi5vc2UFBHYqM90X6BepHhHh5F8zJQKCR2dAHs6QBGPQB570CPByYDmvSoBrpU6AJHKk0A5z0JAIJrKtJNjvpKNI7CMqEmgDh6mhkDF6NsrRmFyNjzCqGwWZGswzKdFsmPkhui5OFwq5JtoiT4aLaLOUDohl8lVUURHJZtNGypkGSkS1NBoTIslEVWpkPEgP0VPUT6SJuHvlvqVkurmU+hxrhEyrjfICCTYrHLnlPY6sHTwhukNocCAOy5dNnbqSLT9kAvBIVqJLyGjoKENGy1jE5MmSy6g2XXHg4JchwmRR4oExqVAOaUAKXIEJmToVjXThu5smoti1JcitObUao0sNSCsaigsJryQFgn+KYAnFMQSJ6TQ7JbHqShXu0QBV1kd1aYFPUQqiuSLayfIqoFNCHKWjWE6KuopbFZtHQpEd0amirAmAJDos4sPsuVI1ciXHRBGkFkJsVMAmokuYeODVNIzcybG1WkZNkhhWyMXyFaUxGL/wDkaBsr4pAWlri2/kumOOD77nHknli+Ni4o+JqaT3ZR81XoPsZfifOxY/T2WuHgjzS9GXgf4iPkZJisY0LhdNYZeCX1EfI0Y1F9YJ+hLwL8TDyAqMUp3e8R6prDNEvPjfLIzcWgZ7j/AJK/Rm+UR6+NcMFLxdl2IIVLpb5JfWVwR3cdFoIDVouhi92zNddOtkQ4eNH5y4tzAi1ui0fRwapEx6zIndFzw7xKKmR0eWxa3N8lx9R06x8M9Dps7y8ov2rlOqiTHIk0CY8uSKIsxTAr6hipDRAkamWCyosVAZmXSaLjKivqIOig2TIhHglRakagRLnoWoe1ieknUHa1Kg1DgqoiwoKaQmx91aM2Oa5UI5Rxrgsb5HOjaQbm/iVUpJIqONyMO6F8Z2I8kodSokT6aTLOgxtzQAXO3C9DD10O7PNzfD5PhGnpOKYW3ztL3G2uv6rqydRilVM4cfQZo38tkep4iidqGEeqF1mFLkUvhnUN2RHYyw7McpfXYTSPwvOM/aN9o3KH1+Lwar4Vm8nvpLztEVL6+Hg0XwqfeQmaY7RFH43xEtfDa5kPjpag7NsofWT7I1Xw7H3ZueA8PEZe4++W2Pkss2Ry5LhgWPg2LXLnNAzXJAO7RFDsFI5BRDmTAhyhBaI7ggYwm6AI0zUmWmRXMUmtmiasjOxSqSJbHtKTQWJmToTY9rkUFj2lUSKHIEipqKVpOoQXdFXV4NE7do9FWhNC9SSZB/2bgv7vNOGGDY5Z5UOkwCHN7o9F0vHBLg5Vmm3yG/YsX1R6KEo+DR5JPuHjweMfCPRJ14BTl5DjDmDkPRGw9bCNo29EE62e+it6Ji1MJHSNRqYE+hjDb2UvcLJ7XKR2ODkCHFyQAXPTCwMjkFkSQoGgDkiwbkDBvKQ0R3NQ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11268" name="AutoShape 6" descr="data:image/jpeg;base64,/9j/4AAQSkZJRgABAQAAAQABAAD/2wCEAAkGBxQTEhUUEhQVFBUXFBQVFhUVFRcVFBcVFBQWFhQUFBQYHCggGBolHBQUITEhJSkrLi4uFx8zODMsNygtLisBCgoKDg0OGhAQGiwkHyQsLCwsLCwsLCwsLCwsLCwsLCwsLCwsLCwsLCwsLCwsLCwsLCwsLCwsLCwsLCwsLCwsLP/AABEIAOUA3AMBEQACEQEDEQH/xAAcAAABBQEBAQAAAAAAAAAAAAADAQIEBQYHAAj/xABEEAABAwIEAwUEBwYDCAMAAAABAAIDBBEFEiExBkFREyJhcZEHMkKBFFJyobHB0RUzQ1OCkmKiwhYjVHOy4fDxF0TS/8QAGgEAAwEBAQEAAAAAAAAAAAAAAAECAwQFBv/EADERAAICAQMDAgQFBAMBAAAAAAABAhEDEiExBEFRE2EFIoGRFDJxsfBCocHRI1LhM//aAAwDAQACEQMRAD8A5Q6S69bVseco0Cjd3lnF0y5LYK9aEIC8c1k/JpHwSYnXF1qt1ZjJU6HgqmSPBT5JLngupEddCToHHKfmhfNsXF1T9z6IhgFguNs7ESRDl5lZ6r7BQ577ISsGDE4OhCrQ1wK0ZziLgCirLuczs5P5keh+Y5q1nktpbmbwrmO37fY5bxJ7LKynu6G1TGPq6SAeLefyW0ZQnw/ozNpx/Mvqt1/swkjS1xa4Frhu1wsR8ihremC3VrcGTzUtlChNCFcdE+wlyNZspjwU+QwdpZaxZnW9n1TwuQaSDKbjs26/JcPUf/VnR0//AM0WdlkanrIAjV1TkGmr3XDG9XW0B8P+6qEXK32XIm0tvI+ljc1gD3Z3W7zrW1O9gNgp2vYphbIFR5MQlkAfH8jV3yVHOmAc7VZSdM1S2JRWy4MAZUsoWM5T4FCelhJakSgteDEVHAhY5sj2PHwua70KL0yTGlaaPprAJ+1gjk6tB9QubMtM2jqxy1RTLJzlikaEZ77rRKiG7GgpiHtNuaT3HwP+lZRmfZrR8RNh6lRot0h6qVsqscwGhrm2nbE/o8OAePJwVxlliqp14aM2scnadPymcz4j9jr296hnbIB/DlcAfIPH5rRTjLtX7f7J3XNP9Oftwc/qsEqI3lj4XhzTY27w+RC29OfgxefFdavuRJqKW37qT+0qXCdVTKjmxX+ZfcQUsg/hv/tKShJPhj9XG/6l9x8THXtkf/aVcbuqZEpRr8y+5332KYo6WjfE8EGGQs7wI7pF27rk6xbpnT0uyaN9UTBguVwzmoq2d2PFrdIojjTnTNiYNXDN5NBAJPqPVc8Mk5zUUds+nx48bnL+MyuN4uZsRp2NNxGTIfAAe8flmPyC93O303R6Y/myNRX+fseN0uNdR1DnL8sE39Xwaenx+7raEu18hyXgz6hqeldj2Y9EnDUyzjxEHkFa6hmMukokQVTXabFaxyqRjPA4knIFpZlpR8aCcHmvR1ps5NDRGnfqsJvc2gtia06BdKexzNbniEmMUNum1YroJE7kVUX2ZEl3CJ+xJqvZ/wAHOxCa7wRTxkZ3fXP1Gn8UpSUVb+nuVGLb0r6+3/p9AwQtja1jBla0ANA5ADRcbbk7Z1pKKpA5JAdFSi0JsFb0Vkjm+STAHVTtjjfK82Yxpc4nwCFbaXkUmkmz5+xj2g1tbLKO6YnNLWw2sxrL6O+14qsORqTWNfzyRmglFPJKn7fsUrWSj4PR66P+Xx/c5nLE/wCr+w9ss42Dx5PP6p3k8C/4v+y+w4VU/ST+5GvJ4ZLx4X3X2HftCfpJ6p+pk8Mn0MHlCNxqW+W8l+iX4id1uU+kx1q2oK3Gpxzk9Aq9afhk/hcXavuaTgrEMQq6sQw1EsWfvzSZWjLE2wc7a2bYDxK5eozJR3X6Wjt6XBcm1/ZnXsaxRrB33WY0WzE/VFySeuhXz+WeqR9R02DTH3M+MQENM+pk7r5wSAfebA24aPN3+o9F73w3oalcue/+vpyzwfifW6npj+i9/f68GZpqtsEZmmNpqnvW5sgB0bblms35ea4PiPWrLN5Y8L5Yf5l9T1fh/QvHBYXyvmn+vZfQtMHxAlxe7TNbKOgGwXjxbW56042qNJRV5c/KD8OY+XRaRnvRzzx1Gy2Y++q0s5miTHiTgLXW0czSOeWBNnyRJT9F68sfg8qOTyAlBG6xmmtmbRp8E6E6BdUXsjlktwpVsgJEE48kSFkCb8gi74P4ckxCYRsuGCxlk5Nb0B6lFqtT4DS06XP83PonCMNjpoWwwtDWNFvE9SfFck5ObtnTCKiqQ+eXkFcYg2NYU2JC3ukB4ORQWc69uGP9lSMpmGz5zd1t+zabm/mk3pi5edl/n+wktU0uy3f+DjuCRWaX9dB5Ba9JGk5GPWTuSj4LG66zjoXMiwo9mKLCkLmKdipDHyEWI+alutylFS2YbtD1V6mZ6UdI9jjDarktsI2X9XZR+K8r4lJ7eD2/hUI/Uu8ew91VLFT5XGMSCWZwBsGRi/Z3+s4kADzXndGoeo5Sa2/ft9uT2utnKOGoreW30/mxFxrDqmapYXU94W2dlMjGguaLRMIJvkbueZXr9R1uGOB4scrvn9O/3/Y8Xpeky+r6s41XHevf6CY7whNNH/DEhNy9zranewA0A5BfPZrm7arx7I+hwZIY1pVsDHgVTG3WPPoBeNwdt4brPS6NvWg3yTMEhk7c5o3t7hHeaQNPlupinqCcouPJf00T7ah3zFlSs55yjexKERVbmdo+UDG4bFe9Ulwzw9UXygEt76rGd3uaRrsTYDoF1QfBzz5DrQyHtKpCaLHAMGlrJ2wQjU+87kxvNxQuLfAcfr2/ng+i+GOH4qKBsMQ8XO5udzJXPOep+xtCGnnl8k+ocdh6oihtgRorJPA80AKXcrooBzXi1zsNT5JNeAtJbnzT7Q8b+m18j2m7A7so/stNrjzWWbeSgu2317lYVpg5vvv9Ow2NmVoaOQXoRioxSPOlLU3Ji3TJPXQMVMBUxDJhoUpcDhyOjdcITE1udB9nfEEVPTVLHnvl4kawC73BsfeytGptlPqvO+IYMmVxUFZ7HwvNix28jo1PDWM9k0w1D2tqZHGZ8fxMD/cjvzc1trgbLz8nST6eCm1s+/v/ADg9SHVQ6rI0nutkvYs6nFLtt3veBBIIHqVz5JrTR148LUrGy4gDpuuZys0jCiRDUDkVSZEkH7c23VGdLweMh6pD2HCQ9U9xUj5WpqYvkZG06ve1v9xsvdStpWeBKVRcmuDb+0X2cfs+KOZkhex1muvuHW3HgiUYSTcexEJ5E0p9/Bh4SqgypkhhWsTFom4ZQSVErIYW5nvNgOn+I9AFcVaJe27PofgnhSPD4A1tnSO1kk5k9PJYZMmrZcGsIVu+f5sXksnTdKMS2wJde3NXVE3Z4WKAPPFvLwSTTCmDL+iLCirx6KeankhpcvbPYQC8lrQ3YkkA69E9Sh8z+n6kuOr5fv8AocePs3r4HZn0pcBsY3Nkv42Bv9yxwaVO2zTPbjSRCqaR0f72J8f/ADI3M/6gF2qVnA4NcgAxp2t8inYtIjoByT1CoG6I+adioYmIVMQODmOimJc/J1D2dYSKendXSgZ5AWQBw2Zvnsetr/ZHipUXmyaFx3NW1hx6mV81FHWTl7yHujeLxDR5DhpIetyfksvjeSUYxwQ4XP8Ao7vgEItyzS5fH6eSa7AJ4wXQSyA2J7J5Lh/STcL5mSa2PrIOMkVU2IVrWnvBpGt8gO24KFGVpVyKWim/BIw7iSaw7TI7xAsPkQiUXF1JbmUXCcVKL2NFQ4+1+l8p6E6HyKkWgtIq43tzRuS0iwZNor3MWc79mXswc1zKyuBbazooed+TpP8A8r055tL2PKhhU1TOm8R0FPXRdhUNJZe+hIII5ghYLO+Dp/C9znmI+xSEkmnqnM6Ne0PA+dwVpHqJIyl06Zi+IvZ1W0mU5RO1zg0Oive52u3l5rqxZlN13ObJ0+lWdZ9nPBbaCLPJZ1Q8d931RyY1bzntojx39znhDfU+e3sa6WSyiKLZF8+a0IELrXRYxmdIDwkI5opBZ5rmnwP3JboNmLgBzCSXk55Yz7ERLb/N2Y+izzvdR8f5Hi3uX82LYFYGwj2g+8A7zAP4oAqa3hail/eUsJJ5hgafVtlayTXDIeOL7FFV+zChdfJ20R/wyEgfJ11a6iZDwQKWr9kv8qrPlJED/ma4fgtF1PlEPp15KWu9l9a33exl+y8td6OFvvWi6mJm+mkUFdwZXxe9SSkdWASfcwkrWOaD7mUsEkRMKwZxlcaiOSOJjczxIx0Zeb2bE3MBq47kbAEqk7lSCUfTjcuexssT4rEtJHIS0ZWdmWDQZwbBuXlewPg0LrwacMHJct7fz2OXNqyzUHwlv/PcwUc7w/tGvc2S+bO063/85LnnBTTUtzbHmljknB0dN4f49hfCRVERytb3u6S2S3xRW91x5tK8jL8Pm5fLuj3cHxPHpuWzRiXY3O7OO0IY8u7mmjSfdvZeph6PFGnW6PG6j4lnnqWrZkeCQt03HT9Oinq+hhnV9/Iuh+J5OlfmPgtKGpAuQfO+4Xz2fpZ4X8y+p9b0vXYupVwe/juaTD8T0APebyIPeH6rCzolG+CzbiA5OFvG4KqkYuMvBvKmvY3RxC2lkSOSGGb4KWtlz6xkX6LKTvg6oxceSlPEL4zaSNzfHcKFNrk29JNWmPdxNdzQNdb2K1x5PmMcuFaaNRBXtkbmBXrY5KXB4uWDg9xhkJ3K3pI5xj5L2SAE5yAENrJiGucgRAxytMcLiwXkeWxRjrJIcrfxVKuXwhS8Llmlw+kEMUcQ2YxrL9coAJPiTr81wyk5Nt9zpjFRVIkJDFQB5IBCmA1MRFq67szqx5blzFzQXW1tYADU+m6qMbJcqEp8XhcRlk1tfUOabddR4JvHLwCyR8nHPaRxM6qlOUnsY7hg+seb/nsvRxQWKNdzzsknmnfbsbzgHgKFtAwVkDJJZHGZ4e25aXCzWjoQ2wXDkzS1OmehHHFJbFhVezPDX/wCz7Ej2/deyS6nIu4nhg+xU1fsoo/gknZ/UHD7wtodVP2M5dNBlRUey637uqP9cV/vDl0R6p90YS6KL4ZXy+zyobtJE7+5v5Farql4Mn8PfZos+D+CpI6pslWGdmwEixzhztgCLbb7rDqcqnCoo26XpZYp6pM0mM8F08hL6WQQPOpbqYnH7Pw+Y9F40+lvej3MXWSjtLdGVnweqYS10LnH6zLPaR1BC5ngmux3x6nE1dm3xKia7W+qlxROOckinkp3M1bcjwUNUaKV8iPnzCzvvCaaY90UuL0zQM7NHDkOYVRhb2HKSUdyVw7UuDrm4HMcl29NCcZHB1cscsezNMKjMvTo8axTIigsa53yQI849UAIXphZWUY+k4oyMaspI+2k/wCdLdsI+QDj8gss0tMdPn9isSuWrx+5uxEuU2FLQOSEA3M3y8wR+SdMLPANOxHqEqYWI6IoGMyoA8EAYz2nYz2MAhZYPkBLjoC2IaEg8rnRdXSwtub4RydVPZQXLMD7PcEFXVdpLYQQkOdfQOf8Ef5/JaZptLYWGC7naI8LiPul7fFkjv1XJ6su/wCx0+nHt+4eko3RucTK97SAGtfqW9e9uUnJSrYaTXcP2d0XQxXU4RrYURzSC6v1GKh30YI1sdCGmHRGthQ+OjFlLyNFKJi68G5LHX8LryGvB7qe25XsxdzDZ4LfEjRCYOKJQrWv3APimlYcFIynkknLQD2dx3jsvQ6bp3s2cPU9RFKrNKKEaZV6Vnju2SI4iBa2yLFQ6/qgBS1ADTumkJsFX1TYY3yu0EbC438BoFcV2IlKlYz2TUbvojqqQf7ysldOb7iO+WIX6ZRf+pefknrm2dUIaIpG1UFELEe85kfLV7uWjfdHzP4LTHsm/oRPdpfUYKe3uvkb5PJHoVVrwhV7gnyEbysP2ww/gQnpT7MVvyNFZbnEfsvLP1Ro/X7Bq/Qe3Ehzv8nxuH32KXpv+WPWEZWN6/5CfvaSFDxtdilNHM+LaBuIVDhGcryQxrr9whmxeD8I38zZev8Ah44+nWt13PLWeWTqHo3XH8Z0Lh/BoqanZBG0Oa0d5xDSXuPvOPmvGlKTd2ewoxqqLBuVos0Zdb6NI167Jbvdi2WyDxSA8wjcCQ23UKXZSSFskNoYWqrIoYQnYCWTsCM2R1zZ1xc2/RXS8E2zl9HjgIzEGw+LYLgXTTq6PZl1OO6smtxqKQWJaR4rJ4pJ7o0jOLVpmB4yxQwTWpX6Ed4bgLt6fp7VyRwdV1WiVRZN4X9o9gGVLbAaZ2/mF6SnBquDynrvVz+50bDcVimaHRPDgeh19EOLQKalwWbJFFFBDY8ktxiClG4KpMloHLERy0WiaIaMN7R6gyupsOiPfqpWh1uUeYXJ+Vz8lOWenG/fb/YQjqyLwt/9HW6SlbFGyNgsyNjWNHRrAGgegXnnWEzhAGfxDFmxuLnnL2ji1psXWZHzsPEn1XTCDkqXb/JhKai7ff8AwNixKmfvKHn/ABlw+4gAJuGRdhKcH3J0D4z7vZn7OUqHfey0l2oPp0HoEkMGY282t/tCsVIbURNyGzRe1m8u87QbeJSTdg0qKiHDYqCme4Eudaznutmc4nutHRdGXPPqciv7Ixx4odPjdFPgEzye1me4xkEMjbculcebG/CwbAnf8TNX5Yr9X4Iwtv5pfbz/AOF0x/ZtLp5RDrdrMxc4C2zyDusacnUVZvairk6IT+MI2mw7VwuNW21HPR11oulb8Gb6qK8kyg4xppHBgnyvcQA2RguSeVwLKJ9NOKtr7MuHUwk6T3/QvWvcdiwjwb+jli4o21MXtH/4PlmH5o0oLYWkkLs1xaxtobg9d9lElQ1uPqYC5pa12Un4huPJEZJO2NptbECgo3MaWlxd3jqd1pKSe5CTPmmLF55WXkfYHZrdBZdeJtxtnF1Evm0xGtlI2JCpxi+UZwyTjwyvqySVMuDXG2+RuW2i5Zbs64hKWskidmie5h8D+SUckocMcoRnyjXYV7TJo7CZrZBtfZy1WeL/ADL7GfpSX5X9zoXDnEpq7dnBPfqYyGf3usCm8mPnUNQnxRrI6OW2uVvmbn7ljLqoLg1XTyYRsbW++4nyFgueXW+EdEOibAxUlK2f6QImdra3aFt5Pk47BZvqdT+Zmv4RxVJE84k089E1miyH00kh9dPkjc7wsPMreCuSRyydKzOYRJTz9ydjS+7shdzaTcNB5EdF1ZVkh80Xsc+NwltJbk6bhSnPJ7fJ363WS6nIi30+NkKXgxnwSuH2gD/02Wi6t90R+FXZghw1VM/dz/5nN+7VP8TjfMRehNcMFIa6L3pWnwLmO+4gFaReGXZkNZY9yy4cr5qhzu0y5Y+jSD2h5HXkNfmozwhjqu/7F4Zynz2K7jN/bTRUwOjR20niT3Y2HwOp8lp0yqLn9DLqPmkoeN/9GfZiszrlhDGZizPYl7rdANm+C3eKK7GKyzlw6G/R473lfM4+Ay/e5pSt9qDSv6rDRPpR/BEn/MmJ+61knHI/6v7FL012+7JkWONYP93T0zemov8AiksF8tlerp4SFfj8x1aIWHq29/8Aq1VehHvYetL2L7A+ITKRHI0CTL3XN917huCPhPP1XNlwaPmXH7HRiy63T5NVTxZWgevmuGUrdnXWw2oz27gF/FCq9xO+xFomODTm3uVpJkpHzq7g+tG1O63mF6B5el+GBfwtWDenf9yW5WkLTwvAd2tDnbEO++9reaJTrZxHDG+VIPHVYcRd9LK0fWabhZOWL+I2Ucv8ZOwrCsMqZGRxGftHmzW2vr49B4pN46vYa9RutzpWB8K0lG3KxjZH31keA51zybcWaF5mbLb2PVw4ajuaPtyAB4bDYLByZvGCBGYqGzZRRHkmSqyqogTVWtkX2RaW1sNSQFxBO34rpw4G3bOTP1CSpBOJpz2eUeGbwzmwv9/qvRwR+azyMz2ozhYF2HMWNDi80emYPaBs/X0O6ynhhL2NI5ZLYsJMekIuGtYLXN+8R1/8ssl08e7st5peCA+qll/iFwPRwaPQLVQhHsZ6pS7isoLb/cLn1KesFAkwU4a3KCbE3IudT1KV72xqNKkVPEDewjmmbcmQNbffKbZAPBttvErbH8zSMM3yRcvJlqGrkY0ZHkEbjQg+NiuhpPk44ylHhlpTcQzt6Hy0P6LCWGDOiPUTJ8HFv14mn7TGu+8WWT6VdmbLq/KLCm4ipH/vII/Huj8CPzWb6fIvyyNVnxS5RYO/Zzhcwsv9XswHKdPUJ8/3Kfotcf2D8PYfA6UywwNiawWB5kne6nPKcY6ZStsvDCOrVFUae64zqA1M+UaAk+CqMbJcgNC4ubc73KqTRKKVtSurYwpgp6sgJpINzk/FtVNnkDbhr9HAbEeKjNOtkzow47XzIyMkr2ty2OQHbldYLJtTKl07u0dQ9k2CGKF9W9uV812RNI1EYPefrtcj7lhly7UjTFip7nQaejsczu8d7cgufT3Z06r2Q+Z91LNIqgTjokaIq3SF83ZtHIanbXcqI3LJpNJ/Lj1kwYWxrrnvOPMr1MeCEd6PKn1GSSq9iyhjtqf/AEAtJPsjAiU8Qka4vFxISSD9XZg9LH5quOOxnzz3Ic/Dzm6xnMOhNnD9VrHOv6jJ4n2IhonZg0sdfmLch47LTXGrsjS7qhmLU7mNAcMuc2tfXKNTcfciElJ7dhZE0tyq+jC91pZnQdrnDZ7h8ylsPcN9MkHxn52KWlFamelqJXMe23af7t92ZQcwA1TSimr2Jk5NOtzHQ6WdfQD8eS6zgQ01B8PRJrYNTQ18juvopHbsNhdL20oBuWt7zuYsNr/NKbpGmKOuRs6SlfIbsaSOuzQBtqsZZIxW7OyMG3sbfC6Tso2t57k9Sd15mWeuTZ3446Y0FfUgGySg3uDmlsNNW3xT9Ni1oDHU25c1bgSpGJpMap7azR/3LreDL/1Zi+pwPiSJbalkrS6J3aC9rsuRfpdZyTg6lsawcZq4uzK4nhjnOPcfYn6p/RYSpnbB0ifhPCDHEOmYMosbbE25ELlyTS2RabZsJKhrNbDQWA5ADYALn1blqDapAmVmZJys0UaCDRCGwUkl0ykgVDftnutoGta09Sbl1vIW9Vr08Lm5GPUz+RR+pZQt1uu9ukecSewDwWnYix8lndbgwsWHgWs53qh5GJRJAp/8R9Ao1FaB4YeqLQ9JGqsNZIbva1xAsCd7dLqo5ZR4ZMsalyQncNxcrjyJ/MrT8RIj8PEhy8Mi+j3DzsfyVfiX4JfTryB/2ZP8z7k/xXsL8P7k7CsL7El18xNgDbYLPJl1lwxaCnxPgVkr3OjeYmuOYsDQQHc8vQc7LeHWOKSas58nRKTtOiO32dR/FNIfINH+lU+tl2SIXQR7th4+BqVp17R/2nEfhZZvqsjNV0mNdi5w7DIYL9jG1l97bnzJ3WMpyl+Zm0YRhtFFlBrZo25+Sl7bloluNgsy2RBGttRlQvZJagocIfBLUB8s9mGgkkkgHnovfSrk8bU5OkfQns0p+yw6nbaxLC8+bnE39LLxeq3yM9fA6gjROfquejbUZl9eBcak5nfiVwyluz0YY9kVskrnuvyULc1dJCwSZUwW5PZJfmqEPAuVUU29gk9Ktk6GLkvRhFQVHmZJuTsmMjshuzMlws0UNgSGhSykhUihUANJQAmZFCsY83ToLBBwSodihABYSgAqAASjVADLIAJBzQBHrMWgiOWWaNh3s5wB120WkcU5K4oznkhHaTK+XjChbvVQj+sLRdLmf9Jn+IxeSHL7Q8NbvVxeqf4TL3RSyxfH7EZ3tRwsf/Zb8lP4eXlfcXrL/q/sfO009x15b9V62uzz4w0uz6fwNmWniA5RRj/KF5mTeTO6H5USnO1+azo0Ms+YB7x0cf1XnySUmenC3FHmgHVTRXB57eilo0iwc9ayJpfK4MaOu56ADmTsAELkprYvqKmJa1xBBIvY7i+oB8V34sagr7nmZsup0uCexllbdmAtr7IALHN4fO/4JuItQdsqlxK1Du0U0PUDNQig1CxzdUUOwt0qCxUDI8jdUANAQASI6oAOgAMyABoAcHhoJOwFz8kJW6BnP6/BaaqmfNNEHucdyTsNAF6C2VHPqYrOEaL/AIdilpBql5CjhKi/4eP0Rt4Fql5F/wBkqP8A4eP0T28Bql5IeK+z2gkfndG5utzkcQPuK8ePUZIcM9d4I5OUjYUs7Q0NB0AAHkBYLaPVXyYS6Nrgc6obe1+YVx6iLZnLppJWZCsmtPKN+9/pC5sn5mdeK3BA3SEBZOzVUNeHutY28TsolZrBIbwvhZrKvtpO9T0zrMvtJUD4h1az8SOi6Onx29TObq8ulaEdGkGi7TzASQA5jpod/S3VVH3EwsQ0CpskkNCzZQkmyAI6BioAJJMGtu425Jxi5OkS3Q+J4cLjUIap0xpg5TqpGMLk6Cx0bzdFDtknOUqDUwUz0UGoa1yTQ0yk4srwyLswbOk6bho3W2CO+oU99jMRVpboHeoC6tjPSHZjDv8ACikLQFbjh6BFINDHjHfAJaUGhlu8HmdF8+7PdSVWiBUSiMgE2HJLZGqTkBkrhfQ3UuRSgMqqQSd4HK/w2PmtFJ8mLgk6KczdncP0IPNO7JqmV1ZXyVEjKWnPfldluPhb8bz4AXKai5OivUUFbOr4VhzKeFkMYsxjbDx5lx8Sbn5ruilFUjyJzc5NslkKiCOdN/8AwIABe6skkQFSxh1IHimBHSGU3EeOCmDbAOe43t0aOa3w4fUu+DHNm9OglLO+dsZc3IXC+XpfmfktEo40xJudWi9ZHlAA2AXK3bs3qtgD90gG2TApqXiAPn7JkZcMxGcHSw3d5LoeCo6mzFZrlpSNBTOJ32XPNJG0dxJxqpsppDRohgjk3EONmWoe4Hug5WeQXZFKMaGk+StNceqq0OmNNcUWhUz3049UakGlifTj1RqQaWdS7Sy8Fs9RIiT5XHUAjoVk6bN02kRJsJiOrLtPncJ+mg9aS5IszJI7cx1CTTRpGUZFPxfTZ6d1Q0kPiGY9C0brWHBhmVFp7JcDLIjWSj/eTC0YO7YQd/6iL+QC7Mca3PNz5LdI6O1aHMLlRY6I1UDt6/krj5FLwAa1NsQQKRjxKUANdJ4oEMleGtLnGzQCSfAISt0hvZWYKlBrKp0j/cb3iOjR7jPzK9KvThpR5yfqT1M32GRWBeee3gFw5pb6Ud+KNK2SnO5rIq7Ib52i5Lhpe+ovp4KlFsVpGVr8aks6zrB1wB0C7o4YbbHJPLKiZwjQ5WGS2r9G9cv/AHUZ53KvBeGNK/Jro2WFlwt2zsSpEdxuUCe5kfalxB9EoX5TaSW8bOR1HecPIfinHbcdXsfNbsan/mFL1JGp79uz/wAwo9SQhf2/P9dP1JBYo4iqPr/cjXINQRnEFSdtfJt09cg1ex9LSjXwXmSPTgyJ2evmsO502mgzY3DxWqbRi6YMzjZwNuaetdxaPBLnwaCphMZu1j7B7Qfebe5afArtxxi90eflnki6kaGENADW2DQAABsABYBa0zltB4nJDCO0TBkWeZrGlzjYDf8ARaRTbpGTaStjKOVsoLmXsDa5FtUZIuDpjg1JWgWKT9jG553GjR1cdglji5ypBNqEbKfAKmaQOfI67dm6WuR7xv0C6M0YRdRRjilJq2A71ROACQ3bTkwbnzKvbHAnecwHHWJ5Q2mZuQC+3S9mM8yfyR0mK/8AkZPV5arGidw9hRjY2P4j35D4nl8tk8uTmX2Hhx0lH7mpdYDoB+C4Fudb8GWquKNXZWaXIab79Cu1dNsrZyvqPCM/S6kvcTqTrfcncrpfhGEfLPU0Hbyhovl5/ZG/qlOWiNhFa5Ub+ghAFwNBoF5032PQgu5KldYLItsAEAjgXtVqZa6pPZ/uou4zofrO9fxVyi0qRrjgnvZgX8OTdFGl+DR4/cE7AJvqn0Rpfgn0/cYcCmHwn0RT8B6XuX3C3s+qKp13Ds4xu46eiuEHIzn8nLOw4RwlSQRNj7MPtu47k811xxJI53NssHVJvZeBJ9j34Q7g3VevksJPc3Udg7K8clqpoxeNiPmuE20xKLQtNVZTrsD6rTHlcGRkw60aeCFjmhzb69CvQWR0eTKFOmPNLqDmdpyudfPVPX7E6Sax3IqB0JLTNcLOaCOhVKbXAnFMdFEGizQAOgSbbdsaSWyI2I4ayYASXIF7WNtSrx5JQ4JnjjPkacLb2XZNu1uXLpvbn8ymsr1amT6SrShMMwxsIdY3J5noNgjJlc6sIY1Dgz9NwpJ9IM8z2yEuLwLH3vhHkAul9VHRpSo510steuTs01FT5Ab+8d1y5J6ntwdMI6UQeIXSdnkjaSXaEjk3n6q8GnVcuxnlUtNLuYuWikvbI4DbZd6yR8nI8cvB6sGVuXUfLlzKcXYpKkaDhrDsrLn3n6+TeQXLmnb9kdGGFL3ZqmNsLBcTdnWlQCU3KYuTP8Y4p2MBa09+TujwHMrTFC3Y34OYuj6LqSG34PNajQNTHsoi42aLppIlsvMN4daNZbfZ/VPQmQ8jLqWqawZRYAfC1XGBi5FY/E3X6LTSibDxTgjXcr5Nuz6hbAy23O6zo21WSMkbhroeoVaU0RbTKSXExHOYnHoQeoKzbaZpSaLeeTNHdu7dfMLZ7rYwj8sty64YxMdld17ctF6HTpyied1qUZlucYiG5I/pP5Lo9ORxakN/bkH8wDzDv0S9OXgNSDR45D/NZ62/FHpy8BqRLhxCJ3uyMP8AUEnCS7D1IkBw5EKaHY5AHkAIgBjpEACJQAlkAMfA127QfknbQqRJjiA5IthSHOOiQyMTbUoFwco4kxj6RUOd8De60eA5r08eHTFHN6ybZXBw6K9KH6jJET2c2E/NPSiXNk+HEy3RkYH4qtMSHOR6SrndewAHnqmtKFbGMzDV0bnO8D+ae3kWpoaKyQfwnDyTqPkWuXggxY2x2xXyPpS8H1Syx8nqjFw3r6FDwzXKKWaL4YCPiHWw18FErRcZJkfiqmdI5kzPeDNR5LaGFzhZnPMoyoNwlxBm7jve2IKx0yhI01RmjpdNMA0CwAtsNl7uJfKj5/N+d7hs46A/ILSjIQxsO7G+iKCwT6KE7xt+9G4WDbg8H1LeR/VFsDz8Ij5Oe3yI/RLcLGswsg3bUSj+o/kQjfwOyQ2Kce7Un5gn8SVOleB6gsctQN5Gu87D/Sk4R8BqDNq5+YYfL/2p9OI9bJDK13Nn3pen7hrDsqgVLxsetEmORvVLQx6kP7dvVGlj1ISV4tulTC0ZbjvFuygyM9+XujwbzK6elx3LU+EYdRJqNLucv7A27u69PUjznCT4IUs8zDYs+azllS7G8OmySX5hzMQePhUrPF9i30eVf1EpmLuHwrRTizKWHKiVFj9twnUWR/yrsSG8UNCNEfItc/A9vFzUenF9xerNdinw6mFxoE/SguwLPklyzRSljIy54acoJsfwWU4xq2dWKU20kcoir5XTufGA0E6N5ALwMyjN2e/hjOOxqq3GJWsa0e/bU/ktsc1GFIcsLnO2QOHMAeZO1cSCXZjbzWTi5vc2UFBHYqM90X6BepHhHh5F8zJQKCR2dAHs6QBGPQB570CPByYDmvSoBrpU6AJHKk0A5z0JAIJrKtJNjvpKNI7CMqEmgDh6mhkDF6NsrRmFyNjzCqGwWZGswzKdFsmPkhui5OFwq5JtoiT4aLaLOUDohl8lVUURHJZtNGypkGSkS1NBoTIslEVWpkPEgP0VPUT6SJuHvlvqVkurmU+hxrhEyrjfICCTYrHLnlPY6sHTwhukNocCAOy5dNnbqSLT9kAvBIVqJLyGjoKENGy1jE5MmSy6g2XXHg4JchwmRR4oExqVAOaUAKXIEJmToVjXThu5smoti1JcitObUao0sNSCsaigsJryQFgn+KYAnFMQSJ6TQ7JbHqShXu0QBV1kd1aYFPUQqiuSLayfIqoFNCHKWjWE6KuopbFZtHQpEd0amirAmAJDos4sPsuVI1ciXHRBGkFkJsVMAmokuYeODVNIzcybG1WkZNkhhWyMXyFaUxGL/wDkaBsr4pAWlri2/kumOOD77nHknli+Ni4o+JqaT3ZR81XoPsZfifOxY/T2WuHgjzS9GXgf4iPkZJisY0LhdNYZeCX1EfI0Y1F9YJ+hLwL8TDyAqMUp3e8R6prDNEvPjfLIzcWgZ7j/AJK/Rm+UR6+NcMFLxdl2IIVLpb5JfWVwR3cdFoIDVouhi92zNddOtkQ4eNH5y4tzAi1ui0fRwapEx6zIndFzw7xKKmR0eWxa3N8lx9R06x8M9Dps7y8ov2rlOqiTHIk0CY8uSKIsxTAr6hipDRAkamWCyosVAZmXSaLjKivqIOig2TIhHglRakagRLnoWoe1ieknUHa1Kg1DgqoiwoKaQmx91aM2Oa5UI5Rxrgsb5HOjaQbm/iVUpJIqONyMO6F8Z2I8kodSokT6aTLOgxtzQAXO3C9DD10O7PNzfD5PhGnpOKYW3ztL3G2uv6rqydRilVM4cfQZo38tkep4iidqGEeqF1mFLkUvhnUN2RHYyw7McpfXYTSPwvOM/aN9o3KH1+Lwar4Vm8nvpLztEVL6+Hg0XwqfeQmaY7RFH43xEtfDa5kPjpag7NsofWT7I1Xw7H3ZueA8PEZe4++W2Pkss2Ry5LhgWPg2LXLnNAzXJAO7RFDsFI5BRDmTAhyhBaI7ggYwm6AI0zUmWmRXMUmtmiasjOxSqSJbHtKTQWJmToTY9rkUFj2lUSKHIEipqKVpOoQXdFXV4NE7do9FWhNC9SSZB/2bgv7vNOGGDY5Z5UOkwCHN7o9F0vHBLg5Vmm3yG/YsX1R6KEo+DR5JPuHjweMfCPRJ14BTl5DjDmDkPRGw9bCNo29EE62e+it6Ji1MJHSNRqYE+hjDb2UvcLJ7XKR2ODkCHFyQAXPTCwMjkFkSQoGgDkiwbkDBvKQ0R3NQ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11269" name="AutoShape 8" descr="data:image/jpeg;base64,/9j/4AAQSkZJRgABAQAAAQABAAD/2wCEAAkGBxQTEhUUEhQVFBUXFBQVFhUVFRcVFBcVFBQWFhQUFBQYHCggGBolHBQUITEhJSkrLi4uFx8zODMsNygtLisBCgoKDg0OGhAQGiwkHyQsLCwsLCwsLCwsLCwsLCwsLCwsLCwsLCwsLCwsLCwsLCwsLCwsLCwsLCwsLCwsLCwsLP/AABEIAOUA3AMBEQACEQEDEQH/xAAcAAABBQEBAQAAAAAAAAAAAAADAQIEBQYHAAj/xABEEAABAwIEAwUEBwYDCAMAAAABAAIDBBEFEiExBkFREyJhcZEHMkKBFFJyobHB0RUzQ1OCkmKiwhYjVHOy4fDxF0TS/8QAGgEAAwEBAQEAAAAAAAAAAAAAAAECAwQFBv/EADERAAICAQMDAgQFBAMBAAAAAAABAhEDEiExBEFRE2EFIoGRFDJxsfBCocHRI1LhM//aAAwDAQACEQMRAD8A5Q6S69bVseco0Cjd3lnF0y5LYK9aEIC8c1k/JpHwSYnXF1qt1ZjJU6HgqmSPBT5JLngupEddCToHHKfmhfNsXF1T9z6IhgFguNs7ESRDl5lZ6r7BQ577ISsGDE4OhCrQ1wK0ZziLgCirLuczs5P5keh+Y5q1nktpbmbwrmO37fY5bxJ7LKynu6G1TGPq6SAeLefyW0ZQnw/ozNpx/Mvqt1/swkjS1xa4Frhu1wsR8ihremC3VrcGTzUtlChNCFcdE+wlyNZspjwU+QwdpZaxZnW9n1TwuQaSDKbjs26/JcPUf/VnR0//AM0WdlkanrIAjV1TkGmr3XDG9XW0B8P+6qEXK32XIm0tvI+ljc1gD3Z3W7zrW1O9gNgp2vYphbIFR5MQlkAfH8jV3yVHOmAc7VZSdM1S2JRWy4MAZUsoWM5T4FCelhJakSgteDEVHAhY5sj2PHwua70KL0yTGlaaPprAJ+1gjk6tB9QubMtM2jqxy1RTLJzlikaEZ77rRKiG7GgpiHtNuaT3HwP+lZRmfZrR8RNh6lRot0h6qVsqscwGhrm2nbE/o8OAePJwVxlliqp14aM2scnadPymcz4j9jr296hnbIB/DlcAfIPH5rRTjLtX7f7J3XNP9Oftwc/qsEqI3lj4XhzTY27w+RC29OfgxefFdavuRJqKW37qT+0qXCdVTKjmxX+ZfcQUsg/hv/tKShJPhj9XG/6l9x8THXtkf/aVcbuqZEpRr8y+5332KYo6WjfE8EGGQs7wI7pF27rk6xbpnT0uyaN9UTBguVwzmoq2d2PFrdIojjTnTNiYNXDN5NBAJPqPVc8Mk5zUUds+nx48bnL+MyuN4uZsRp2NNxGTIfAAe8flmPyC93O303R6Y/myNRX+fseN0uNdR1DnL8sE39Xwaenx+7raEu18hyXgz6hqeldj2Y9EnDUyzjxEHkFa6hmMukokQVTXabFaxyqRjPA4knIFpZlpR8aCcHmvR1ps5NDRGnfqsJvc2gtia06BdKexzNbniEmMUNum1YroJE7kVUX2ZEl3CJ+xJqvZ/wAHOxCa7wRTxkZ3fXP1Gn8UpSUVb+nuVGLb0r6+3/p9AwQtja1jBla0ANA5ADRcbbk7Z1pKKpA5JAdFSi0JsFb0Vkjm+STAHVTtjjfK82Yxpc4nwCFbaXkUmkmz5+xj2g1tbLKO6YnNLWw2sxrL6O+14qsORqTWNfzyRmglFPJKn7fsUrWSj4PR66P+Xx/c5nLE/wCr+w9ss42Dx5PP6p3k8C/4v+y+w4VU/ST+5GvJ4ZLx4X3X2HftCfpJ6p+pk8Mn0MHlCNxqW+W8l+iX4id1uU+kx1q2oK3Gpxzk9Aq9afhk/hcXavuaTgrEMQq6sQw1EsWfvzSZWjLE2wc7a2bYDxK5eozJR3X6Wjt6XBcm1/ZnXsaxRrB33WY0WzE/VFySeuhXz+WeqR9R02DTH3M+MQENM+pk7r5wSAfebA24aPN3+o9F73w3oalcue/+vpyzwfifW6npj+i9/f68GZpqtsEZmmNpqnvW5sgB0bblms35ea4PiPWrLN5Y8L5Yf5l9T1fh/QvHBYXyvmn+vZfQtMHxAlxe7TNbKOgGwXjxbW56042qNJRV5c/KD8OY+XRaRnvRzzx1Gy2Y++q0s5miTHiTgLXW0czSOeWBNnyRJT9F68sfg8qOTyAlBG6xmmtmbRp8E6E6BdUXsjlktwpVsgJEE48kSFkCb8gi74P4ckxCYRsuGCxlk5Nb0B6lFqtT4DS06XP83PonCMNjpoWwwtDWNFvE9SfFck5ObtnTCKiqQ+eXkFcYg2NYU2JC3ukB4ORQWc69uGP9lSMpmGz5zd1t+zabm/mk3pi5edl/n+wktU0uy3f+DjuCRWaX9dB5Ba9JGk5GPWTuSj4LG66zjoXMiwo9mKLCkLmKdipDHyEWI+alutylFS2YbtD1V6mZ6UdI9jjDarktsI2X9XZR+K8r4lJ7eD2/hUI/Uu8ew91VLFT5XGMSCWZwBsGRi/Z3+s4kADzXndGoeo5Sa2/ft9uT2utnKOGoreW30/mxFxrDqmapYXU94W2dlMjGguaLRMIJvkbueZXr9R1uGOB4scrvn9O/3/Y8Xpeky+r6s41XHevf6CY7whNNH/DEhNy9zranewA0A5BfPZrm7arx7I+hwZIY1pVsDHgVTG3WPPoBeNwdt4brPS6NvWg3yTMEhk7c5o3t7hHeaQNPlupinqCcouPJf00T7ah3zFlSs55yjexKERVbmdo+UDG4bFe9Ulwzw9UXygEt76rGd3uaRrsTYDoF1QfBzz5DrQyHtKpCaLHAMGlrJ2wQjU+87kxvNxQuLfAcfr2/ng+i+GOH4qKBsMQ8XO5udzJXPOep+xtCGnnl8k+ocdh6oihtgRorJPA80AKXcrooBzXi1zsNT5JNeAtJbnzT7Q8b+m18j2m7A7so/stNrjzWWbeSgu2317lYVpg5vvv9Ow2NmVoaOQXoRioxSPOlLU3Ji3TJPXQMVMBUxDJhoUpcDhyOjdcITE1udB9nfEEVPTVLHnvl4kawC73BsfeytGptlPqvO+IYMmVxUFZ7HwvNix28jo1PDWM9k0w1D2tqZHGZ8fxMD/cjvzc1trgbLz8nST6eCm1s+/v/ADg9SHVQ6rI0nutkvYs6nFLtt3veBBIIHqVz5JrTR148LUrGy4gDpuuZys0jCiRDUDkVSZEkH7c23VGdLweMh6pD2HCQ9U9xUj5WpqYvkZG06ve1v9xsvdStpWeBKVRcmuDb+0X2cfs+KOZkhex1muvuHW3HgiUYSTcexEJ5E0p9/Bh4SqgypkhhWsTFom4ZQSVErIYW5nvNgOn+I9AFcVaJe27PofgnhSPD4A1tnSO1kk5k9PJYZMmrZcGsIVu+f5sXksnTdKMS2wJde3NXVE3Z4WKAPPFvLwSTTCmDL+iLCirx6KeankhpcvbPYQC8lrQ3YkkA69E9Sh8z+n6kuOr5fv8AocePs3r4HZn0pcBsY3Nkv42Bv9yxwaVO2zTPbjSRCqaR0f72J8f/ADI3M/6gF2qVnA4NcgAxp2t8inYtIjoByT1CoG6I+adioYmIVMQODmOimJc/J1D2dYSKendXSgZ5AWQBw2Zvnsetr/ZHipUXmyaFx3NW1hx6mV81FHWTl7yHujeLxDR5DhpIetyfksvjeSUYxwQ4XP8Ao7vgEItyzS5fH6eSa7AJ4wXQSyA2J7J5Lh/STcL5mSa2PrIOMkVU2IVrWnvBpGt8gO24KFGVpVyKWim/BIw7iSaw7TI7xAsPkQiUXF1JbmUXCcVKL2NFQ4+1+l8p6E6HyKkWgtIq43tzRuS0iwZNor3MWc79mXswc1zKyuBbazooed+TpP8A8r055tL2PKhhU1TOm8R0FPXRdhUNJZe+hIII5ghYLO+Dp/C9znmI+xSEkmnqnM6Ne0PA+dwVpHqJIyl06Zi+IvZ1W0mU5RO1zg0Oive52u3l5rqxZlN13ObJ0+lWdZ9nPBbaCLPJZ1Q8d931RyY1bzntojx39znhDfU+e3sa6WSyiKLZF8+a0IELrXRYxmdIDwkI5opBZ5rmnwP3JboNmLgBzCSXk55Yz7ERLb/N2Y+izzvdR8f5Hi3uX82LYFYGwj2g+8A7zAP4oAqa3hail/eUsJJ5hgafVtlayTXDIeOL7FFV+zChdfJ20R/wyEgfJ11a6iZDwQKWr9kv8qrPlJED/ma4fgtF1PlEPp15KWu9l9a33exl+y8td6OFvvWi6mJm+mkUFdwZXxe9SSkdWASfcwkrWOaD7mUsEkRMKwZxlcaiOSOJjczxIx0Zeb2bE3MBq47kbAEqk7lSCUfTjcuexssT4rEtJHIS0ZWdmWDQZwbBuXlewPg0LrwacMHJct7fz2OXNqyzUHwlv/PcwUc7w/tGvc2S+bO063/85LnnBTTUtzbHmljknB0dN4f49hfCRVERytb3u6S2S3xRW91x5tK8jL8Pm5fLuj3cHxPHpuWzRiXY3O7OO0IY8u7mmjSfdvZeph6PFGnW6PG6j4lnnqWrZkeCQt03HT9Oinq+hhnV9/Iuh+J5OlfmPgtKGpAuQfO+4Xz2fpZ4X8y+p9b0vXYupVwe/juaTD8T0APebyIPeH6rCzolG+CzbiA5OFvG4KqkYuMvBvKmvY3RxC2lkSOSGGb4KWtlz6xkX6LKTvg6oxceSlPEL4zaSNzfHcKFNrk29JNWmPdxNdzQNdb2K1x5PmMcuFaaNRBXtkbmBXrY5KXB4uWDg9xhkJ3K3pI5xj5L2SAE5yAENrJiGucgRAxytMcLiwXkeWxRjrJIcrfxVKuXwhS8Llmlw+kEMUcQ2YxrL9coAJPiTr81wyk5Nt9zpjFRVIkJDFQB5IBCmA1MRFq67szqx5blzFzQXW1tYADU+m6qMbJcqEp8XhcRlk1tfUOabddR4JvHLwCyR8nHPaRxM6qlOUnsY7hg+seb/nsvRxQWKNdzzsknmnfbsbzgHgKFtAwVkDJJZHGZ4e25aXCzWjoQ2wXDkzS1OmehHHFJbFhVezPDX/wCz7Ej2/deyS6nIu4nhg+xU1fsoo/gknZ/UHD7wtodVP2M5dNBlRUey637uqP9cV/vDl0R6p90YS6KL4ZXy+zyobtJE7+5v5Farql4Mn8PfZos+D+CpI6pslWGdmwEixzhztgCLbb7rDqcqnCoo26XpZYp6pM0mM8F08hL6WQQPOpbqYnH7Pw+Y9F40+lvej3MXWSjtLdGVnweqYS10LnH6zLPaR1BC5ngmux3x6nE1dm3xKia7W+qlxROOckinkp3M1bcjwUNUaKV8iPnzCzvvCaaY90UuL0zQM7NHDkOYVRhb2HKSUdyVw7UuDrm4HMcl29NCcZHB1cscsezNMKjMvTo8axTIigsa53yQI849UAIXphZWUY+k4oyMaspI+2k/wCdLdsI+QDj8gss0tMdPn9isSuWrx+5uxEuU2FLQOSEA3M3y8wR+SdMLPANOxHqEqYWI6IoGMyoA8EAYz2nYz2MAhZYPkBLjoC2IaEg8rnRdXSwtub4RydVPZQXLMD7PcEFXVdpLYQQkOdfQOf8Ef5/JaZptLYWGC7naI8LiPul7fFkjv1XJ6su/wCx0+nHt+4eko3RucTK97SAGtfqW9e9uUnJSrYaTXcP2d0XQxXU4RrYURzSC6v1GKh30YI1sdCGmHRGthQ+OjFlLyNFKJi68G5LHX8LryGvB7qe25XsxdzDZ4LfEjRCYOKJQrWv3APimlYcFIynkknLQD2dx3jsvQ6bp3s2cPU9RFKrNKKEaZV6Vnju2SI4iBa2yLFQ6/qgBS1ADTumkJsFX1TYY3yu0EbC438BoFcV2IlKlYz2TUbvojqqQf7ysldOb7iO+WIX6ZRf+pefknrm2dUIaIpG1UFELEe85kfLV7uWjfdHzP4LTHsm/oRPdpfUYKe3uvkb5PJHoVVrwhV7gnyEbysP2ww/gQnpT7MVvyNFZbnEfsvLP1Ro/X7Bq/Qe3Ehzv8nxuH32KXpv+WPWEZWN6/5CfvaSFDxtdilNHM+LaBuIVDhGcryQxrr9whmxeD8I38zZev8Ah44+nWt13PLWeWTqHo3XH8Z0Lh/BoqanZBG0Oa0d5xDSXuPvOPmvGlKTd2ewoxqqLBuVos0Zdb6NI167Jbvdi2WyDxSA8wjcCQ23UKXZSSFskNoYWqrIoYQnYCWTsCM2R1zZ1xc2/RXS8E2zl9HjgIzEGw+LYLgXTTq6PZl1OO6smtxqKQWJaR4rJ4pJ7o0jOLVpmB4yxQwTWpX6Ed4bgLt6fp7VyRwdV1WiVRZN4X9o9gGVLbAaZ2/mF6SnBquDynrvVz+50bDcVimaHRPDgeh19EOLQKalwWbJFFFBDY8ktxiClG4KpMloHLERy0WiaIaMN7R6gyupsOiPfqpWh1uUeYXJ+Vz8lOWenG/fb/YQjqyLwt/9HW6SlbFGyNgsyNjWNHRrAGgegXnnWEzhAGfxDFmxuLnnL2ji1psXWZHzsPEn1XTCDkqXb/JhKai7ff8AwNixKmfvKHn/ABlw+4gAJuGRdhKcH3J0D4z7vZn7OUqHfey0l2oPp0HoEkMGY282t/tCsVIbURNyGzRe1m8u87QbeJSTdg0qKiHDYqCme4Eudaznutmc4nutHRdGXPPqciv7Ixx4odPjdFPgEzye1me4xkEMjbculcebG/CwbAnf8TNX5Yr9X4Iwtv5pfbz/AOF0x/ZtLp5RDrdrMxc4C2zyDusacnUVZvairk6IT+MI2mw7VwuNW21HPR11oulb8Gb6qK8kyg4xppHBgnyvcQA2RguSeVwLKJ9NOKtr7MuHUwk6T3/QvWvcdiwjwb+jli4o21MXtH/4PlmH5o0oLYWkkLs1xaxtobg9d9lElQ1uPqYC5pa12Un4huPJEZJO2NptbECgo3MaWlxd3jqd1pKSe5CTPmmLF55WXkfYHZrdBZdeJtxtnF1Evm0xGtlI2JCpxi+UZwyTjwyvqySVMuDXG2+RuW2i5Zbs64hKWskidmie5h8D+SUckocMcoRnyjXYV7TJo7CZrZBtfZy1WeL/ADL7GfpSX5X9zoXDnEpq7dnBPfqYyGf3usCm8mPnUNQnxRrI6OW2uVvmbn7ljLqoLg1XTyYRsbW++4nyFgueXW+EdEOibAxUlK2f6QImdra3aFt5Pk47BZvqdT+Zmv4RxVJE84k089E1miyH00kh9dPkjc7wsPMreCuSRyydKzOYRJTz9ydjS+7shdzaTcNB5EdF1ZVkh80Xsc+NwltJbk6bhSnPJ7fJ363WS6nIi30+NkKXgxnwSuH2gD/02Wi6t90R+FXZghw1VM/dz/5nN+7VP8TjfMRehNcMFIa6L3pWnwLmO+4gFaReGXZkNZY9yy4cr5qhzu0y5Y+jSD2h5HXkNfmozwhjqu/7F4Zynz2K7jN/bTRUwOjR20niT3Y2HwOp8lp0yqLn9DLqPmkoeN/9GfZiszrlhDGZizPYl7rdANm+C3eKK7GKyzlw6G/R473lfM4+Ay/e5pSt9qDSv6rDRPpR/BEn/MmJ+61knHI/6v7FL012+7JkWONYP93T0zemov8AiksF8tlerp4SFfj8x1aIWHq29/8Aq1VehHvYetL2L7A+ITKRHI0CTL3XN917huCPhPP1XNlwaPmXH7HRiy63T5NVTxZWgevmuGUrdnXWw2oz27gF/FCq9xO+xFomODTm3uVpJkpHzq7g+tG1O63mF6B5el+GBfwtWDenf9yW5WkLTwvAd2tDnbEO++9reaJTrZxHDG+VIPHVYcRd9LK0fWabhZOWL+I2Ucv8ZOwrCsMqZGRxGftHmzW2vr49B4pN46vYa9RutzpWB8K0lG3KxjZH31keA51zybcWaF5mbLb2PVw4ajuaPtyAB4bDYLByZvGCBGYqGzZRRHkmSqyqogTVWtkX2RaW1sNSQFxBO34rpw4G3bOTP1CSpBOJpz2eUeGbwzmwv9/qvRwR+azyMz2ozhYF2HMWNDi80emYPaBs/X0O6ynhhL2NI5ZLYsJMekIuGtYLXN+8R1/8ssl08e7st5peCA+qll/iFwPRwaPQLVQhHsZ6pS7isoLb/cLn1KesFAkwU4a3KCbE3IudT1KV72xqNKkVPEDewjmmbcmQNbffKbZAPBttvErbH8zSMM3yRcvJlqGrkY0ZHkEbjQg+NiuhpPk44ylHhlpTcQzt6Hy0P6LCWGDOiPUTJ8HFv14mn7TGu+8WWT6VdmbLq/KLCm4ipH/vII/Huj8CPzWb6fIvyyNVnxS5RYO/Zzhcwsv9XswHKdPUJ8/3Kfotcf2D8PYfA6UywwNiawWB5kne6nPKcY6ZStsvDCOrVFUae64zqA1M+UaAk+CqMbJcgNC4ubc73KqTRKKVtSurYwpgp6sgJpINzk/FtVNnkDbhr9HAbEeKjNOtkzow47XzIyMkr2ty2OQHbldYLJtTKl07u0dQ9k2CGKF9W9uV812RNI1EYPefrtcj7lhly7UjTFip7nQaejsczu8d7cgufT3Z06r2Q+Z91LNIqgTjokaIq3SF83ZtHIanbXcqI3LJpNJ/Lj1kwYWxrrnvOPMr1MeCEd6PKn1GSSq9iyhjtqf/AEAtJPsjAiU8Qka4vFxISSD9XZg9LH5quOOxnzz3Ic/Dzm6xnMOhNnD9VrHOv6jJ4n2IhonZg0sdfmLch47LTXGrsjS7qhmLU7mNAcMuc2tfXKNTcfciElJ7dhZE0tyq+jC91pZnQdrnDZ7h8ylsPcN9MkHxn52KWlFamelqJXMe23af7t92ZQcwA1TSimr2Jk5NOtzHQ6WdfQD8eS6zgQ01B8PRJrYNTQ18juvopHbsNhdL20oBuWt7zuYsNr/NKbpGmKOuRs6SlfIbsaSOuzQBtqsZZIxW7OyMG3sbfC6Tso2t57k9Sd15mWeuTZ3446Y0FfUgGySg3uDmlsNNW3xT9Ni1oDHU25c1bgSpGJpMap7azR/3LreDL/1Zi+pwPiSJbalkrS6J3aC9rsuRfpdZyTg6lsawcZq4uzK4nhjnOPcfYn6p/RYSpnbB0ifhPCDHEOmYMosbbE25ELlyTS2RabZsJKhrNbDQWA5ADYALn1blqDapAmVmZJys0UaCDRCGwUkl0ykgVDftnutoGta09Sbl1vIW9Vr08Lm5GPUz+RR+pZQt1uu9ukecSewDwWnYix8lndbgwsWHgWs53qh5GJRJAp/8R9Ao1FaB4YeqLQ9JGqsNZIbva1xAsCd7dLqo5ZR4ZMsalyQncNxcrjyJ/MrT8RIj8PEhy8Mi+j3DzsfyVfiX4JfTryB/2ZP8z7k/xXsL8P7k7CsL7El18xNgDbYLPJl1lwxaCnxPgVkr3OjeYmuOYsDQQHc8vQc7LeHWOKSas58nRKTtOiO32dR/FNIfINH+lU+tl2SIXQR7th4+BqVp17R/2nEfhZZvqsjNV0mNdi5w7DIYL9jG1l97bnzJ3WMpyl+Zm0YRhtFFlBrZo25+Sl7bloluNgsy2RBGttRlQvZJagocIfBLUB8s9mGgkkkgHnovfSrk8bU5OkfQns0p+yw6nbaxLC8+bnE39LLxeq3yM9fA6gjROfquejbUZl9eBcak5nfiVwyluz0YY9kVskrnuvyULc1dJCwSZUwW5PZJfmqEPAuVUU29gk9Ktk6GLkvRhFQVHmZJuTsmMjshuzMlws0UNgSGhSykhUihUANJQAmZFCsY83ToLBBwSodihABYSgAqAASjVADLIAJBzQBHrMWgiOWWaNh3s5wB120WkcU5K4oznkhHaTK+XjChbvVQj+sLRdLmf9Jn+IxeSHL7Q8NbvVxeqf4TL3RSyxfH7EZ3tRwsf/Zb8lP4eXlfcXrL/q/sfO009x15b9V62uzz4w0uz6fwNmWniA5RRj/KF5mTeTO6H5USnO1+azo0Ms+YB7x0cf1XnySUmenC3FHmgHVTRXB57eilo0iwc9ayJpfK4MaOu56ADmTsAELkprYvqKmJa1xBBIvY7i+oB8V34sagr7nmZsup0uCexllbdmAtr7IALHN4fO/4JuItQdsqlxK1Du0U0PUDNQig1CxzdUUOwt0qCxUDI8jdUANAQASI6oAOgAMyABoAcHhoJOwFz8kJW6BnP6/BaaqmfNNEHucdyTsNAF6C2VHPqYrOEaL/AIdilpBql5CjhKi/4eP0Rt4Fql5F/wBkqP8A4eP0T28Bql5IeK+z2gkfndG5utzkcQPuK8ePUZIcM9d4I5OUjYUs7Q0NB0AAHkBYLaPVXyYS6Nrgc6obe1+YVx6iLZnLppJWZCsmtPKN+9/pC5sn5mdeK3BA3SEBZOzVUNeHutY28TsolZrBIbwvhZrKvtpO9T0zrMvtJUD4h1az8SOi6Onx29TObq8ulaEdGkGi7TzASQA5jpod/S3VVH3EwsQ0CpskkNCzZQkmyAI6BioAJJMGtu425Jxi5OkS3Q+J4cLjUIap0xpg5TqpGMLk6Cx0bzdFDtknOUqDUwUz0UGoa1yTQ0yk4srwyLswbOk6bho3W2CO+oU99jMRVpboHeoC6tjPSHZjDv8ACikLQFbjh6BFINDHjHfAJaUGhlu8HmdF8+7PdSVWiBUSiMgE2HJLZGqTkBkrhfQ3UuRSgMqqQSd4HK/w2PmtFJ8mLgk6KczdncP0IPNO7JqmV1ZXyVEjKWnPfldluPhb8bz4AXKai5OivUUFbOr4VhzKeFkMYsxjbDx5lx8Sbn5ruilFUjyJzc5NslkKiCOdN/8AwIABe6skkQFSxh1IHimBHSGU3EeOCmDbAOe43t0aOa3w4fUu+DHNm9OglLO+dsZc3IXC+XpfmfktEo40xJudWi9ZHlAA2AXK3bs3qtgD90gG2TApqXiAPn7JkZcMxGcHSw3d5LoeCo6mzFZrlpSNBTOJ32XPNJG0dxJxqpsppDRohgjk3EONmWoe4Hug5WeQXZFKMaGk+StNceqq0OmNNcUWhUz3049UakGlifTj1RqQaWdS7Sy8Fs9RIiT5XHUAjoVk6bN02kRJsJiOrLtPncJ+mg9aS5IszJI7cx1CTTRpGUZFPxfTZ6d1Q0kPiGY9C0brWHBhmVFp7JcDLIjWSj/eTC0YO7YQd/6iL+QC7Mca3PNz5LdI6O1aHMLlRY6I1UDt6/krj5FLwAa1NsQQKRjxKUANdJ4oEMleGtLnGzQCSfAISt0hvZWYKlBrKp0j/cb3iOjR7jPzK9KvThpR5yfqT1M32GRWBeee3gFw5pb6Ud+KNK2SnO5rIq7Ib52i5Lhpe+ovp4KlFsVpGVr8aks6zrB1wB0C7o4YbbHJPLKiZwjQ5WGS2r9G9cv/AHUZ53KvBeGNK/Jro2WFlwt2zsSpEdxuUCe5kfalxB9EoX5TaSW8bOR1HecPIfinHbcdXsfNbsan/mFL1JGp79uz/wAwo9SQhf2/P9dP1JBYo4iqPr/cjXINQRnEFSdtfJt09cg1ex9LSjXwXmSPTgyJ2evmsO502mgzY3DxWqbRi6YMzjZwNuaetdxaPBLnwaCphMZu1j7B7Qfebe5afArtxxi90eflnki6kaGENADW2DQAABsABYBa0zltB4nJDCO0TBkWeZrGlzjYDf8ARaRTbpGTaStjKOVsoLmXsDa5FtUZIuDpjg1JWgWKT9jG553GjR1cdglji5ypBNqEbKfAKmaQOfI67dm6WuR7xv0C6M0YRdRRjilJq2A71ROACQ3bTkwbnzKvbHAnecwHHWJ5Q2mZuQC+3S9mM8yfyR0mK/8AkZPV5arGidw9hRjY2P4j35D4nl8tk8uTmX2Hhx0lH7mpdYDoB+C4Fudb8GWquKNXZWaXIab79Cu1dNsrZyvqPCM/S6kvcTqTrfcncrpfhGEfLPU0Hbyhovl5/ZG/qlOWiNhFa5Ub+ghAFwNBoF5032PQgu5KldYLItsAEAjgXtVqZa6pPZ/uou4zofrO9fxVyi0qRrjgnvZgX8OTdFGl+DR4/cE7AJvqn0Rpfgn0/cYcCmHwn0RT8B6XuX3C3s+qKp13Ds4xu46eiuEHIzn8nLOw4RwlSQRNj7MPtu47k811xxJI53NssHVJvZeBJ9j34Q7g3VevksJPc3Udg7K8clqpoxeNiPmuE20xKLQtNVZTrsD6rTHlcGRkw60aeCFjmhzb69CvQWR0eTKFOmPNLqDmdpyudfPVPX7E6Sax3IqB0JLTNcLOaCOhVKbXAnFMdFEGizQAOgSbbdsaSWyI2I4ayYASXIF7WNtSrx5JQ4JnjjPkacLb2XZNu1uXLpvbn8ymsr1amT6SrShMMwxsIdY3J5noNgjJlc6sIY1Dgz9NwpJ9IM8z2yEuLwLH3vhHkAul9VHRpSo510steuTs01FT5Ab+8d1y5J6ntwdMI6UQeIXSdnkjaSXaEjk3n6q8GnVcuxnlUtNLuYuWikvbI4DbZd6yR8nI8cvB6sGVuXUfLlzKcXYpKkaDhrDsrLn3n6+TeQXLmnb9kdGGFL3ZqmNsLBcTdnWlQCU3KYuTP8Y4p2MBa09+TujwHMrTFC3Y34OYuj6LqSG34PNajQNTHsoi42aLppIlsvMN4daNZbfZ/VPQmQ8jLqWqawZRYAfC1XGBi5FY/E3X6LTSibDxTgjXcr5Nuz6hbAy23O6zo21WSMkbhroeoVaU0RbTKSXExHOYnHoQeoKzbaZpSaLeeTNHdu7dfMLZ7rYwj8sty64YxMdld17ctF6HTpyied1qUZlucYiG5I/pP5Lo9ORxakN/bkH8wDzDv0S9OXgNSDR45D/NZ62/FHpy8BqRLhxCJ3uyMP8AUEnCS7D1IkBw5EKaHY5AHkAIgBjpEACJQAlkAMfA127QfknbQqRJjiA5IthSHOOiQyMTbUoFwco4kxj6RUOd8De60eA5r08eHTFHN6ybZXBw6K9KH6jJET2c2E/NPSiXNk+HEy3RkYH4qtMSHOR6SrndewAHnqmtKFbGMzDV0bnO8D+ae3kWpoaKyQfwnDyTqPkWuXggxY2x2xXyPpS8H1Syx8nqjFw3r6FDwzXKKWaL4YCPiHWw18FErRcZJkfiqmdI5kzPeDNR5LaGFzhZnPMoyoNwlxBm7jve2IKx0yhI01RmjpdNMA0CwAtsNl7uJfKj5/N+d7hs46A/ILSjIQxsO7G+iKCwT6KE7xt+9G4WDbg8H1LeR/VFsDz8Ij5Oe3yI/RLcLGswsg3bUSj+o/kQjfwOyQ2Kce7Un5gn8SVOleB6gsctQN5Gu87D/Sk4R8BqDNq5+YYfL/2p9OI9bJDK13Nn3pen7hrDsqgVLxsetEmORvVLQx6kP7dvVGlj1ISV4tulTC0ZbjvFuygyM9+XujwbzK6elx3LU+EYdRJqNLucv7A27u69PUjznCT4IUs8zDYs+azllS7G8OmySX5hzMQePhUrPF9i30eVf1EpmLuHwrRTizKWHKiVFj9twnUWR/yrsSG8UNCNEfItc/A9vFzUenF9xerNdinw6mFxoE/SguwLPklyzRSljIy54acoJsfwWU4xq2dWKU20kcoir5XTufGA0E6N5ALwMyjN2e/hjOOxqq3GJWsa0e/bU/ktsc1GFIcsLnO2QOHMAeZO1cSCXZjbzWTi5vc2UFBHYqM90X6BepHhHh5F8zJQKCR2dAHs6QBGPQB570CPByYDmvSoBrpU6AJHKk0A5z0JAIJrKtJNjvpKNI7CMqEmgDh6mhkDF6NsrRmFyNjzCqGwWZGswzKdFsmPkhui5OFwq5JtoiT4aLaLOUDohl8lVUURHJZtNGypkGSkS1NBoTIslEVWpkPEgP0VPUT6SJuHvlvqVkurmU+hxrhEyrjfICCTYrHLnlPY6sHTwhukNocCAOy5dNnbqSLT9kAvBIVqJLyGjoKENGy1jE5MmSy6g2XXHg4JchwmRR4oExqVAOaUAKXIEJmToVjXThu5smoti1JcitObUao0sNSCsaigsJryQFgn+KYAnFMQSJ6TQ7JbHqShXu0QBV1kd1aYFPUQqiuSLayfIqoFNCHKWjWE6KuopbFZtHQpEd0amirAmAJDos4sPsuVI1ciXHRBGkFkJsVMAmokuYeODVNIzcybG1WkZNkhhWyMXyFaUxGL/wDkaBsr4pAWlri2/kumOOD77nHknli+Ni4o+JqaT3ZR81XoPsZfifOxY/T2WuHgjzS9GXgf4iPkZJisY0LhdNYZeCX1EfI0Y1F9YJ+hLwL8TDyAqMUp3e8R6prDNEvPjfLIzcWgZ7j/AJK/Rm+UR6+NcMFLxdl2IIVLpb5JfWVwR3cdFoIDVouhi92zNddOtkQ4eNH5y4tzAi1ui0fRwapEx6zIndFzw7xKKmR0eWxa3N8lx9R06x8M9Dps7y8ov2rlOqiTHIk0CY8uSKIsxTAr6hipDRAkamWCyosVAZmXSaLjKivqIOig2TIhHglRakagRLnoWoe1ieknUHa1Kg1DgqoiwoKaQmx91aM2Oa5UI5Rxrgsb5HOjaQbm/iVUpJIqONyMO6F8Z2I8kodSokT6aTLOgxtzQAXO3C9DD10O7PNzfD5PhGnpOKYW3ztL3G2uv6rqydRilVM4cfQZo38tkep4iidqGEeqF1mFLkUvhnUN2RHYyw7McpfXYTSPwvOM/aN9o3KH1+Lwar4Vm8nvpLztEVL6+Hg0XwqfeQmaY7RFH43xEtfDa5kPjpag7NsofWT7I1Xw7H3ZueA8PEZe4++W2Pkss2Ry5LhgWPg2LXLnNAzXJAO7RFDsFI5BRDmTAhyhBaI7ggYwm6AI0zUmWmRXMUmtmiasjOxSqSJbHtKTQWJmToTY9rkUFj2lUSKHIEipqKVpOoQXdFXV4NE7do9FWhNC9SSZB/2bgv7vNOGGDY5Z5UOkwCHN7o9F0vHBLg5Vmm3yG/YsX1R6KEo+DR5JPuHjweMfCPRJ14BTl5DjDmDkPRGw9bCNo29EE62e+it6Ji1MJHSNRqYE+hjDb2UvcLJ7XKR2ODkCHFyQAXPTCwMjkFkSQoGgDkiwbkDBvKQ0R3NQ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11276" name="AutoShape 23" descr="Resultado de imagem para LDO 2016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t-BR" altLang="pt-BR"/>
          </a:p>
        </p:txBody>
      </p:sp>
      <p:graphicFrame>
        <p:nvGraphicFramePr>
          <p:cNvPr id="6" name="Diagrama 5"/>
          <p:cNvGraphicFramePr/>
          <p:nvPr>
            <p:extLst/>
          </p:nvPr>
        </p:nvGraphicFramePr>
        <p:xfrm>
          <a:off x="296863" y="2708920"/>
          <a:ext cx="8847137" cy="3844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http://blog.radardaproducao.com.br/wp-content/uploads/2014/04/plano-estrategic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3096344" cy="1800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791597" y="260648"/>
            <a:ext cx="4915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 smtClean="0">
                <a:solidFill>
                  <a:srgbClr val="006600"/>
                </a:solidFill>
                <a:latin typeface="+mj-lt"/>
                <a:ea typeface="+mj-ea"/>
                <a:cs typeface="+mj-cs"/>
              </a:rPr>
              <a:t>Planejamento e Orçamento</a:t>
            </a:r>
            <a:endParaRPr lang="pt-BR" sz="2800" dirty="0">
              <a:solidFill>
                <a:srgbClr val="0066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Explosion 1 4"/>
          <p:cNvSpPr/>
          <p:nvPr/>
        </p:nvSpPr>
        <p:spPr>
          <a:xfrm>
            <a:off x="4719949" y="1183141"/>
            <a:ext cx="3024336" cy="1728192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+mj-lt"/>
              </a:rPr>
              <a:t>Integração</a:t>
            </a:r>
            <a:r>
              <a:rPr lang="en-US" dirty="0" smtClean="0"/>
              <a:t> </a:t>
            </a:r>
            <a:r>
              <a:rPr lang="en-US" dirty="0">
                <a:latin typeface="+mj-lt"/>
              </a:rPr>
              <a:t>e </a:t>
            </a:r>
            <a:r>
              <a:rPr lang="en-US" dirty="0" err="1">
                <a:latin typeface="+mj-lt"/>
              </a:rPr>
              <a:t>c</a:t>
            </a:r>
            <a:r>
              <a:rPr lang="en-US" dirty="0" err="1" smtClean="0">
                <a:latin typeface="+mj-lt"/>
              </a:rPr>
              <a:t>ontinuidade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1012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AutoShape 4" descr="data:image/jpeg;base64,/9j/4AAQSkZJRgABAQAAAQABAAD/2wCEAAkGBxQTEhUUEhQVFBUXFBQVFhUVFRcVFBcVFBQWFhQUFBQYHCggGBolHBQUITEhJSkrLi4uFx8zODMsNygtLisBCgoKDg0OGhAQGiwkHyQsLCwsLCwsLCwsLCwsLCwsLCwsLCwsLCwsLCwsLCwsLCwsLCwsLCwsLCwsLCwsLCwsLP/AABEIAOUA3AMBEQACEQEDEQH/xAAcAAABBQEBAQAAAAAAAAAAAAADAQIEBQYHAAj/xABEEAABAwIEAwUEBwYDCAMAAAABAAIDBBEFEiExBkFREyJhcZEHMkKBFFJyobHB0RUzQ1OCkmKiwhYjVHOy4fDxF0TS/8QAGgEAAwEBAQEAAAAAAAAAAAAAAAECAwQFBv/EADERAAICAQMDAgQFBAMBAAAAAAABAhEDEiExBEFRE2EFIoGRFDJxsfBCocHRI1LhM//aAAwDAQACEQMRAD8A5Q6S69bVseco0Cjd3lnF0y5LYK9aEIC8c1k/JpHwSYnXF1qt1ZjJU6HgqmSPBT5JLngupEddCToHHKfmhfNsXF1T9z6IhgFguNs7ESRDl5lZ6r7BQ577ISsGDE4OhCrQ1wK0ZziLgCirLuczs5P5keh+Y5q1nktpbmbwrmO37fY5bxJ7LKynu6G1TGPq6SAeLefyW0ZQnw/ozNpx/Mvqt1/swkjS1xa4Frhu1wsR8ihremC3VrcGTzUtlChNCFcdE+wlyNZspjwU+QwdpZaxZnW9n1TwuQaSDKbjs26/JcPUf/VnR0//AM0WdlkanrIAjV1TkGmr3XDG9XW0B8P+6qEXK32XIm0tvI+ljc1gD3Z3W7zrW1O9gNgp2vYphbIFR5MQlkAfH8jV3yVHOmAc7VZSdM1S2JRWy4MAZUsoWM5T4FCelhJakSgteDEVHAhY5sj2PHwua70KL0yTGlaaPprAJ+1gjk6tB9QubMtM2jqxy1RTLJzlikaEZ77rRKiG7GgpiHtNuaT3HwP+lZRmfZrR8RNh6lRot0h6qVsqscwGhrm2nbE/o8OAePJwVxlliqp14aM2scnadPymcz4j9jr296hnbIB/DlcAfIPH5rRTjLtX7f7J3XNP9Oftwc/qsEqI3lj4XhzTY27w+RC29OfgxefFdavuRJqKW37qT+0qXCdVTKjmxX+ZfcQUsg/hv/tKShJPhj9XG/6l9x8THXtkf/aVcbuqZEpRr8y+5332KYo6WjfE8EGGQs7wI7pF27rk6xbpnT0uyaN9UTBguVwzmoq2d2PFrdIojjTnTNiYNXDN5NBAJPqPVc8Mk5zUUds+nx48bnL+MyuN4uZsRp2NNxGTIfAAe8flmPyC93O303R6Y/myNRX+fseN0uNdR1DnL8sE39Xwaenx+7raEu18hyXgz6hqeldj2Y9EnDUyzjxEHkFa6hmMukokQVTXabFaxyqRjPA4knIFpZlpR8aCcHmvR1ps5NDRGnfqsJvc2gtia06BdKexzNbniEmMUNum1YroJE7kVUX2ZEl3CJ+xJqvZ/wAHOxCa7wRTxkZ3fXP1Gn8UpSUVb+nuVGLb0r6+3/p9AwQtja1jBla0ANA5ADRcbbk7Z1pKKpA5JAdFSi0JsFb0Vkjm+STAHVTtjjfK82Yxpc4nwCFbaXkUmkmz5+xj2g1tbLKO6YnNLWw2sxrL6O+14qsORqTWNfzyRmglFPJKn7fsUrWSj4PR66P+Xx/c5nLE/wCr+w9ss42Dx5PP6p3k8C/4v+y+w4VU/ST+5GvJ4ZLx4X3X2HftCfpJ6p+pk8Mn0MHlCNxqW+W8l+iX4id1uU+kx1q2oK3Gpxzk9Aq9afhk/hcXavuaTgrEMQq6sQw1EsWfvzSZWjLE2wc7a2bYDxK5eozJR3X6Wjt6XBcm1/ZnXsaxRrB33WY0WzE/VFySeuhXz+WeqR9R02DTH3M+MQENM+pk7r5wSAfebA24aPN3+o9F73w3oalcue/+vpyzwfifW6npj+i9/f68GZpqtsEZmmNpqnvW5sgB0bblms35ea4PiPWrLN5Y8L5Yf5l9T1fh/QvHBYXyvmn+vZfQtMHxAlxe7TNbKOgGwXjxbW56042qNJRV5c/KD8OY+XRaRnvRzzx1Gy2Y++q0s5miTHiTgLXW0czSOeWBNnyRJT9F68sfg8qOTyAlBG6xmmtmbRp8E6E6BdUXsjlktwpVsgJEE48kSFkCb8gi74P4ckxCYRsuGCxlk5Nb0B6lFqtT4DS06XP83PonCMNjpoWwwtDWNFvE9SfFck5ObtnTCKiqQ+eXkFcYg2NYU2JC3ukB4ORQWc69uGP9lSMpmGz5zd1t+zabm/mk3pi5edl/n+wktU0uy3f+DjuCRWaX9dB5Ba9JGk5GPWTuSj4LG66zjoXMiwo9mKLCkLmKdipDHyEWI+alutylFS2YbtD1V6mZ6UdI9jjDarktsI2X9XZR+K8r4lJ7eD2/hUI/Uu8ew91VLFT5XGMSCWZwBsGRi/Z3+s4kADzXndGoeo5Sa2/ft9uT2utnKOGoreW30/mxFxrDqmapYXU94W2dlMjGguaLRMIJvkbueZXr9R1uGOB4scrvn9O/3/Y8Xpeky+r6s41XHevf6CY7whNNH/DEhNy9zranewA0A5BfPZrm7arx7I+hwZIY1pVsDHgVTG3WPPoBeNwdt4brPS6NvWg3yTMEhk7c5o3t7hHeaQNPlupinqCcouPJf00T7ah3zFlSs55yjexKERVbmdo+UDG4bFe9Ulwzw9UXygEt76rGd3uaRrsTYDoF1QfBzz5DrQyHtKpCaLHAMGlrJ2wQjU+87kxvNxQuLfAcfr2/ng+i+GOH4qKBsMQ8XO5udzJXPOep+xtCGnnl8k+ocdh6oihtgRorJPA80AKXcrooBzXi1zsNT5JNeAtJbnzT7Q8b+m18j2m7A7so/stNrjzWWbeSgu2317lYVpg5vvv9Ow2NmVoaOQXoRioxSPOlLU3Ji3TJPXQMVMBUxDJhoUpcDhyOjdcITE1udB9nfEEVPTVLHnvl4kawC73BsfeytGptlPqvO+IYMmVxUFZ7HwvNix28jo1PDWM9k0w1D2tqZHGZ8fxMD/cjvzc1trgbLz8nST6eCm1s+/v/ADg9SHVQ6rI0nutkvYs6nFLtt3veBBIIHqVz5JrTR148LUrGy4gDpuuZys0jCiRDUDkVSZEkH7c23VGdLweMh6pD2HCQ9U9xUj5WpqYvkZG06ve1v9xsvdStpWeBKVRcmuDb+0X2cfs+KOZkhex1muvuHW3HgiUYSTcexEJ5E0p9/Bh4SqgypkhhWsTFom4ZQSVErIYW5nvNgOn+I9AFcVaJe27PofgnhSPD4A1tnSO1kk5k9PJYZMmrZcGsIVu+f5sXksnTdKMS2wJde3NXVE3Z4WKAPPFvLwSTTCmDL+iLCirx6KeankhpcvbPYQC8lrQ3YkkA69E9Sh8z+n6kuOr5fv8AocePs3r4HZn0pcBsY3Nkv42Bv9yxwaVO2zTPbjSRCqaR0f72J8f/ADI3M/6gF2qVnA4NcgAxp2t8inYtIjoByT1CoG6I+adioYmIVMQODmOimJc/J1D2dYSKendXSgZ5AWQBw2Zvnsetr/ZHipUXmyaFx3NW1hx6mV81FHWTl7yHujeLxDR5DhpIetyfksvjeSUYxwQ4XP8Ao7vgEItyzS5fH6eSa7AJ4wXQSyA2J7J5Lh/STcL5mSa2PrIOMkVU2IVrWnvBpGt8gO24KFGVpVyKWim/BIw7iSaw7TI7xAsPkQiUXF1JbmUXCcVKL2NFQ4+1+l8p6E6HyKkWgtIq43tzRuS0iwZNor3MWc79mXswc1zKyuBbazooed+TpP8A8r055tL2PKhhU1TOm8R0FPXRdhUNJZe+hIII5ghYLO+Dp/C9znmI+xSEkmnqnM6Ne0PA+dwVpHqJIyl06Zi+IvZ1W0mU5RO1zg0Oive52u3l5rqxZlN13ObJ0+lWdZ9nPBbaCLPJZ1Q8d931RyY1bzntojx39znhDfU+e3sa6WSyiKLZF8+a0IELrXRYxmdIDwkI5opBZ5rmnwP3JboNmLgBzCSXk55Yz7ERLb/N2Y+izzvdR8f5Hi3uX82LYFYGwj2g+8A7zAP4oAqa3hail/eUsJJ5hgafVtlayTXDIeOL7FFV+zChdfJ20R/wyEgfJ11a6iZDwQKWr9kv8qrPlJED/ma4fgtF1PlEPp15KWu9l9a33exl+y8td6OFvvWi6mJm+mkUFdwZXxe9SSkdWASfcwkrWOaD7mUsEkRMKwZxlcaiOSOJjczxIx0Zeb2bE3MBq47kbAEqk7lSCUfTjcuexssT4rEtJHIS0ZWdmWDQZwbBuXlewPg0LrwacMHJct7fz2OXNqyzUHwlv/PcwUc7w/tGvc2S+bO063/85LnnBTTUtzbHmljknB0dN4f49hfCRVERytb3u6S2S3xRW91x5tK8jL8Pm5fLuj3cHxPHpuWzRiXY3O7OO0IY8u7mmjSfdvZeph6PFGnW6PG6j4lnnqWrZkeCQt03HT9Oinq+hhnV9/Iuh+J5OlfmPgtKGpAuQfO+4Xz2fpZ4X8y+p9b0vXYupVwe/juaTD8T0APebyIPeH6rCzolG+CzbiA5OFvG4KqkYuMvBvKmvY3RxC2lkSOSGGb4KWtlz6xkX6LKTvg6oxceSlPEL4zaSNzfHcKFNrk29JNWmPdxNdzQNdb2K1x5PmMcuFaaNRBXtkbmBXrY5KXB4uWDg9xhkJ3K3pI5xj5L2SAE5yAENrJiGucgRAxytMcLiwXkeWxRjrJIcrfxVKuXwhS8Llmlw+kEMUcQ2YxrL9coAJPiTr81wyk5Nt9zpjFRVIkJDFQB5IBCmA1MRFq67szqx5blzFzQXW1tYADU+m6qMbJcqEp8XhcRlk1tfUOabddR4JvHLwCyR8nHPaRxM6qlOUnsY7hg+seb/nsvRxQWKNdzzsknmnfbsbzgHgKFtAwVkDJJZHGZ4e25aXCzWjoQ2wXDkzS1OmehHHFJbFhVezPDX/wCz7Ej2/deyS6nIu4nhg+xU1fsoo/gknZ/UHD7wtodVP2M5dNBlRUey637uqP9cV/vDl0R6p90YS6KL4ZXy+zyobtJE7+5v5Farql4Mn8PfZos+D+CpI6pslWGdmwEixzhztgCLbb7rDqcqnCoo26XpZYp6pM0mM8F08hL6WQQPOpbqYnH7Pw+Y9F40+lvej3MXWSjtLdGVnweqYS10LnH6zLPaR1BC5ngmux3x6nE1dm3xKia7W+qlxROOckinkp3M1bcjwUNUaKV8iPnzCzvvCaaY90UuL0zQM7NHDkOYVRhb2HKSUdyVw7UuDrm4HMcl29NCcZHB1cscsezNMKjMvTo8axTIigsa53yQI849UAIXphZWUY+k4oyMaspI+2k/wCdLdsI+QDj8gss0tMdPn9isSuWrx+5uxEuU2FLQOSEA3M3y8wR+SdMLPANOxHqEqYWI6IoGMyoA8EAYz2nYz2MAhZYPkBLjoC2IaEg8rnRdXSwtub4RydVPZQXLMD7PcEFXVdpLYQQkOdfQOf8Ef5/JaZptLYWGC7naI8LiPul7fFkjv1XJ6su/wCx0+nHt+4eko3RucTK97SAGtfqW9e9uUnJSrYaTXcP2d0XQxXU4RrYURzSC6v1GKh30YI1sdCGmHRGthQ+OjFlLyNFKJi68G5LHX8LryGvB7qe25XsxdzDZ4LfEjRCYOKJQrWv3APimlYcFIynkknLQD2dx3jsvQ6bp3s2cPU9RFKrNKKEaZV6Vnju2SI4iBa2yLFQ6/qgBS1ADTumkJsFX1TYY3yu0EbC438BoFcV2IlKlYz2TUbvojqqQf7ysldOb7iO+WIX6ZRf+pefknrm2dUIaIpG1UFELEe85kfLV7uWjfdHzP4LTHsm/oRPdpfUYKe3uvkb5PJHoVVrwhV7gnyEbysP2ww/gQnpT7MVvyNFZbnEfsvLP1Ro/X7Bq/Qe3Ehzv8nxuH32KXpv+WPWEZWN6/5CfvaSFDxtdilNHM+LaBuIVDhGcryQxrr9whmxeD8I38zZev8Ah44+nWt13PLWeWTqHo3XH8Z0Lh/BoqanZBG0Oa0d5xDSXuPvOPmvGlKTd2ewoxqqLBuVos0Zdb6NI167Jbvdi2WyDxSA8wjcCQ23UKXZSSFskNoYWqrIoYQnYCWTsCM2R1zZ1xc2/RXS8E2zl9HjgIzEGw+LYLgXTTq6PZl1OO6smtxqKQWJaR4rJ4pJ7o0jOLVpmB4yxQwTWpX6Ed4bgLt6fp7VyRwdV1WiVRZN4X9o9gGVLbAaZ2/mF6SnBquDynrvVz+50bDcVimaHRPDgeh19EOLQKalwWbJFFFBDY8ktxiClG4KpMloHLERy0WiaIaMN7R6gyupsOiPfqpWh1uUeYXJ+Vz8lOWenG/fb/YQjqyLwt/9HW6SlbFGyNgsyNjWNHRrAGgegXnnWEzhAGfxDFmxuLnnL2ji1psXWZHzsPEn1XTCDkqXb/JhKai7ff8AwNixKmfvKHn/ABlw+4gAJuGRdhKcH3J0D4z7vZn7OUqHfey0l2oPp0HoEkMGY282t/tCsVIbURNyGzRe1m8u87QbeJSTdg0qKiHDYqCme4Eudaznutmc4nutHRdGXPPqciv7Ixx4odPjdFPgEzye1me4xkEMjbculcebG/CwbAnf8TNX5Yr9X4Iwtv5pfbz/AOF0x/ZtLp5RDrdrMxc4C2zyDusacnUVZvairk6IT+MI2mw7VwuNW21HPR11oulb8Gb6qK8kyg4xppHBgnyvcQA2RguSeVwLKJ9NOKtr7MuHUwk6T3/QvWvcdiwjwb+jli4o21MXtH/4PlmH5o0oLYWkkLs1xaxtobg9d9lElQ1uPqYC5pa12Un4huPJEZJO2NptbECgo3MaWlxd3jqd1pKSe5CTPmmLF55WXkfYHZrdBZdeJtxtnF1Evm0xGtlI2JCpxi+UZwyTjwyvqySVMuDXG2+RuW2i5Zbs64hKWskidmie5h8D+SUckocMcoRnyjXYV7TJo7CZrZBtfZy1WeL/ADL7GfpSX5X9zoXDnEpq7dnBPfqYyGf3usCm8mPnUNQnxRrI6OW2uVvmbn7ljLqoLg1XTyYRsbW++4nyFgueXW+EdEOibAxUlK2f6QImdra3aFt5Pk47BZvqdT+Zmv4RxVJE84k089E1miyH00kh9dPkjc7wsPMreCuSRyydKzOYRJTz9ydjS+7shdzaTcNB5EdF1ZVkh80Xsc+NwltJbk6bhSnPJ7fJ363WS6nIi30+NkKXgxnwSuH2gD/02Wi6t90R+FXZghw1VM/dz/5nN+7VP8TjfMRehNcMFIa6L3pWnwLmO+4gFaReGXZkNZY9yy4cr5qhzu0y5Y+jSD2h5HXkNfmozwhjqu/7F4Zynz2K7jN/bTRUwOjR20niT3Y2HwOp8lp0yqLn9DLqPmkoeN/9GfZiszrlhDGZizPYl7rdANm+C3eKK7GKyzlw6G/R473lfM4+Ay/e5pSt9qDSv6rDRPpR/BEn/MmJ+61knHI/6v7FL012+7JkWONYP93T0zemov8AiksF8tlerp4SFfj8x1aIWHq29/8Aq1VehHvYetL2L7A+ITKRHI0CTL3XN917huCPhPP1XNlwaPmXH7HRiy63T5NVTxZWgevmuGUrdnXWw2oz27gF/FCq9xO+xFomODTm3uVpJkpHzq7g+tG1O63mF6B5el+GBfwtWDenf9yW5WkLTwvAd2tDnbEO++9reaJTrZxHDG+VIPHVYcRd9LK0fWabhZOWL+I2Ucv8ZOwrCsMqZGRxGftHmzW2vr49B4pN46vYa9RutzpWB8K0lG3KxjZH31keA51zybcWaF5mbLb2PVw4ajuaPtyAB4bDYLByZvGCBGYqGzZRRHkmSqyqogTVWtkX2RaW1sNSQFxBO34rpw4G3bOTP1CSpBOJpz2eUeGbwzmwv9/qvRwR+azyMz2ozhYF2HMWNDi80emYPaBs/X0O6ynhhL2NI5ZLYsJMekIuGtYLXN+8R1/8ssl08e7st5peCA+qll/iFwPRwaPQLVQhHsZ6pS7isoLb/cLn1KesFAkwU4a3KCbE3IudT1KV72xqNKkVPEDewjmmbcmQNbffKbZAPBttvErbH8zSMM3yRcvJlqGrkY0ZHkEbjQg+NiuhpPk44ylHhlpTcQzt6Hy0P6LCWGDOiPUTJ8HFv14mn7TGu+8WWT6VdmbLq/KLCm4ipH/vII/Huj8CPzWb6fIvyyNVnxS5RYO/Zzhcwsv9XswHKdPUJ8/3Kfotcf2D8PYfA6UywwNiawWB5kne6nPKcY6ZStsvDCOrVFUae64zqA1M+UaAk+CqMbJcgNC4ubc73KqTRKKVtSurYwpgp6sgJpINzk/FtVNnkDbhr9HAbEeKjNOtkzow47XzIyMkr2ty2OQHbldYLJtTKl07u0dQ9k2CGKF9W9uV812RNI1EYPefrtcj7lhly7UjTFip7nQaejsczu8d7cgufT3Z06r2Q+Z91LNIqgTjokaIq3SF83ZtHIanbXcqI3LJpNJ/Lj1kwYWxrrnvOPMr1MeCEd6PKn1GSSq9iyhjtqf/AEAtJPsjAiU8Qka4vFxISSD9XZg9LH5quOOxnzz3Ic/Dzm6xnMOhNnD9VrHOv6jJ4n2IhonZg0sdfmLch47LTXGrsjS7qhmLU7mNAcMuc2tfXKNTcfciElJ7dhZE0tyq+jC91pZnQdrnDZ7h8ylsPcN9MkHxn52KWlFamelqJXMe23af7t92ZQcwA1TSimr2Jk5NOtzHQ6WdfQD8eS6zgQ01B8PRJrYNTQ18juvopHbsNhdL20oBuWt7zuYsNr/NKbpGmKOuRs6SlfIbsaSOuzQBtqsZZIxW7OyMG3sbfC6Tso2t57k9Sd15mWeuTZ3446Y0FfUgGySg3uDmlsNNW3xT9Ni1oDHU25c1bgSpGJpMap7azR/3LreDL/1Zi+pwPiSJbalkrS6J3aC9rsuRfpdZyTg6lsawcZq4uzK4nhjnOPcfYn6p/RYSpnbB0ifhPCDHEOmYMosbbE25ELlyTS2RabZsJKhrNbDQWA5ADYALn1blqDapAmVmZJys0UaCDRCGwUkl0ykgVDftnutoGta09Sbl1vIW9Vr08Lm5GPUz+RR+pZQt1uu9ukecSewDwWnYix8lndbgwsWHgWs53qh5GJRJAp/8R9Ao1FaB4YeqLQ9JGqsNZIbva1xAsCd7dLqo5ZR4ZMsalyQncNxcrjyJ/MrT8RIj8PEhy8Mi+j3DzsfyVfiX4JfTryB/2ZP8z7k/xXsL8P7k7CsL7El18xNgDbYLPJl1lwxaCnxPgVkr3OjeYmuOYsDQQHc8vQc7LeHWOKSas58nRKTtOiO32dR/FNIfINH+lU+tl2SIXQR7th4+BqVp17R/2nEfhZZvqsjNV0mNdi5w7DIYL9jG1l97bnzJ3WMpyl+Zm0YRhtFFlBrZo25+Sl7bloluNgsy2RBGttRlQvZJagocIfBLUB8s9mGgkkkgHnovfSrk8bU5OkfQns0p+yw6nbaxLC8+bnE39LLxeq3yM9fA6gjROfquejbUZl9eBcak5nfiVwyluz0YY9kVskrnuvyULc1dJCwSZUwW5PZJfmqEPAuVUU29gk9Ktk6GLkvRhFQVHmZJuTsmMjshuzMlws0UNgSGhSykhUihUANJQAmZFCsY83ToLBBwSodihABYSgAqAASjVADLIAJBzQBHrMWgiOWWaNh3s5wB120WkcU5K4oznkhHaTK+XjChbvVQj+sLRdLmf9Jn+IxeSHL7Q8NbvVxeqf4TL3RSyxfH7EZ3tRwsf/Zb8lP4eXlfcXrL/q/sfO009x15b9V62uzz4w0uz6fwNmWniA5RRj/KF5mTeTO6H5USnO1+azo0Ms+YB7x0cf1XnySUmenC3FHmgHVTRXB57eilo0iwc9ayJpfK4MaOu56ADmTsAELkprYvqKmJa1xBBIvY7i+oB8V34sagr7nmZsup0uCexllbdmAtr7IALHN4fO/4JuItQdsqlxK1Du0U0PUDNQig1CxzdUUOwt0qCxUDI8jdUANAQASI6oAOgAMyABoAcHhoJOwFz8kJW6BnP6/BaaqmfNNEHucdyTsNAF6C2VHPqYrOEaL/AIdilpBql5CjhKi/4eP0Rt4Fql5F/wBkqP8A4eP0T28Bql5IeK+z2gkfndG5utzkcQPuK8ePUZIcM9d4I5OUjYUs7Q0NB0AAHkBYLaPVXyYS6Nrgc6obe1+YVx6iLZnLppJWZCsmtPKN+9/pC5sn5mdeK3BA3SEBZOzVUNeHutY28TsolZrBIbwvhZrKvtpO9T0zrMvtJUD4h1az8SOi6Onx29TObq8ulaEdGkGi7TzASQA5jpod/S3VVH3EwsQ0CpskkNCzZQkmyAI6BioAJJMGtu425Jxi5OkS3Q+J4cLjUIap0xpg5TqpGMLk6Cx0bzdFDtknOUqDUwUz0UGoa1yTQ0yk4srwyLswbOk6bho3W2CO+oU99jMRVpboHeoC6tjPSHZjDv8ACikLQFbjh6BFINDHjHfAJaUGhlu8HmdF8+7PdSVWiBUSiMgE2HJLZGqTkBkrhfQ3UuRSgMqqQSd4HK/w2PmtFJ8mLgk6KczdncP0IPNO7JqmV1ZXyVEjKWnPfldluPhb8bz4AXKai5OivUUFbOr4VhzKeFkMYsxjbDx5lx8Sbn5ruilFUjyJzc5NslkKiCOdN/8AwIABe6skkQFSxh1IHimBHSGU3EeOCmDbAOe43t0aOa3w4fUu+DHNm9OglLO+dsZc3IXC+XpfmfktEo40xJudWi9ZHlAA2AXK3bs3qtgD90gG2TApqXiAPn7JkZcMxGcHSw3d5LoeCo6mzFZrlpSNBTOJ32XPNJG0dxJxqpsppDRohgjk3EONmWoe4Hug5WeQXZFKMaGk+StNceqq0OmNNcUWhUz3049UakGlifTj1RqQaWdS7Sy8Fs9RIiT5XHUAjoVk6bN02kRJsJiOrLtPncJ+mg9aS5IszJI7cx1CTTRpGUZFPxfTZ6d1Q0kPiGY9C0brWHBhmVFp7JcDLIjWSj/eTC0YO7YQd/6iL+QC7Mca3PNz5LdI6O1aHMLlRY6I1UDt6/krj5FLwAa1NsQQKRjxKUANdJ4oEMleGtLnGzQCSfAISt0hvZWYKlBrKp0j/cb3iOjR7jPzK9KvThpR5yfqT1M32GRWBeee3gFw5pb6Ud+KNK2SnO5rIq7Ib52i5Lhpe+ovp4KlFsVpGVr8aks6zrB1wB0C7o4YbbHJPLKiZwjQ5WGS2r9G9cv/AHUZ53KvBeGNK/Jro2WFlwt2zsSpEdxuUCe5kfalxB9EoX5TaSW8bOR1HecPIfinHbcdXsfNbsan/mFL1JGp79uz/wAwo9SQhf2/P9dP1JBYo4iqPr/cjXINQRnEFSdtfJt09cg1ex9LSjXwXmSPTgyJ2evmsO502mgzY3DxWqbRi6YMzjZwNuaetdxaPBLnwaCphMZu1j7B7Qfebe5afArtxxi90eflnki6kaGENADW2DQAABsABYBa0zltB4nJDCO0TBkWeZrGlzjYDf8ARaRTbpGTaStjKOVsoLmXsDa5FtUZIuDpjg1JWgWKT9jG553GjR1cdglji5ypBNqEbKfAKmaQOfI67dm6WuR7xv0C6M0YRdRRjilJq2A71ROACQ3bTkwbnzKvbHAnecwHHWJ5Q2mZuQC+3S9mM8yfyR0mK/8AkZPV5arGidw9hRjY2P4j35D4nl8tk8uTmX2Hhx0lH7mpdYDoB+C4Fudb8GWquKNXZWaXIab79Cu1dNsrZyvqPCM/S6kvcTqTrfcncrpfhGEfLPU0Hbyhovl5/ZG/qlOWiNhFa5Ub+ghAFwNBoF5032PQgu5KldYLItsAEAjgXtVqZa6pPZ/uou4zofrO9fxVyi0qRrjgnvZgX8OTdFGl+DR4/cE7AJvqn0Rpfgn0/cYcCmHwn0RT8B6XuX3C3s+qKp13Ds4xu46eiuEHIzn8nLOw4RwlSQRNj7MPtu47k811xxJI53NssHVJvZeBJ9j34Q7g3VevksJPc3Udg7K8clqpoxeNiPmuE20xKLQtNVZTrsD6rTHlcGRkw60aeCFjmhzb69CvQWR0eTKFOmPNLqDmdpyudfPVPX7E6Sax3IqB0JLTNcLOaCOhVKbXAnFMdFEGizQAOgSbbdsaSWyI2I4ayYASXIF7WNtSrx5JQ4JnjjPkacLb2XZNu1uXLpvbn8ymsr1amT6SrShMMwxsIdY3J5noNgjJlc6sIY1Dgz9NwpJ9IM8z2yEuLwLH3vhHkAul9VHRpSo510steuTs01FT5Ab+8d1y5J6ntwdMI6UQeIXSdnkjaSXaEjk3n6q8GnVcuxnlUtNLuYuWikvbI4DbZd6yR8nI8cvB6sGVuXUfLlzKcXYpKkaDhrDsrLn3n6+TeQXLmnb9kdGGFL3ZqmNsLBcTdnWlQCU3KYuTP8Y4p2MBa09+TujwHMrTFC3Y34OYuj6LqSG34PNajQNTHsoi42aLppIlsvMN4daNZbfZ/VPQmQ8jLqWqawZRYAfC1XGBi5FY/E3X6LTSibDxTgjXcr5Nuz6hbAy23O6zo21WSMkbhroeoVaU0RbTKSXExHOYnHoQeoKzbaZpSaLeeTNHdu7dfMLZ7rYwj8sty64YxMdld17ctF6HTpyied1qUZlucYiG5I/pP5Lo9ORxakN/bkH8wDzDv0S9OXgNSDR45D/NZ62/FHpy8BqRLhxCJ3uyMP8AUEnCS7D1IkBw5EKaHY5AHkAIgBjpEACJQAlkAMfA127QfknbQqRJjiA5IthSHOOiQyMTbUoFwco4kxj6RUOd8De60eA5r08eHTFHN6ybZXBw6K9KH6jJET2c2E/NPSiXNk+HEy3RkYH4qtMSHOR6SrndewAHnqmtKFbGMzDV0bnO8D+ae3kWpoaKyQfwnDyTqPkWuXggxY2x2xXyPpS8H1Syx8nqjFw3r6FDwzXKKWaL4YCPiHWw18FErRcZJkfiqmdI5kzPeDNR5LaGFzhZnPMoyoNwlxBm7jve2IKx0yhI01RmjpdNMA0CwAtsNl7uJfKj5/N+d7hs46A/ILSjIQxsO7G+iKCwT6KE7xt+9G4WDbg8H1LeR/VFsDz8Ij5Oe3yI/RLcLGswsg3bUSj+o/kQjfwOyQ2Kce7Un5gn8SVOleB6gsctQN5Gu87D/Sk4R8BqDNq5+YYfL/2p9OI9bJDK13Nn3pen7hrDsqgVLxsetEmORvVLQx6kP7dvVGlj1ISV4tulTC0ZbjvFuygyM9+XujwbzK6elx3LU+EYdRJqNLucv7A27u69PUjznCT4IUs8zDYs+azllS7G8OmySX5hzMQePhUrPF9i30eVf1EpmLuHwrRTizKWHKiVFj9twnUWR/yrsSG8UNCNEfItc/A9vFzUenF9xerNdinw6mFxoE/SguwLPklyzRSljIy54acoJsfwWU4xq2dWKU20kcoir5XTufGA0E6N5ALwMyjN2e/hjOOxqq3GJWsa0e/bU/ktsc1GFIcsLnO2QOHMAeZO1cSCXZjbzWTi5vc2UFBHYqM90X6BepHhHh5F8zJQKCR2dAHs6QBGPQB570CPByYDmvSoBrpU6AJHKk0A5z0JAIJrKtJNjvpKNI7CMqEmgDh6mhkDF6NsrRmFyNjzCqGwWZGswzKdFsmPkhui5OFwq5JtoiT4aLaLOUDohl8lVUURHJZtNGypkGSkS1NBoTIslEVWpkPEgP0VPUT6SJuHvlvqVkurmU+hxrhEyrjfICCTYrHLnlPY6sHTwhukNocCAOy5dNnbqSLT9kAvBIVqJLyGjoKENGy1jE5MmSy6g2XXHg4JchwmRR4oExqVAOaUAKXIEJmToVjXThu5smoti1JcitObUao0sNSCsaigsJryQFgn+KYAnFMQSJ6TQ7JbHqShXu0QBV1kd1aYFPUQqiuSLayfIqoFNCHKWjWE6KuopbFZtHQpEd0amirAmAJDos4sPsuVI1ciXHRBGkFkJsVMAmokuYeODVNIzcybG1WkZNkhhWyMXyFaUxGL/wDkaBsr4pAWlri2/kumOOD77nHknli+Ni4o+JqaT3ZR81XoPsZfifOxY/T2WuHgjzS9GXgf4iPkZJisY0LhdNYZeCX1EfI0Y1F9YJ+hLwL8TDyAqMUp3e8R6prDNEvPjfLIzcWgZ7j/AJK/Rm+UR6+NcMFLxdl2IIVLpb5JfWVwR3cdFoIDVouhi92zNddOtkQ4eNH5y4tzAi1ui0fRwapEx6zIndFzw7xKKmR0eWxa3N8lx9R06x8M9Dps7y8ov2rlOqiTHIk0CY8uSKIsxTAr6hipDRAkamWCyosVAZmXSaLjKivqIOig2TIhHglRakagRLnoWoe1ieknUHa1Kg1DgqoiwoKaQmx91aM2Oa5UI5Rxrgsb5HOjaQbm/iVUpJIqONyMO6F8Z2I8kodSokT6aTLOgxtzQAXO3C9DD10O7PNzfD5PhGnpOKYW3ztL3G2uv6rqydRilVM4cfQZo38tkep4iidqGEeqF1mFLkUvhnUN2RHYyw7McpfXYTSPwvOM/aN9o3KH1+Lwar4Vm8nvpLztEVL6+Hg0XwqfeQmaY7RFH43xEtfDa5kPjpag7NsofWT7I1Xw7H3ZueA8PEZe4++W2Pkss2Ry5LhgWPg2LXLnNAzXJAO7RFDsFI5BRDmTAhyhBaI7ggYwm6AI0zUmWmRXMUmtmiasjOxSqSJbHtKTQWJmToTY9rkUFj2lUSKHIEipqKVpOoQXdFXV4NE7do9FWhNC9SSZB/2bgv7vNOGGDY5Z5UOkwCHN7o9F0vHBLg5Vmm3yG/YsX1R6KEo+DR5JPuHjweMfCPRJ14BTl5DjDmDkPRGw9bCNo29EE62e+it6Ji1MJHSNRqYE+hjDb2UvcLJ7XKR2ODkCHFyQAXPTCwMjkFkSQoGgDkiwbkDBvKQ0R3NQ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11268" name="AutoShape 6" descr="data:image/jpeg;base64,/9j/4AAQSkZJRgABAQAAAQABAAD/2wCEAAkGBxQTEhUUEhQVFBUXFBQVFhUVFRcVFBcVFBQWFhQUFBQYHCggGBolHBQUITEhJSkrLi4uFx8zODMsNygtLisBCgoKDg0OGhAQGiwkHyQsLCwsLCwsLCwsLCwsLCwsLCwsLCwsLCwsLCwsLCwsLCwsLCwsLCwsLCwsLCwsLCwsLP/AABEIAOUA3AMBEQACEQEDEQH/xAAcAAABBQEBAQAAAAAAAAAAAAADAQIEBQYHAAj/xABEEAABAwIEAwUEBwYDCAMAAAABAAIDBBEFEiExBkFREyJhcZEHMkKBFFJyobHB0RUzQ1OCkmKiwhYjVHOy4fDxF0TS/8QAGgEAAwEBAQEAAAAAAAAAAAAAAAECAwQFBv/EADERAAICAQMDAgQFBAMBAAAAAAABAhEDEiExBEFRE2EFIoGRFDJxsfBCocHRI1LhM//aAAwDAQACEQMRAD8A5Q6S69bVseco0Cjd3lnF0y5LYK9aEIC8c1k/JpHwSYnXF1qt1ZjJU6HgqmSPBT5JLngupEddCToHHKfmhfNsXF1T9z6IhgFguNs7ESRDl5lZ6r7BQ577ISsGDE4OhCrQ1wK0ZziLgCirLuczs5P5keh+Y5q1nktpbmbwrmO37fY5bxJ7LKynu6G1TGPq6SAeLefyW0ZQnw/ozNpx/Mvqt1/swkjS1xa4Frhu1wsR8ihremC3VrcGTzUtlChNCFcdE+wlyNZspjwU+QwdpZaxZnW9n1TwuQaSDKbjs26/JcPUf/VnR0//AM0WdlkanrIAjV1TkGmr3XDG9XW0B8P+6qEXK32XIm0tvI+ljc1gD3Z3W7zrW1O9gNgp2vYphbIFR5MQlkAfH8jV3yVHOmAc7VZSdM1S2JRWy4MAZUsoWM5T4FCelhJakSgteDEVHAhY5sj2PHwua70KL0yTGlaaPprAJ+1gjk6tB9QubMtM2jqxy1RTLJzlikaEZ77rRKiG7GgpiHtNuaT3HwP+lZRmfZrR8RNh6lRot0h6qVsqscwGhrm2nbE/o8OAePJwVxlliqp14aM2scnadPymcz4j9jr296hnbIB/DlcAfIPH5rRTjLtX7f7J3XNP9Oftwc/qsEqI3lj4XhzTY27w+RC29OfgxefFdavuRJqKW37qT+0qXCdVTKjmxX+ZfcQUsg/hv/tKShJPhj9XG/6l9x8THXtkf/aVcbuqZEpRr8y+5332KYo6WjfE8EGGQs7wI7pF27rk6xbpnT0uyaN9UTBguVwzmoq2d2PFrdIojjTnTNiYNXDN5NBAJPqPVc8Mk5zUUds+nx48bnL+MyuN4uZsRp2NNxGTIfAAe8flmPyC93O303R6Y/myNRX+fseN0uNdR1DnL8sE39Xwaenx+7raEu18hyXgz6hqeldj2Y9EnDUyzjxEHkFa6hmMukokQVTXabFaxyqRjPA4knIFpZlpR8aCcHmvR1ps5NDRGnfqsJvc2gtia06BdKexzNbniEmMUNum1YroJE7kVUX2ZEl3CJ+xJqvZ/wAHOxCa7wRTxkZ3fXP1Gn8UpSUVb+nuVGLb0r6+3/p9AwQtja1jBla0ANA5ADRcbbk7Z1pKKpA5JAdFSi0JsFb0Vkjm+STAHVTtjjfK82Yxpc4nwCFbaXkUmkmz5+xj2g1tbLKO6YnNLWw2sxrL6O+14qsORqTWNfzyRmglFPJKn7fsUrWSj4PR66P+Xx/c5nLE/wCr+w9ss42Dx5PP6p3k8C/4v+y+w4VU/ST+5GvJ4ZLx4X3X2HftCfpJ6p+pk8Mn0MHlCNxqW+W8l+iX4id1uU+kx1q2oK3Gpxzk9Aq9afhk/hcXavuaTgrEMQq6sQw1EsWfvzSZWjLE2wc7a2bYDxK5eozJR3X6Wjt6XBcm1/ZnXsaxRrB33WY0WzE/VFySeuhXz+WeqR9R02DTH3M+MQENM+pk7r5wSAfebA24aPN3+o9F73w3oalcue/+vpyzwfifW6npj+i9/f68GZpqtsEZmmNpqnvW5sgB0bblms35ea4PiPWrLN5Y8L5Yf5l9T1fh/QvHBYXyvmn+vZfQtMHxAlxe7TNbKOgGwXjxbW56042qNJRV5c/KD8OY+XRaRnvRzzx1Gy2Y++q0s5miTHiTgLXW0czSOeWBNnyRJT9F68sfg8qOTyAlBG6xmmtmbRp8E6E6BdUXsjlktwpVsgJEE48kSFkCb8gi74P4ckxCYRsuGCxlk5Nb0B6lFqtT4DS06XP83PonCMNjpoWwwtDWNFvE9SfFck5ObtnTCKiqQ+eXkFcYg2NYU2JC3ukB4ORQWc69uGP9lSMpmGz5zd1t+zabm/mk3pi5edl/n+wktU0uy3f+DjuCRWaX9dB5Ba9JGk5GPWTuSj4LG66zjoXMiwo9mKLCkLmKdipDHyEWI+alutylFS2YbtD1V6mZ6UdI9jjDarktsI2X9XZR+K8r4lJ7eD2/hUI/Uu8ew91VLFT5XGMSCWZwBsGRi/Z3+s4kADzXndGoeo5Sa2/ft9uT2utnKOGoreW30/mxFxrDqmapYXU94W2dlMjGguaLRMIJvkbueZXr9R1uGOB4scrvn9O/3/Y8Xpeky+r6s41XHevf6CY7whNNH/DEhNy9zranewA0A5BfPZrm7arx7I+hwZIY1pVsDHgVTG3WPPoBeNwdt4brPS6NvWg3yTMEhk7c5o3t7hHeaQNPlupinqCcouPJf00T7ah3zFlSs55yjexKERVbmdo+UDG4bFe9Ulwzw9UXygEt76rGd3uaRrsTYDoF1QfBzz5DrQyHtKpCaLHAMGlrJ2wQjU+87kxvNxQuLfAcfr2/ng+i+GOH4qKBsMQ8XO5udzJXPOep+xtCGnnl8k+ocdh6oihtgRorJPA80AKXcrooBzXi1zsNT5JNeAtJbnzT7Q8b+m18j2m7A7so/stNrjzWWbeSgu2317lYVpg5vvv9Ow2NmVoaOQXoRioxSPOlLU3Ji3TJPXQMVMBUxDJhoUpcDhyOjdcITE1udB9nfEEVPTVLHnvl4kawC73BsfeytGptlPqvO+IYMmVxUFZ7HwvNix28jo1PDWM9k0w1D2tqZHGZ8fxMD/cjvzc1trgbLz8nST6eCm1s+/v/ADg9SHVQ6rI0nutkvYs6nFLtt3veBBIIHqVz5JrTR148LUrGy4gDpuuZys0jCiRDUDkVSZEkH7c23VGdLweMh6pD2HCQ9U9xUj5WpqYvkZG06ve1v9xsvdStpWeBKVRcmuDb+0X2cfs+KOZkhex1muvuHW3HgiUYSTcexEJ5E0p9/Bh4SqgypkhhWsTFom4ZQSVErIYW5nvNgOn+I9AFcVaJe27PofgnhSPD4A1tnSO1kk5k9PJYZMmrZcGsIVu+f5sXksnTdKMS2wJde3NXVE3Z4WKAPPFvLwSTTCmDL+iLCirx6KeankhpcvbPYQC8lrQ3YkkA69E9Sh8z+n6kuOr5fv8AocePs3r4HZn0pcBsY3Nkv42Bv9yxwaVO2zTPbjSRCqaR0f72J8f/ADI3M/6gF2qVnA4NcgAxp2t8inYtIjoByT1CoG6I+adioYmIVMQODmOimJc/J1D2dYSKendXSgZ5AWQBw2Zvnsetr/ZHipUXmyaFx3NW1hx6mV81FHWTl7yHujeLxDR5DhpIetyfksvjeSUYxwQ4XP8Ao7vgEItyzS5fH6eSa7AJ4wXQSyA2J7J5Lh/STcL5mSa2PrIOMkVU2IVrWnvBpGt8gO24KFGVpVyKWim/BIw7iSaw7TI7xAsPkQiUXF1JbmUXCcVKL2NFQ4+1+l8p6E6HyKkWgtIq43tzRuS0iwZNor3MWc79mXswc1zKyuBbazooed+TpP8A8r055tL2PKhhU1TOm8R0FPXRdhUNJZe+hIII5ghYLO+Dp/C9znmI+xSEkmnqnM6Ne0PA+dwVpHqJIyl06Zi+IvZ1W0mU5RO1zg0Oive52u3l5rqxZlN13ObJ0+lWdZ9nPBbaCLPJZ1Q8d931RyY1bzntojx39znhDfU+e3sa6WSyiKLZF8+a0IELrXRYxmdIDwkI5opBZ5rmnwP3JboNmLgBzCSXk55Yz7ERLb/N2Y+izzvdR8f5Hi3uX82LYFYGwj2g+8A7zAP4oAqa3hail/eUsJJ5hgafVtlayTXDIeOL7FFV+zChdfJ20R/wyEgfJ11a6iZDwQKWr9kv8qrPlJED/ma4fgtF1PlEPp15KWu9l9a33exl+y8td6OFvvWi6mJm+mkUFdwZXxe9SSkdWASfcwkrWOaD7mUsEkRMKwZxlcaiOSOJjczxIx0Zeb2bE3MBq47kbAEqk7lSCUfTjcuexssT4rEtJHIS0ZWdmWDQZwbBuXlewPg0LrwacMHJct7fz2OXNqyzUHwlv/PcwUc7w/tGvc2S+bO063/85LnnBTTUtzbHmljknB0dN4f49hfCRVERytb3u6S2S3xRW91x5tK8jL8Pm5fLuj3cHxPHpuWzRiXY3O7OO0IY8u7mmjSfdvZeph6PFGnW6PG6j4lnnqWrZkeCQt03HT9Oinq+hhnV9/Iuh+J5OlfmPgtKGpAuQfO+4Xz2fpZ4X8y+p9b0vXYupVwe/juaTD8T0APebyIPeH6rCzolG+CzbiA5OFvG4KqkYuMvBvKmvY3RxC2lkSOSGGb4KWtlz6xkX6LKTvg6oxceSlPEL4zaSNzfHcKFNrk29JNWmPdxNdzQNdb2K1x5PmMcuFaaNRBXtkbmBXrY5KXB4uWDg9xhkJ3K3pI5xj5L2SAE5yAENrJiGucgRAxytMcLiwXkeWxRjrJIcrfxVKuXwhS8Llmlw+kEMUcQ2YxrL9coAJPiTr81wyk5Nt9zpjFRVIkJDFQB5IBCmA1MRFq67szqx5blzFzQXW1tYADU+m6qMbJcqEp8XhcRlk1tfUOabddR4JvHLwCyR8nHPaRxM6qlOUnsY7hg+seb/nsvRxQWKNdzzsknmnfbsbzgHgKFtAwVkDJJZHGZ4e25aXCzWjoQ2wXDkzS1OmehHHFJbFhVezPDX/wCz7Ej2/deyS6nIu4nhg+xU1fsoo/gknZ/UHD7wtodVP2M5dNBlRUey637uqP9cV/vDl0R6p90YS6KL4ZXy+zyobtJE7+5v5Farql4Mn8PfZos+D+CpI6pslWGdmwEixzhztgCLbb7rDqcqnCoo26XpZYp6pM0mM8F08hL6WQQPOpbqYnH7Pw+Y9F40+lvej3MXWSjtLdGVnweqYS10LnH6zLPaR1BC5ngmux3x6nE1dm3xKia7W+qlxROOckinkp3M1bcjwUNUaKV8iPnzCzvvCaaY90UuL0zQM7NHDkOYVRhb2HKSUdyVw7UuDrm4HMcl29NCcZHB1cscsezNMKjMvTo8axTIigsa53yQI849UAIXphZWUY+k4oyMaspI+2k/wCdLdsI+QDj8gss0tMdPn9isSuWrx+5uxEuU2FLQOSEA3M3y8wR+SdMLPANOxHqEqYWI6IoGMyoA8EAYz2nYz2MAhZYPkBLjoC2IaEg8rnRdXSwtub4RydVPZQXLMD7PcEFXVdpLYQQkOdfQOf8Ef5/JaZptLYWGC7naI8LiPul7fFkjv1XJ6su/wCx0+nHt+4eko3RucTK97SAGtfqW9e9uUnJSrYaTXcP2d0XQxXU4RrYURzSC6v1GKh30YI1sdCGmHRGthQ+OjFlLyNFKJi68G5LHX8LryGvB7qe25XsxdzDZ4LfEjRCYOKJQrWv3APimlYcFIynkknLQD2dx3jsvQ6bp3s2cPU9RFKrNKKEaZV6Vnju2SI4iBa2yLFQ6/qgBS1ADTumkJsFX1TYY3yu0EbC438BoFcV2IlKlYz2TUbvojqqQf7ysldOb7iO+WIX6ZRf+pefknrm2dUIaIpG1UFELEe85kfLV7uWjfdHzP4LTHsm/oRPdpfUYKe3uvkb5PJHoVVrwhV7gnyEbysP2ww/gQnpT7MVvyNFZbnEfsvLP1Ro/X7Bq/Qe3Ehzv8nxuH32KXpv+WPWEZWN6/5CfvaSFDxtdilNHM+LaBuIVDhGcryQxrr9whmxeD8I38zZev8Ah44+nWt13PLWeWTqHo3XH8Z0Lh/BoqanZBG0Oa0d5xDSXuPvOPmvGlKTd2ewoxqqLBuVos0Zdb6NI167Jbvdi2WyDxSA8wjcCQ23UKXZSSFskNoYWqrIoYQnYCWTsCM2R1zZ1xc2/RXS8E2zl9HjgIzEGw+LYLgXTTq6PZl1OO6smtxqKQWJaR4rJ4pJ7o0jOLVpmB4yxQwTWpX6Ed4bgLt6fp7VyRwdV1WiVRZN4X9o9gGVLbAaZ2/mF6SnBquDynrvVz+50bDcVimaHRPDgeh19EOLQKalwWbJFFFBDY8ktxiClG4KpMloHLERy0WiaIaMN7R6gyupsOiPfqpWh1uUeYXJ+Vz8lOWenG/fb/YQjqyLwt/9HW6SlbFGyNgsyNjWNHRrAGgegXnnWEzhAGfxDFmxuLnnL2ji1psXWZHzsPEn1XTCDkqXb/JhKai7ff8AwNixKmfvKHn/ABlw+4gAJuGRdhKcH3J0D4z7vZn7OUqHfey0l2oPp0HoEkMGY282t/tCsVIbURNyGzRe1m8u87QbeJSTdg0qKiHDYqCme4Eudaznutmc4nutHRdGXPPqciv7Ixx4odPjdFPgEzye1me4xkEMjbculcebG/CwbAnf8TNX5Yr9X4Iwtv5pfbz/AOF0x/ZtLp5RDrdrMxc4C2zyDusacnUVZvairk6IT+MI2mw7VwuNW21HPR11oulb8Gb6qK8kyg4xppHBgnyvcQA2RguSeVwLKJ9NOKtr7MuHUwk6T3/QvWvcdiwjwb+jli4o21MXtH/4PlmH5o0oLYWkkLs1xaxtobg9d9lElQ1uPqYC5pa12Un4huPJEZJO2NptbECgo3MaWlxd3jqd1pKSe5CTPmmLF55WXkfYHZrdBZdeJtxtnF1Evm0xGtlI2JCpxi+UZwyTjwyvqySVMuDXG2+RuW2i5Zbs64hKWskidmie5h8D+SUckocMcoRnyjXYV7TJo7CZrZBtfZy1WeL/ADL7GfpSX5X9zoXDnEpq7dnBPfqYyGf3usCm8mPnUNQnxRrI6OW2uVvmbn7ljLqoLg1XTyYRsbW++4nyFgueXW+EdEOibAxUlK2f6QImdra3aFt5Pk47BZvqdT+Zmv4RxVJE84k089E1miyH00kh9dPkjc7wsPMreCuSRyydKzOYRJTz9ydjS+7shdzaTcNB5EdF1ZVkh80Xsc+NwltJbk6bhSnPJ7fJ363WS6nIi30+NkKXgxnwSuH2gD/02Wi6t90R+FXZghw1VM/dz/5nN+7VP8TjfMRehNcMFIa6L3pWnwLmO+4gFaReGXZkNZY9yy4cr5qhzu0y5Y+jSD2h5HXkNfmozwhjqu/7F4Zynz2K7jN/bTRUwOjR20niT3Y2HwOp8lp0yqLn9DLqPmkoeN/9GfZiszrlhDGZizPYl7rdANm+C3eKK7GKyzlw6G/R473lfM4+Ay/e5pSt9qDSv6rDRPpR/BEn/MmJ+61knHI/6v7FL012+7JkWONYP93T0zemov8AiksF8tlerp4SFfj8x1aIWHq29/8Aq1VehHvYetL2L7A+ITKRHI0CTL3XN917huCPhPP1XNlwaPmXH7HRiy63T5NVTxZWgevmuGUrdnXWw2oz27gF/FCq9xO+xFomODTm3uVpJkpHzq7g+tG1O63mF6B5el+GBfwtWDenf9yW5WkLTwvAd2tDnbEO++9reaJTrZxHDG+VIPHVYcRd9LK0fWabhZOWL+I2Ucv8ZOwrCsMqZGRxGftHmzW2vr49B4pN46vYa9RutzpWB8K0lG3KxjZH31keA51zybcWaF5mbLb2PVw4ajuaPtyAB4bDYLByZvGCBGYqGzZRRHkmSqyqogTVWtkX2RaW1sNSQFxBO34rpw4G3bOTP1CSpBOJpz2eUeGbwzmwv9/qvRwR+azyMz2ozhYF2HMWNDi80emYPaBs/X0O6ynhhL2NI5ZLYsJMekIuGtYLXN+8R1/8ssl08e7st5peCA+qll/iFwPRwaPQLVQhHsZ6pS7isoLb/cLn1KesFAkwU4a3KCbE3IudT1KV72xqNKkVPEDewjmmbcmQNbffKbZAPBttvErbH8zSMM3yRcvJlqGrkY0ZHkEbjQg+NiuhpPk44ylHhlpTcQzt6Hy0P6LCWGDOiPUTJ8HFv14mn7TGu+8WWT6VdmbLq/KLCm4ipH/vII/Huj8CPzWb6fIvyyNVnxS5RYO/Zzhcwsv9XswHKdPUJ8/3Kfotcf2D8PYfA6UywwNiawWB5kne6nPKcY6ZStsvDCOrVFUae64zqA1M+UaAk+CqMbJcgNC4ubc73KqTRKKVtSurYwpgp6sgJpINzk/FtVNnkDbhr9HAbEeKjNOtkzow47XzIyMkr2ty2OQHbldYLJtTKl07u0dQ9k2CGKF9W9uV812RNI1EYPefrtcj7lhly7UjTFip7nQaejsczu8d7cgufT3Z06r2Q+Z91LNIqgTjokaIq3SF83ZtHIanbXcqI3LJpNJ/Lj1kwYWxrrnvOPMr1MeCEd6PKn1GSSq9iyhjtqf/AEAtJPsjAiU8Qka4vFxISSD9XZg9LH5quOOxnzz3Ic/Dzm6xnMOhNnD9VrHOv6jJ4n2IhonZg0sdfmLch47LTXGrsjS7qhmLU7mNAcMuc2tfXKNTcfciElJ7dhZE0tyq+jC91pZnQdrnDZ7h8ylsPcN9MkHxn52KWlFamelqJXMe23af7t92ZQcwA1TSimr2Jk5NOtzHQ6WdfQD8eS6zgQ01B8PRJrYNTQ18juvopHbsNhdL20oBuWt7zuYsNr/NKbpGmKOuRs6SlfIbsaSOuzQBtqsZZIxW7OyMG3sbfC6Tso2t57k9Sd15mWeuTZ3446Y0FfUgGySg3uDmlsNNW3xT9Ni1oDHU25c1bgSpGJpMap7azR/3LreDL/1Zi+pwPiSJbalkrS6J3aC9rsuRfpdZyTg6lsawcZq4uzK4nhjnOPcfYn6p/RYSpnbB0ifhPCDHEOmYMosbbE25ELlyTS2RabZsJKhrNbDQWA5ADYALn1blqDapAmVmZJys0UaCDRCGwUkl0ykgVDftnutoGta09Sbl1vIW9Vr08Lm5GPUz+RR+pZQt1uu9ukecSewDwWnYix8lndbgwsWHgWs53qh5GJRJAp/8R9Ao1FaB4YeqLQ9JGqsNZIbva1xAsCd7dLqo5ZR4ZMsalyQncNxcrjyJ/MrT8RIj8PEhy8Mi+j3DzsfyVfiX4JfTryB/2ZP8z7k/xXsL8P7k7CsL7El18xNgDbYLPJl1lwxaCnxPgVkr3OjeYmuOYsDQQHc8vQc7LeHWOKSas58nRKTtOiO32dR/FNIfINH+lU+tl2SIXQR7th4+BqVp17R/2nEfhZZvqsjNV0mNdi5w7DIYL9jG1l97bnzJ3WMpyl+Zm0YRhtFFlBrZo25+Sl7bloluNgsy2RBGttRlQvZJagocIfBLUB8s9mGgkkkgHnovfSrk8bU5OkfQns0p+yw6nbaxLC8+bnE39LLxeq3yM9fA6gjROfquejbUZl9eBcak5nfiVwyluz0YY9kVskrnuvyULc1dJCwSZUwW5PZJfmqEPAuVUU29gk9Ktk6GLkvRhFQVHmZJuTsmMjshuzMlws0UNgSGhSykhUihUANJQAmZFCsY83ToLBBwSodihABYSgAqAASjVADLIAJBzQBHrMWgiOWWaNh3s5wB120WkcU5K4oznkhHaTK+XjChbvVQj+sLRdLmf9Jn+IxeSHL7Q8NbvVxeqf4TL3RSyxfH7EZ3tRwsf/Zb8lP4eXlfcXrL/q/sfO009x15b9V62uzz4w0uz6fwNmWniA5RRj/KF5mTeTO6H5USnO1+azo0Ms+YB7x0cf1XnySUmenC3FHmgHVTRXB57eilo0iwc9ayJpfK4MaOu56ADmTsAELkprYvqKmJa1xBBIvY7i+oB8V34sagr7nmZsup0uCexllbdmAtr7IALHN4fO/4JuItQdsqlxK1Du0U0PUDNQig1CxzdUUOwt0qCxUDI8jdUANAQASI6oAOgAMyABoAcHhoJOwFz8kJW6BnP6/BaaqmfNNEHucdyTsNAF6C2VHPqYrOEaL/AIdilpBql5CjhKi/4eP0Rt4Fql5F/wBkqP8A4eP0T28Bql5IeK+z2gkfndG5utzkcQPuK8ePUZIcM9d4I5OUjYUs7Q0NB0AAHkBYLaPVXyYS6Nrgc6obe1+YVx6iLZnLppJWZCsmtPKN+9/pC5sn5mdeK3BA3SEBZOzVUNeHutY28TsolZrBIbwvhZrKvtpO9T0zrMvtJUD4h1az8SOi6Onx29TObq8ulaEdGkGi7TzASQA5jpod/S3VVH3EwsQ0CpskkNCzZQkmyAI6BioAJJMGtu425Jxi5OkS3Q+J4cLjUIap0xpg5TqpGMLk6Cx0bzdFDtknOUqDUwUz0UGoa1yTQ0yk4srwyLswbOk6bho3W2CO+oU99jMRVpboHeoC6tjPSHZjDv8ACikLQFbjh6BFINDHjHfAJaUGhlu8HmdF8+7PdSVWiBUSiMgE2HJLZGqTkBkrhfQ3UuRSgMqqQSd4HK/w2PmtFJ8mLgk6KczdncP0IPNO7JqmV1ZXyVEjKWnPfldluPhb8bz4AXKai5OivUUFbOr4VhzKeFkMYsxjbDx5lx8Sbn5ruilFUjyJzc5NslkKiCOdN/8AwIABe6skkQFSxh1IHimBHSGU3EeOCmDbAOe43t0aOa3w4fUu+DHNm9OglLO+dsZc3IXC+XpfmfktEo40xJudWi9ZHlAA2AXK3bs3qtgD90gG2TApqXiAPn7JkZcMxGcHSw3d5LoeCo6mzFZrlpSNBTOJ32XPNJG0dxJxqpsppDRohgjk3EONmWoe4Hug5WeQXZFKMaGk+StNceqq0OmNNcUWhUz3049UakGlifTj1RqQaWdS7Sy8Fs9RIiT5XHUAjoVk6bN02kRJsJiOrLtPncJ+mg9aS5IszJI7cx1CTTRpGUZFPxfTZ6d1Q0kPiGY9C0brWHBhmVFp7JcDLIjWSj/eTC0YO7YQd/6iL+QC7Mca3PNz5LdI6O1aHMLlRY6I1UDt6/krj5FLwAa1NsQQKRjxKUANdJ4oEMleGtLnGzQCSfAISt0hvZWYKlBrKp0j/cb3iOjR7jPzK9KvThpR5yfqT1M32GRWBeee3gFw5pb6Ud+KNK2SnO5rIq7Ib52i5Lhpe+ovp4KlFsVpGVr8aks6zrB1wB0C7o4YbbHJPLKiZwjQ5WGS2r9G9cv/AHUZ53KvBeGNK/Jro2WFlwt2zsSpEdxuUCe5kfalxB9EoX5TaSW8bOR1HecPIfinHbcdXsfNbsan/mFL1JGp79uz/wAwo9SQhf2/P9dP1JBYo4iqPr/cjXINQRnEFSdtfJt09cg1ex9LSjXwXmSPTgyJ2evmsO502mgzY3DxWqbRi6YMzjZwNuaetdxaPBLnwaCphMZu1j7B7Qfebe5afArtxxi90eflnki6kaGENADW2DQAABsABYBa0zltB4nJDCO0TBkWeZrGlzjYDf8ARaRTbpGTaStjKOVsoLmXsDa5FtUZIuDpjg1JWgWKT9jG553GjR1cdglji5ypBNqEbKfAKmaQOfI67dm6WuR7xv0C6M0YRdRRjilJq2A71ROACQ3bTkwbnzKvbHAnecwHHWJ5Q2mZuQC+3S9mM8yfyR0mK/8AkZPV5arGidw9hRjY2P4j35D4nl8tk8uTmX2Hhx0lH7mpdYDoB+C4Fudb8GWquKNXZWaXIab79Cu1dNsrZyvqPCM/S6kvcTqTrfcncrpfhGEfLPU0Hbyhovl5/ZG/qlOWiNhFa5Ub+ghAFwNBoF5032PQgu5KldYLItsAEAjgXtVqZa6pPZ/uou4zofrO9fxVyi0qRrjgnvZgX8OTdFGl+DR4/cE7AJvqn0Rpfgn0/cYcCmHwn0RT8B6XuX3C3s+qKp13Ds4xu46eiuEHIzn8nLOw4RwlSQRNj7MPtu47k811xxJI53NssHVJvZeBJ9j34Q7g3VevksJPc3Udg7K8clqpoxeNiPmuE20xKLQtNVZTrsD6rTHlcGRkw60aeCFjmhzb69CvQWR0eTKFOmPNLqDmdpyudfPVPX7E6Sax3IqB0JLTNcLOaCOhVKbXAnFMdFEGizQAOgSbbdsaSWyI2I4ayYASXIF7WNtSrx5JQ4JnjjPkacLb2XZNu1uXLpvbn8ymsr1amT6SrShMMwxsIdY3J5noNgjJlc6sIY1Dgz9NwpJ9IM8z2yEuLwLH3vhHkAul9VHRpSo510steuTs01FT5Ab+8d1y5J6ntwdMI6UQeIXSdnkjaSXaEjk3n6q8GnVcuxnlUtNLuYuWikvbI4DbZd6yR8nI8cvB6sGVuXUfLlzKcXYpKkaDhrDsrLn3n6+TeQXLmnb9kdGGFL3ZqmNsLBcTdnWlQCU3KYuTP8Y4p2MBa09+TujwHMrTFC3Y34OYuj6LqSG34PNajQNTHsoi42aLppIlsvMN4daNZbfZ/VPQmQ8jLqWqawZRYAfC1XGBi5FY/E3X6LTSibDxTgjXcr5Nuz6hbAy23O6zo21WSMkbhroeoVaU0RbTKSXExHOYnHoQeoKzbaZpSaLeeTNHdu7dfMLZ7rYwj8sty64YxMdld17ctF6HTpyied1qUZlucYiG5I/pP5Lo9ORxakN/bkH8wDzDv0S9OXgNSDR45D/NZ62/FHpy8BqRLhxCJ3uyMP8AUEnCS7D1IkBw5EKaHY5AHkAIgBjpEACJQAlkAMfA127QfknbQqRJjiA5IthSHOOiQyMTbUoFwco4kxj6RUOd8De60eA5r08eHTFHN6ybZXBw6K9KH6jJET2c2E/NPSiXNk+HEy3RkYH4qtMSHOR6SrndewAHnqmtKFbGMzDV0bnO8D+ae3kWpoaKyQfwnDyTqPkWuXggxY2x2xXyPpS8H1Syx8nqjFw3r6FDwzXKKWaL4YCPiHWw18FErRcZJkfiqmdI5kzPeDNR5LaGFzhZnPMoyoNwlxBm7jve2IKx0yhI01RmjpdNMA0CwAtsNl7uJfKj5/N+d7hs46A/ILSjIQxsO7G+iKCwT6KE7xt+9G4WDbg8H1LeR/VFsDz8Ij5Oe3yI/RLcLGswsg3bUSj+o/kQjfwOyQ2Kce7Un5gn8SVOleB6gsctQN5Gu87D/Sk4R8BqDNq5+YYfL/2p9OI9bJDK13Nn3pen7hrDsqgVLxsetEmORvVLQx6kP7dvVGlj1ISV4tulTC0ZbjvFuygyM9+XujwbzK6elx3LU+EYdRJqNLucv7A27u69PUjznCT4IUs8zDYs+azllS7G8OmySX5hzMQePhUrPF9i30eVf1EpmLuHwrRTizKWHKiVFj9twnUWR/yrsSG8UNCNEfItc/A9vFzUenF9xerNdinw6mFxoE/SguwLPklyzRSljIy54acoJsfwWU4xq2dWKU20kcoir5XTufGA0E6N5ALwMyjN2e/hjOOxqq3GJWsa0e/bU/ktsc1GFIcsLnO2QOHMAeZO1cSCXZjbzWTi5vc2UFBHYqM90X6BepHhHh5F8zJQKCR2dAHs6QBGPQB570CPByYDmvSoBrpU6AJHKk0A5z0JAIJrKtJNjvpKNI7CMqEmgDh6mhkDF6NsrRmFyNjzCqGwWZGswzKdFsmPkhui5OFwq5JtoiT4aLaLOUDohl8lVUURHJZtNGypkGSkS1NBoTIslEVWpkPEgP0VPUT6SJuHvlvqVkurmU+hxrhEyrjfICCTYrHLnlPY6sHTwhukNocCAOy5dNnbqSLT9kAvBIVqJLyGjoKENGy1jE5MmSy6g2XXHg4JchwmRR4oExqVAOaUAKXIEJmToVjXThu5smoti1JcitObUao0sNSCsaigsJryQFgn+KYAnFMQSJ6TQ7JbHqShXu0QBV1kd1aYFPUQqiuSLayfIqoFNCHKWjWE6KuopbFZtHQpEd0amirAmAJDos4sPsuVI1ciXHRBGkFkJsVMAmokuYeODVNIzcybG1WkZNkhhWyMXyFaUxGL/wDkaBsr4pAWlri2/kumOOD77nHknli+Ni4o+JqaT3ZR81XoPsZfifOxY/T2WuHgjzS9GXgf4iPkZJisY0LhdNYZeCX1EfI0Y1F9YJ+hLwL8TDyAqMUp3e8R6prDNEvPjfLIzcWgZ7j/AJK/Rm+UR6+NcMFLxdl2IIVLpb5JfWVwR3cdFoIDVouhi92zNddOtkQ4eNH5y4tzAi1ui0fRwapEx6zIndFzw7xKKmR0eWxa3N8lx9R06x8M9Dps7y8ov2rlOqiTHIk0CY8uSKIsxTAr6hipDRAkamWCyosVAZmXSaLjKivqIOig2TIhHglRakagRLnoWoe1ieknUHa1Kg1DgqoiwoKaQmx91aM2Oa5UI5Rxrgsb5HOjaQbm/iVUpJIqONyMO6F8Z2I8kodSokT6aTLOgxtzQAXO3C9DD10O7PNzfD5PhGnpOKYW3ztL3G2uv6rqydRilVM4cfQZo38tkep4iidqGEeqF1mFLkUvhnUN2RHYyw7McpfXYTSPwvOM/aN9o3KH1+Lwar4Vm8nvpLztEVL6+Hg0XwqfeQmaY7RFH43xEtfDa5kPjpag7NsofWT7I1Xw7H3ZueA8PEZe4++W2Pkss2Ry5LhgWPg2LXLnNAzXJAO7RFDsFI5BRDmTAhyhBaI7ggYwm6AI0zUmWmRXMUmtmiasjOxSqSJbHtKTQWJmToTY9rkUFj2lUSKHIEipqKVpOoQXdFXV4NE7do9FWhNC9SSZB/2bgv7vNOGGDY5Z5UOkwCHN7o9F0vHBLg5Vmm3yG/YsX1R6KEo+DR5JPuHjweMfCPRJ14BTl5DjDmDkPRGw9bCNo29EE62e+it6Ji1MJHSNRqYE+hjDb2UvcLJ7XKR2ODkCHFyQAXPTCwMjkFkSQoGgDkiwbkDBvKQ0R3NQ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11269" name="AutoShape 8" descr="data:image/jpeg;base64,/9j/4AAQSkZJRgABAQAAAQABAAD/2wCEAAkGBxQTEhUUEhQVFBUXFBQVFhUVFRcVFBcVFBQWFhQUFBQYHCggGBolHBQUITEhJSkrLi4uFx8zODMsNygtLisBCgoKDg0OGhAQGiwkHyQsLCwsLCwsLCwsLCwsLCwsLCwsLCwsLCwsLCwsLCwsLCwsLCwsLCwsLCwsLCwsLCwsLP/AABEIAOUA3AMBEQACEQEDEQH/xAAcAAABBQEBAQAAAAAAAAAAAAADAQIEBQYHAAj/xABEEAABAwIEAwUEBwYDCAMAAAABAAIDBBEFEiExBkFREyJhcZEHMkKBFFJyobHB0RUzQ1OCkmKiwhYjVHOy4fDxF0TS/8QAGgEAAwEBAQEAAAAAAAAAAAAAAAECAwQFBv/EADERAAICAQMDAgQFBAMBAAAAAAABAhEDEiExBEFRE2EFIoGRFDJxsfBCocHRI1LhM//aAAwDAQACEQMRAD8A5Q6S69bVseco0Cjd3lnF0y5LYK9aEIC8c1k/JpHwSYnXF1qt1ZjJU6HgqmSPBT5JLngupEddCToHHKfmhfNsXF1T9z6IhgFguNs7ESRDl5lZ6r7BQ577ISsGDE4OhCrQ1wK0ZziLgCirLuczs5P5keh+Y5q1nktpbmbwrmO37fY5bxJ7LKynu6G1TGPq6SAeLefyW0ZQnw/ozNpx/Mvqt1/swkjS1xa4Frhu1wsR8ihremC3VrcGTzUtlChNCFcdE+wlyNZspjwU+QwdpZaxZnW9n1TwuQaSDKbjs26/JcPUf/VnR0//AM0WdlkanrIAjV1TkGmr3XDG9XW0B8P+6qEXK32XIm0tvI+ljc1gD3Z3W7zrW1O9gNgp2vYphbIFR5MQlkAfH8jV3yVHOmAc7VZSdM1S2JRWy4MAZUsoWM5T4FCelhJakSgteDEVHAhY5sj2PHwua70KL0yTGlaaPprAJ+1gjk6tB9QubMtM2jqxy1RTLJzlikaEZ77rRKiG7GgpiHtNuaT3HwP+lZRmfZrR8RNh6lRot0h6qVsqscwGhrm2nbE/o8OAePJwVxlliqp14aM2scnadPymcz4j9jr296hnbIB/DlcAfIPH5rRTjLtX7f7J3XNP9Oftwc/qsEqI3lj4XhzTY27w+RC29OfgxefFdavuRJqKW37qT+0qXCdVTKjmxX+ZfcQUsg/hv/tKShJPhj9XG/6l9x8THXtkf/aVcbuqZEpRr8y+5332KYo6WjfE8EGGQs7wI7pF27rk6xbpnT0uyaN9UTBguVwzmoq2d2PFrdIojjTnTNiYNXDN5NBAJPqPVc8Mk5zUUds+nx48bnL+MyuN4uZsRp2NNxGTIfAAe8flmPyC93O303R6Y/myNRX+fseN0uNdR1DnL8sE39Xwaenx+7raEu18hyXgz6hqeldj2Y9EnDUyzjxEHkFa6hmMukokQVTXabFaxyqRjPA4knIFpZlpR8aCcHmvR1ps5NDRGnfqsJvc2gtia06BdKexzNbniEmMUNum1YroJE7kVUX2ZEl3CJ+xJqvZ/wAHOxCa7wRTxkZ3fXP1Gn8UpSUVb+nuVGLb0r6+3/p9AwQtja1jBla0ANA5ADRcbbk7Z1pKKpA5JAdFSi0JsFb0Vkjm+STAHVTtjjfK82Yxpc4nwCFbaXkUmkmz5+xj2g1tbLKO6YnNLWw2sxrL6O+14qsORqTWNfzyRmglFPJKn7fsUrWSj4PR66P+Xx/c5nLE/wCr+w9ss42Dx5PP6p3k8C/4v+y+w4VU/ST+5GvJ4ZLx4X3X2HftCfpJ6p+pk8Mn0MHlCNxqW+W8l+iX4id1uU+kx1q2oK3Gpxzk9Aq9afhk/hcXavuaTgrEMQq6sQw1EsWfvzSZWjLE2wc7a2bYDxK5eozJR3X6Wjt6XBcm1/ZnXsaxRrB33WY0WzE/VFySeuhXz+WeqR9R02DTH3M+MQENM+pk7r5wSAfebA24aPN3+o9F73w3oalcue/+vpyzwfifW6npj+i9/f68GZpqtsEZmmNpqnvW5sgB0bblms35ea4PiPWrLN5Y8L5Yf5l9T1fh/QvHBYXyvmn+vZfQtMHxAlxe7TNbKOgGwXjxbW56042qNJRV5c/KD8OY+XRaRnvRzzx1Gy2Y++q0s5miTHiTgLXW0czSOeWBNnyRJT9F68sfg8qOTyAlBG6xmmtmbRp8E6E6BdUXsjlktwpVsgJEE48kSFkCb8gi74P4ckxCYRsuGCxlk5Nb0B6lFqtT4DS06XP83PonCMNjpoWwwtDWNFvE9SfFck5ObtnTCKiqQ+eXkFcYg2NYU2JC3ukB4ORQWc69uGP9lSMpmGz5zd1t+zabm/mk3pi5edl/n+wktU0uy3f+DjuCRWaX9dB5Ba9JGk5GPWTuSj4LG66zjoXMiwo9mKLCkLmKdipDHyEWI+alutylFS2YbtD1V6mZ6UdI9jjDarktsI2X9XZR+K8r4lJ7eD2/hUI/Uu8ew91VLFT5XGMSCWZwBsGRi/Z3+s4kADzXndGoeo5Sa2/ft9uT2utnKOGoreW30/mxFxrDqmapYXU94W2dlMjGguaLRMIJvkbueZXr9R1uGOB4scrvn9O/3/Y8Xpeky+r6s41XHevf6CY7whNNH/DEhNy9zranewA0A5BfPZrm7arx7I+hwZIY1pVsDHgVTG3WPPoBeNwdt4brPS6NvWg3yTMEhk7c5o3t7hHeaQNPlupinqCcouPJf00T7ah3zFlSs55yjexKERVbmdo+UDG4bFe9Ulwzw9UXygEt76rGd3uaRrsTYDoF1QfBzz5DrQyHtKpCaLHAMGlrJ2wQjU+87kxvNxQuLfAcfr2/ng+i+GOH4qKBsMQ8XO5udzJXPOep+xtCGnnl8k+ocdh6oihtgRorJPA80AKXcrooBzXi1zsNT5JNeAtJbnzT7Q8b+m18j2m7A7so/stNrjzWWbeSgu2317lYVpg5vvv9Ow2NmVoaOQXoRioxSPOlLU3Ji3TJPXQMVMBUxDJhoUpcDhyOjdcITE1udB9nfEEVPTVLHnvl4kawC73BsfeytGptlPqvO+IYMmVxUFZ7HwvNix28jo1PDWM9k0w1D2tqZHGZ8fxMD/cjvzc1trgbLz8nST6eCm1s+/v/ADg9SHVQ6rI0nutkvYs6nFLtt3veBBIIHqVz5JrTR148LUrGy4gDpuuZys0jCiRDUDkVSZEkH7c23VGdLweMh6pD2HCQ9U9xUj5WpqYvkZG06ve1v9xsvdStpWeBKVRcmuDb+0X2cfs+KOZkhex1muvuHW3HgiUYSTcexEJ5E0p9/Bh4SqgypkhhWsTFom4ZQSVErIYW5nvNgOn+I9AFcVaJe27PofgnhSPD4A1tnSO1kk5k9PJYZMmrZcGsIVu+f5sXksnTdKMS2wJde3NXVE3Z4WKAPPFvLwSTTCmDL+iLCirx6KeankhpcvbPYQC8lrQ3YkkA69E9Sh8z+n6kuOr5fv8AocePs3r4HZn0pcBsY3Nkv42Bv9yxwaVO2zTPbjSRCqaR0f72J8f/ADI3M/6gF2qVnA4NcgAxp2t8inYtIjoByT1CoG6I+adioYmIVMQODmOimJc/J1D2dYSKendXSgZ5AWQBw2Zvnsetr/ZHipUXmyaFx3NW1hx6mV81FHWTl7yHujeLxDR5DhpIetyfksvjeSUYxwQ4XP8Ao7vgEItyzS5fH6eSa7AJ4wXQSyA2J7J5Lh/STcL5mSa2PrIOMkVU2IVrWnvBpGt8gO24KFGVpVyKWim/BIw7iSaw7TI7xAsPkQiUXF1JbmUXCcVKL2NFQ4+1+l8p6E6HyKkWgtIq43tzRuS0iwZNor3MWc79mXswc1zKyuBbazooed+TpP8A8r055tL2PKhhU1TOm8R0FPXRdhUNJZe+hIII5ghYLO+Dp/C9znmI+xSEkmnqnM6Ne0PA+dwVpHqJIyl06Zi+IvZ1W0mU5RO1zg0Oive52u3l5rqxZlN13ObJ0+lWdZ9nPBbaCLPJZ1Q8d931RyY1bzntojx39znhDfU+e3sa6WSyiKLZF8+a0IELrXRYxmdIDwkI5opBZ5rmnwP3JboNmLgBzCSXk55Yz7ERLb/N2Y+izzvdR8f5Hi3uX82LYFYGwj2g+8A7zAP4oAqa3hail/eUsJJ5hgafVtlayTXDIeOL7FFV+zChdfJ20R/wyEgfJ11a6iZDwQKWr9kv8qrPlJED/ma4fgtF1PlEPp15KWu9l9a33exl+y8td6OFvvWi6mJm+mkUFdwZXxe9SSkdWASfcwkrWOaD7mUsEkRMKwZxlcaiOSOJjczxIx0Zeb2bE3MBq47kbAEqk7lSCUfTjcuexssT4rEtJHIS0ZWdmWDQZwbBuXlewPg0LrwacMHJct7fz2OXNqyzUHwlv/PcwUc7w/tGvc2S+bO063/85LnnBTTUtzbHmljknB0dN4f49hfCRVERytb3u6S2S3xRW91x5tK8jL8Pm5fLuj3cHxPHpuWzRiXY3O7OO0IY8u7mmjSfdvZeph6PFGnW6PG6j4lnnqWrZkeCQt03HT9Oinq+hhnV9/Iuh+J5OlfmPgtKGpAuQfO+4Xz2fpZ4X8y+p9b0vXYupVwe/juaTD8T0APebyIPeH6rCzolG+CzbiA5OFvG4KqkYuMvBvKmvY3RxC2lkSOSGGb4KWtlz6xkX6LKTvg6oxceSlPEL4zaSNzfHcKFNrk29JNWmPdxNdzQNdb2K1x5PmMcuFaaNRBXtkbmBXrY5KXB4uWDg9xhkJ3K3pI5xj5L2SAE5yAENrJiGucgRAxytMcLiwXkeWxRjrJIcrfxVKuXwhS8Llmlw+kEMUcQ2YxrL9coAJPiTr81wyk5Nt9zpjFRVIkJDFQB5IBCmA1MRFq67szqx5blzFzQXW1tYADU+m6qMbJcqEp8XhcRlk1tfUOabddR4JvHLwCyR8nHPaRxM6qlOUnsY7hg+seb/nsvRxQWKNdzzsknmnfbsbzgHgKFtAwVkDJJZHGZ4e25aXCzWjoQ2wXDkzS1OmehHHFJbFhVezPDX/wCz7Ej2/deyS6nIu4nhg+xU1fsoo/gknZ/UHD7wtodVP2M5dNBlRUey637uqP9cV/vDl0R6p90YS6KL4ZXy+zyobtJE7+5v5Farql4Mn8PfZos+D+CpI6pslWGdmwEixzhztgCLbb7rDqcqnCoo26XpZYp6pM0mM8F08hL6WQQPOpbqYnH7Pw+Y9F40+lvej3MXWSjtLdGVnweqYS10LnH6zLPaR1BC5ngmux3x6nE1dm3xKia7W+qlxROOckinkp3M1bcjwUNUaKV8iPnzCzvvCaaY90UuL0zQM7NHDkOYVRhb2HKSUdyVw7UuDrm4HMcl29NCcZHB1cscsezNMKjMvTo8axTIigsa53yQI849UAIXphZWUY+k4oyMaspI+2k/wCdLdsI+QDj8gss0tMdPn9isSuWrx+5uxEuU2FLQOSEA3M3y8wR+SdMLPANOxHqEqYWI6IoGMyoA8EAYz2nYz2MAhZYPkBLjoC2IaEg8rnRdXSwtub4RydVPZQXLMD7PcEFXVdpLYQQkOdfQOf8Ef5/JaZptLYWGC7naI8LiPul7fFkjv1XJ6su/wCx0+nHt+4eko3RucTK97SAGtfqW9e9uUnJSrYaTXcP2d0XQxXU4RrYURzSC6v1GKh30YI1sdCGmHRGthQ+OjFlLyNFKJi68G5LHX8LryGvB7qe25XsxdzDZ4LfEjRCYOKJQrWv3APimlYcFIynkknLQD2dx3jsvQ6bp3s2cPU9RFKrNKKEaZV6Vnju2SI4iBa2yLFQ6/qgBS1ADTumkJsFX1TYY3yu0EbC438BoFcV2IlKlYz2TUbvojqqQf7ysldOb7iO+WIX6ZRf+pefknrm2dUIaIpG1UFELEe85kfLV7uWjfdHzP4LTHsm/oRPdpfUYKe3uvkb5PJHoVVrwhV7gnyEbysP2ww/gQnpT7MVvyNFZbnEfsvLP1Ro/X7Bq/Qe3Ehzv8nxuH32KXpv+WPWEZWN6/5CfvaSFDxtdilNHM+LaBuIVDhGcryQxrr9whmxeD8I38zZev8Ah44+nWt13PLWeWTqHo3XH8Z0Lh/BoqanZBG0Oa0d5xDSXuPvOPmvGlKTd2ewoxqqLBuVos0Zdb6NI167Jbvdi2WyDxSA8wjcCQ23UKXZSSFskNoYWqrIoYQnYCWTsCM2R1zZ1xc2/RXS8E2zl9HjgIzEGw+LYLgXTTq6PZl1OO6smtxqKQWJaR4rJ4pJ7o0jOLVpmB4yxQwTWpX6Ed4bgLt6fp7VyRwdV1WiVRZN4X9o9gGVLbAaZ2/mF6SnBquDynrvVz+50bDcVimaHRPDgeh19EOLQKalwWbJFFFBDY8ktxiClG4KpMloHLERy0WiaIaMN7R6gyupsOiPfqpWh1uUeYXJ+Vz8lOWenG/fb/YQjqyLwt/9HW6SlbFGyNgsyNjWNHRrAGgegXnnWEzhAGfxDFmxuLnnL2ji1psXWZHzsPEn1XTCDkqXb/JhKai7ff8AwNixKmfvKHn/ABlw+4gAJuGRdhKcH3J0D4z7vZn7OUqHfey0l2oPp0HoEkMGY282t/tCsVIbURNyGzRe1m8u87QbeJSTdg0qKiHDYqCme4Eudaznutmc4nutHRdGXPPqciv7Ixx4odPjdFPgEzye1me4xkEMjbculcebG/CwbAnf8TNX5Yr9X4Iwtv5pfbz/AOF0x/ZtLp5RDrdrMxc4C2zyDusacnUVZvairk6IT+MI2mw7VwuNW21HPR11oulb8Gb6qK8kyg4xppHBgnyvcQA2RguSeVwLKJ9NOKtr7MuHUwk6T3/QvWvcdiwjwb+jli4o21MXtH/4PlmH5o0oLYWkkLs1xaxtobg9d9lElQ1uPqYC5pa12Un4huPJEZJO2NptbECgo3MaWlxd3jqd1pKSe5CTPmmLF55WXkfYHZrdBZdeJtxtnF1Evm0xGtlI2JCpxi+UZwyTjwyvqySVMuDXG2+RuW2i5Zbs64hKWskidmie5h8D+SUckocMcoRnyjXYV7TJo7CZrZBtfZy1WeL/ADL7GfpSX5X9zoXDnEpq7dnBPfqYyGf3usCm8mPnUNQnxRrI6OW2uVvmbn7ljLqoLg1XTyYRsbW++4nyFgueXW+EdEOibAxUlK2f6QImdra3aFt5Pk47BZvqdT+Zmv4RxVJE84k089E1miyH00kh9dPkjc7wsPMreCuSRyydKzOYRJTz9ydjS+7shdzaTcNB5EdF1ZVkh80Xsc+NwltJbk6bhSnPJ7fJ363WS6nIi30+NkKXgxnwSuH2gD/02Wi6t90R+FXZghw1VM/dz/5nN+7VP8TjfMRehNcMFIa6L3pWnwLmO+4gFaReGXZkNZY9yy4cr5qhzu0y5Y+jSD2h5HXkNfmozwhjqu/7F4Zynz2K7jN/bTRUwOjR20niT3Y2HwOp8lp0yqLn9DLqPmkoeN/9GfZiszrlhDGZizPYl7rdANm+C3eKK7GKyzlw6G/R473lfM4+Ay/e5pSt9qDSv6rDRPpR/BEn/MmJ+61knHI/6v7FL012+7JkWONYP93T0zemov8AiksF8tlerp4SFfj8x1aIWHq29/8Aq1VehHvYetL2L7A+ITKRHI0CTL3XN917huCPhPP1XNlwaPmXH7HRiy63T5NVTxZWgevmuGUrdnXWw2oz27gF/FCq9xO+xFomODTm3uVpJkpHzq7g+tG1O63mF6B5el+GBfwtWDenf9yW5WkLTwvAd2tDnbEO++9reaJTrZxHDG+VIPHVYcRd9LK0fWabhZOWL+I2Ucv8ZOwrCsMqZGRxGftHmzW2vr49B4pN46vYa9RutzpWB8K0lG3KxjZH31keA51zybcWaF5mbLb2PVw4ajuaPtyAB4bDYLByZvGCBGYqGzZRRHkmSqyqogTVWtkX2RaW1sNSQFxBO34rpw4G3bOTP1CSpBOJpz2eUeGbwzmwv9/qvRwR+azyMz2ozhYF2HMWNDi80emYPaBs/X0O6ynhhL2NI5ZLYsJMekIuGtYLXN+8R1/8ssl08e7st5peCA+qll/iFwPRwaPQLVQhHsZ6pS7isoLb/cLn1KesFAkwU4a3KCbE3IudT1KV72xqNKkVPEDewjmmbcmQNbffKbZAPBttvErbH8zSMM3yRcvJlqGrkY0ZHkEbjQg+NiuhpPk44ylHhlpTcQzt6Hy0P6LCWGDOiPUTJ8HFv14mn7TGu+8WWT6VdmbLq/KLCm4ipH/vII/Huj8CPzWb6fIvyyNVnxS5RYO/Zzhcwsv9XswHKdPUJ8/3Kfotcf2D8PYfA6UywwNiawWB5kne6nPKcY6ZStsvDCOrVFUae64zqA1M+UaAk+CqMbJcgNC4ubc73KqTRKKVtSurYwpgp6sgJpINzk/FtVNnkDbhr9HAbEeKjNOtkzow47XzIyMkr2ty2OQHbldYLJtTKl07u0dQ9k2CGKF9W9uV812RNI1EYPefrtcj7lhly7UjTFip7nQaejsczu8d7cgufT3Z06r2Q+Z91LNIqgTjokaIq3SF83ZtHIanbXcqI3LJpNJ/Lj1kwYWxrrnvOPMr1MeCEd6PKn1GSSq9iyhjtqf/AEAtJPsjAiU8Qka4vFxISSD9XZg9LH5quOOxnzz3Ic/Dzm6xnMOhNnD9VrHOv6jJ4n2IhonZg0sdfmLch47LTXGrsjS7qhmLU7mNAcMuc2tfXKNTcfciElJ7dhZE0tyq+jC91pZnQdrnDZ7h8ylsPcN9MkHxn52KWlFamelqJXMe23af7t92ZQcwA1TSimr2Jk5NOtzHQ6WdfQD8eS6zgQ01B8PRJrYNTQ18juvopHbsNhdL20oBuWt7zuYsNr/NKbpGmKOuRs6SlfIbsaSOuzQBtqsZZIxW7OyMG3sbfC6Tso2t57k9Sd15mWeuTZ3446Y0FfUgGySg3uDmlsNNW3xT9Ni1oDHU25c1bgSpGJpMap7azR/3LreDL/1Zi+pwPiSJbalkrS6J3aC9rsuRfpdZyTg6lsawcZq4uzK4nhjnOPcfYn6p/RYSpnbB0ifhPCDHEOmYMosbbE25ELlyTS2RabZsJKhrNbDQWA5ADYALn1blqDapAmVmZJys0UaCDRCGwUkl0ykgVDftnutoGta09Sbl1vIW9Vr08Lm5GPUz+RR+pZQt1uu9ukecSewDwWnYix8lndbgwsWHgWs53qh5GJRJAp/8R9Ao1FaB4YeqLQ9JGqsNZIbva1xAsCd7dLqo5ZR4ZMsalyQncNxcrjyJ/MrT8RIj8PEhy8Mi+j3DzsfyVfiX4JfTryB/2ZP8z7k/xXsL8P7k7CsL7El18xNgDbYLPJl1lwxaCnxPgVkr3OjeYmuOYsDQQHc8vQc7LeHWOKSas58nRKTtOiO32dR/FNIfINH+lU+tl2SIXQR7th4+BqVp17R/2nEfhZZvqsjNV0mNdi5w7DIYL9jG1l97bnzJ3WMpyl+Zm0YRhtFFlBrZo25+Sl7bloluNgsy2RBGttRlQvZJagocIfBLUB8s9mGgkkkgHnovfSrk8bU5OkfQns0p+yw6nbaxLC8+bnE39LLxeq3yM9fA6gjROfquejbUZl9eBcak5nfiVwyluz0YY9kVskrnuvyULc1dJCwSZUwW5PZJfmqEPAuVUU29gk9Ktk6GLkvRhFQVHmZJuTsmMjshuzMlws0UNgSGhSykhUihUANJQAmZFCsY83ToLBBwSodihABYSgAqAASjVADLIAJBzQBHrMWgiOWWaNh3s5wB120WkcU5K4oznkhHaTK+XjChbvVQj+sLRdLmf9Jn+IxeSHL7Q8NbvVxeqf4TL3RSyxfH7EZ3tRwsf/Zb8lP4eXlfcXrL/q/sfO009x15b9V62uzz4w0uz6fwNmWniA5RRj/KF5mTeTO6H5USnO1+azo0Ms+YB7x0cf1XnySUmenC3FHmgHVTRXB57eilo0iwc9ayJpfK4MaOu56ADmTsAELkprYvqKmJa1xBBIvY7i+oB8V34sagr7nmZsup0uCexllbdmAtr7IALHN4fO/4JuItQdsqlxK1Du0U0PUDNQig1CxzdUUOwt0qCxUDI8jdUANAQASI6oAOgAMyABoAcHhoJOwFz8kJW6BnP6/BaaqmfNNEHucdyTsNAF6C2VHPqYrOEaL/AIdilpBql5CjhKi/4eP0Rt4Fql5F/wBkqP8A4eP0T28Bql5IeK+z2gkfndG5utzkcQPuK8ePUZIcM9d4I5OUjYUs7Q0NB0AAHkBYLaPVXyYS6Nrgc6obe1+YVx6iLZnLppJWZCsmtPKN+9/pC5sn5mdeK3BA3SEBZOzVUNeHutY28TsolZrBIbwvhZrKvtpO9T0zrMvtJUD4h1az8SOi6Onx29TObq8ulaEdGkGi7TzASQA5jpod/S3VVH3EwsQ0CpskkNCzZQkmyAI6BioAJJMGtu425Jxi5OkS3Q+J4cLjUIap0xpg5TqpGMLk6Cx0bzdFDtknOUqDUwUz0UGoa1yTQ0yk4srwyLswbOk6bho3W2CO+oU99jMRVpboHeoC6tjPSHZjDv8ACikLQFbjh6BFINDHjHfAJaUGhlu8HmdF8+7PdSVWiBUSiMgE2HJLZGqTkBkrhfQ3UuRSgMqqQSd4HK/w2PmtFJ8mLgk6KczdncP0IPNO7JqmV1ZXyVEjKWnPfldluPhb8bz4AXKai5OivUUFbOr4VhzKeFkMYsxjbDx5lx8Sbn5ruilFUjyJzc5NslkKiCOdN/8AwIABe6skkQFSxh1IHimBHSGU3EeOCmDbAOe43t0aOa3w4fUu+DHNm9OglLO+dsZc3IXC+XpfmfktEo40xJudWi9ZHlAA2AXK3bs3qtgD90gG2TApqXiAPn7JkZcMxGcHSw3d5LoeCo6mzFZrlpSNBTOJ32XPNJG0dxJxqpsppDRohgjk3EONmWoe4Hug5WeQXZFKMaGk+StNceqq0OmNNcUWhUz3049UakGlifTj1RqQaWdS7Sy8Fs9RIiT5XHUAjoVk6bN02kRJsJiOrLtPncJ+mg9aS5IszJI7cx1CTTRpGUZFPxfTZ6d1Q0kPiGY9C0brWHBhmVFp7JcDLIjWSj/eTC0YO7YQd/6iL+QC7Mca3PNz5LdI6O1aHMLlRY6I1UDt6/krj5FLwAa1NsQQKRjxKUANdJ4oEMleGtLnGzQCSfAISt0hvZWYKlBrKp0j/cb3iOjR7jPzK9KvThpR5yfqT1M32GRWBeee3gFw5pb6Ud+KNK2SnO5rIq7Ib52i5Lhpe+ovp4KlFsVpGVr8aks6zrB1wB0C7o4YbbHJPLKiZwjQ5WGS2r9G9cv/AHUZ53KvBeGNK/Jro2WFlwt2zsSpEdxuUCe5kfalxB9EoX5TaSW8bOR1HecPIfinHbcdXsfNbsan/mFL1JGp79uz/wAwo9SQhf2/P9dP1JBYo4iqPr/cjXINQRnEFSdtfJt09cg1ex9LSjXwXmSPTgyJ2evmsO502mgzY3DxWqbRi6YMzjZwNuaetdxaPBLnwaCphMZu1j7B7Qfebe5afArtxxi90eflnki6kaGENADW2DQAABsABYBa0zltB4nJDCO0TBkWeZrGlzjYDf8ARaRTbpGTaStjKOVsoLmXsDa5FtUZIuDpjg1JWgWKT9jG553GjR1cdglji5ypBNqEbKfAKmaQOfI67dm6WuR7xv0C6M0YRdRRjilJq2A71ROACQ3bTkwbnzKvbHAnecwHHWJ5Q2mZuQC+3S9mM8yfyR0mK/8AkZPV5arGidw9hRjY2P4j35D4nl8tk8uTmX2Hhx0lH7mpdYDoB+C4Fudb8GWquKNXZWaXIab79Cu1dNsrZyvqPCM/S6kvcTqTrfcncrpfhGEfLPU0Hbyhovl5/ZG/qlOWiNhFa5Ub+ghAFwNBoF5032PQgu5KldYLItsAEAjgXtVqZa6pPZ/uou4zofrO9fxVyi0qRrjgnvZgX8OTdFGl+DR4/cE7AJvqn0Rpfgn0/cYcCmHwn0RT8B6XuX3C3s+qKp13Ds4xu46eiuEHIzn8nLOw4RwlSQRNj7MPtu47k811xxJI53NssHVJvZeBJ9j34Q7g3VevksJPc3Udg7K8clqpoxeNiPmuE20xKLQtNVZTrsD6rTHlcGRkw60aeCFjmhzb69CvQWR0eTKFOmPNLqDmdpyudfPVPX7E6Sax3IqB0JLTNcLOaCOhVKbXAnFMdFEGizQAOgSbbdsaSWyI2I4ayYASXIF7WNtSrx5JQ4JnjjPkacLb2XZNu1uXLpvbn8ymsr1amT6SrShMMwxsIdY3J5noNgjJlc6sIY1Dgz9NwpJ9IM8z2yEuLwLH3vhHkAul9VHRpSo510steuTs01FT5Ab+8d1y5J6ntwdMI6UQeIXSdnkjaSXaEjk3n6q8GnVcuxnlUtNLuYuWikvbI4DbZd6yR8nI8cvB6sGVuXUfLlzKcXYpKkaDhrDsrLn3n6+TeQXLmnb9kdGGFL3ZqmNsLBcTdnWlQCU3KYuTP8Y4p2MBa09+TujwHMrTFC3Y34OYuj6LqSG34PNajQNTHsoi42aLppIlsvMN4daNZbfZ/VPQmQ8jLqWqawZRYAfC1XGBi5FY/E3X6LTSibDxTgjXcr5Nuz6hbAy23O6zo21WSMkbhroeoVaU0RbTKSXExHOYnHoQeoKzbaZpSaLeeTNHdu7dfMLZ7rYwj8sty64YxMdld17ctF6HTpyied1qUZlucYiG5I/pP5Lo9ORxakN/bkH8wDzDv0S9OXgNSDR45D/NZ62/FHpy8BqRLhxCJ3uyMP8AUEnCS7D1IkBw5EKaHY5AHkAIgBjpEACJQAlkAMfA127QfknbQqRJjiA5IthSHOOiQyMTbUoFwco4kxj6RUOd8De60eA5r08eHTFHN6ybZXBw6K9KH6jJET2c2E/NPSiXNk+HEy3RkYH4qtMSHOR6SrndewAHnqmtKFbGMzDV0bnO8D+ae3kWpoaKyQfwnDyTqPkWuXggxY2x2xXyPpS8H1Syx8nqjFw3r6FDwzXKKWaL4YCPiHWw18FErRcZJkfiqmdI5kzPeDNR5LaGFzhZnPMoyoNwlxBm7jve2IKx0yhI01RmjpdNMA0CwAtsNl7uJfKj5/N+d7hs46A/ILSjIQxsO7G+iKCwT6KE7xt+9G4WDbg8H1LeR/VFsDz8Ij5Oe3yI/RLcLGswsg3bUSj+o/kQjfwOyQ2Kce7Un5gn8SVOleB6gsctQN5Gu87D/Sk4R8BqDNq5+YYfL/2p9OI9bJDK13Nn3pen7hrDsqgVLxsetEmORvVLQx6kP7dvVGlj1ISV4tulTC0ZbjvFuygyM9+XujwbzK6elx3LU+EYdRJqNLucv7A27u69PUjznCT4IUs8zDYs+azllS7G8OmySX5hzMQePhUrPF9i30eVf1EpmLuHwrRTizKWHKiVFj9twnUWR/yrsSG8UNCNEfItc/A9vFzUenF9xerNdinw6mFxoE/SguwLPklyzRSljIy54acoJsfwWU4xq2dWKU20kcoir5XTufGA0E6N5ALwMyjN2e/hjOOxqq3GJWsa0e/bU/ktsc1GFIcsLnO2QOHMAeZO1cSCXZjbzWTi5vc2UFBHYqM90X6BepHhHh5F8zJQKCR2dAHs6QBGPQB570CPByYDmvSoBrpU6AJHKk0A5z0JAIJrKtJNjvpKNI7CMqEmgDh6mhkDF6NsrRmFyNjzCqGwWZGswzKdFsmPkhui5OFwq5JtoiT4aLaLOUDohl8lVUURHJZtNGypkGSkS1NBoTIslEVWpkPEgP0VPUT6SJuHvlvqVkurmU+hxrhEyrjfICCTYrHLnlPY6sHTwhukNocCAOy5dNnbqSLT9kAvBIVqJLyGjoKENGy1jE5MmSy6g2XXHg4JchwmRR4oExqVAOaUAKXIEJmToVjXThu5smoti1JcitObUao0sNSCsaigsJryQFgn+KYAnFMQSJ6TQ7JbHqShXu0QBV1kd1aYFPUQqiuSLayfIqoFNCHKWjWE6KuopbFZtHQpEd0amirAmAJDos4sPsuVI1ciXHRBGkFkJsVMAmokuYeODVNIzcybG1WkZNkhhWyMXyFaUxGL/wDkaBsr4pAWlri2/kumOOD77nHknli+Ni4o+JqaT3ZR81XoPsZfifOxY/T2WuHgjzS9GXgf4iPkZJisY0LhdNYZeCX1EfI0Y1F9YJ+hLwL8TDyAqMUp3e8R6prDNEvPjfLIzcWgZ7j/AJK/Rm+UR6+NcMFLxdl2IIVLpb5JfWVwR3cdFoIDVouhi92zNddOtkQ4eNH5y4tzAi1ui0fRwapEx6zIndFzw7xKKmR0eWxa3N8lx9R06x8M9Dps7y8ov2rlOqiTHIk0CY8uSKIsxTAr6hipDRAkamWCyosVAZmXSaLjKivqIOig2TIhHglRakagRLnoWoe1ieknUHa1Kg1DgqoiwoKaQmx91aM2Oa5UI5Rxrgsb5HOjaQbm/iVUpJIqONyMO6F8Z2I8kodSokT6aTLOgxtzQAXO3C9DD10O7PNzfD5PhGnpOKYW3ztL3G2uv6rqydRilVM4cfQZo38tkep4iidqGEeqF1mFLkUvhnUN2RHYyw7McpfXYTSPwvOM/aN9o3KH1+Lwar4Vm8nvpLztEVL6+Hg0XwqfeQmaY7RFH43xEtfDa5kPjpag7NsofWT7I1Xw7H3ZueA8PEZe4++W2Pkss2Ry5LhgWPg2LXLnNAzXJAO7RFDsFI5BRDmTAhyhBaI7ggYwm6AI0zUmWmRXMUmtmiasjOxSqSJbHtKTQWJmToTY9rkUFj2lUSKHIEipqKVpOoQXdFXV4NE7do9FWhNC9SSZB/2bgv7vNOGGDY5Z5UOkwCHN7o9F0vHBLg5Vmm3yG/YsX1R6KEo+DR5JPuHjweMfCPRJ14BTl5DjDmDkPRGw9bCNo29EE62e+it6Ji1MJHSNRqYE+hjDb2UvcLJ7XKR2ODkCHFyQAXPTCwMjkFkSQoGgDkiwbkDBvKQ0R3NQ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11276" name="AutoShape 23" descr="Resultado de imagem para LDO 2016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t-BR" altLang="pt-BR"/>
          </a:p>
        </p:txBody>
      </p:sp>
      <p:grpSp>
        <p:nvGrpSpPr>
          <p:cNvPr id="8" name="Group 7"/>
          <p:cNvGrpSpPr/>
          <p:nvPr/>
        </p:nvGrpSpPr>
        <p:grpSpPr>
          <a:xfrm>
            <a:off x="251520" y="1484784"/>
            <a:ext cx="2376264" cy="1537880"/>
            <a:chOff x="386707" y="2306820"/>
            <a:chExt cx="2070941" cy="153788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86707" y="2306820"/>
              <a:ext cx="2070941" cy="1537880"/>
            </a:xfrm>
            <a:prstGeom prst="round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461780" y="2381893"/>
              <a:ext cx="1920795" cy="138773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b="1" kern="1200" dirty="0" smtClean="0"/>
                <a:t>Planejamento Estratégico de Longo Prazo</a:t>
              </a:r>
              <a:endParaRPr lang="pt-BR" sz="2000" b="1" kern="12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51520" y="3645024"/>
            <a:ext cx="2347304" cy="1512168"/>
            <a:chOff x="242702" y="1367783"/>
            <a:chExt cx="2347304" cy="103186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242702" y="1439791"/>
              <a:ext cx="2347304" cy="959861"/>
            </a:xfrm>
            <a:prstGeom prst="round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242702" y="1367783"/>
              <a:ext cx="2253590" cy="86614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500" b="1" kern="1200" dirty="0" smtClean="0"/>
            </a:p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b="1" kern="1200" dirty="0" smtClean="0"/>
                <a:t>Plano Diretor</a:t>
              </a:r>
              <a:endParaRPr lang="pt-BR" sz="2000" b="1" kern="1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51520" y="5517232"/>
            <a:ext cx="2376264" cy="1175885"/>
            <a:chOff x="2771128" y="719895"/>
            <a:chExt cx="2765329" cy="95986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2771128" y="719895"/>
              <a:ext cx="2765329" cy="959861"/>
            </a:xfrm>
            <a:prstGeom prst="round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2817985" y="766752"/>
              <a:ext cx="2671615" cy="86614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b="1" kern="1200" dirty="0" smtClean="0"/>
                <a:t>Plano de Governo/ Plano de Metas</a:t>
              </a:r>
              <a:endParaRPr lang="pt-BR" sz="2000" kern="120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2771800" y="980728"/>
            <a:ext cx="6192688" cy="25922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059832" y="1124744"/>
            <a:ext cx="5832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Plano Mineiro de Desenvolvimento Integrado (PMDI) do governo estadual  </a:t>
            </a:r>
            <a:r>
              <a:rPr lang="pt-BR" u="sng" dirty="0" smtClean="0">
                <a:hlinkClick r:id="rId2"/>
              </a:rPr>
              <a:t>http</a:t>
            </a:r>
            <a:r>
              <a:rPr lang="pt-BR" u="sng" dirty="0">
                <a:hlinkClick r:id="rId2"/>
              </a:rPr>
              <a:t>://www.planejamento.mg.gov.br/images/documentos/pmdi/pmdi_2011_2030.pdf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3059832" y="2420888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Decreto</a:t>
            </a:r>
            <a:r>
              <a:rPr lang="en-US" dirty="0" smtClean="0"/>
              <a:t> </a:t>
            </a:r>
            <a:r>
              <a:rPr lang="en-US" dirty="0"/>
              <a:t>n</a:t>
            </a:r>
            <a:r>
              <a:rPr lang="en-US" dirty="0" smtClean="0"/>
              <a:t>º </a:t>
            </a:r>
            <a:r>
              <a:rPr lang="en-US" dirty="0"/>
              <a:t>14.791/</a:t>
            </a:r>
            <a:r>
              <a:rPr lang="en-US" dirty="0" smtClean="0"/>
              <a:t>2012</a:t>
            </a:r>
            <a:r>
              <a:rPr lang="pt-BR" dirty="0"/>
              <a:t> </a:t>
            </a:r>
            <a:r>
              <a:rPr lang="pt-BR" dirty="0" smtClean="0"/>
              <a:t>- Planejamento </a:t>
            </a:r>
            <a:r>
              <a:rPr lang="pt-BR" dirty="0"/>
              <a:t>estratégico  de BH 2030 – A cidade que </a:t>
            </a:r>
            <a:r>
              <a:rPr lang="pt-BR" dirty="0" smtClean="0"/>
              <a:t>queremos</a:t>
            </a:r>
            <a:endParaRPr lang="pt-BR" dirty="0"/>
          </a:p>
          <a:p>
            <a:r>
              <a:rPr lang="pt-BR" u="sng" dirty="0">
                <a:hlinkClick r:id="rId3"/>
              </a:rPr>
              <a:t>https://bhmetaseresultados.pbh.gov.br/sites/all/themes/metas/pdf/planejamento_2030.</a:t>
            </a:r>
            <a:r>
              <a:rPr lang="pt-BR" u="sng" dirty="0" smtClean="0">
                <a:hlinkClick r:id="rId3"/>
              </a:rPr>
              <a:t>pdf</a:t>
            </a:r>
            <a:endParaRPr lang="pt-BR" dirty="0"/>
          </a:p>
        </p:txBody>
      </p:sp>
      <p:sp>
        <p:nvSpPr>
          <p:cNvPr id="17" name="Rectangle 16"/>
          <p:cNvSpPr/>
          <p:nvPr/>
        </p:nvSpPr>
        <p:spPr>
          <a:xfrm>
            <a:off x="3084696" y="3991002"/>
            <a:ext cx="5904656" cy="92333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dirty="0" smtClean="0"/>
              <a:t>PDDI/RMBH (2012) –</a:t>
            </a:r>
            <a:r>
              <a:rPr lang="pt-BR" dirty="0" err="1" smtClean="0"/>
              <a:t>http</a:t>
            </a:r>
            <a:r>
              <a:rPr lang="pt-BR" dirty="0"/>
              <a:t>://</a:t>
            </a:r>
            <a:r>
              <a:rPr lang="pt-BR" dirty="0" err="1"/>
              <a:t>www.rmbh.org.br</a:t>
            </a:r>
            <a:r>
              <a:rPr lang="pt-BR" dirty="0"/>
              <a:t>/</a:t>
            </a:r>
            <a:r>
              <a:rPr lang="pt-BR" dirty="0" err="1"/>
              <a:t>pddi</a:t>
            </a:r>
            <a:r>
              <a:rPr lang="pt-BR" dirty="0" smtClean="0"/>
              <a:t>/</a:t>
            </a:r>
          </a:p>
          <a:p>
            <a:endParaRPr lang="pt-BR" dirty="0" smtClean="0"/>
          </a:p>
          <a:p>
            <a:r>
              <a:rPr lang="pt-BR" dirty="0" smtClean="0"/>
              <a:t>PDDI/BH – Lei nº 7.165/1996 (</a:t>
            </a:r>
            <a:r>
              <a:rPr lang="pt-BR" dirty="0"/>
              <a:t> projeto de lei </a:t>
            </a:r>
            <a:r>
              <a:rPr lang="pt-BR" dirty="0" smtClean="0"/>
              <a:t>1749/</a:t>
            </a:r>
            <a:r>
              <a:rPr lang="pt-BR" b="1" dirty="0" smtClean="0"/>
              <a:t>2015)</a:t>
            </a:r>
            <a:endParaRPr lang="pt-BR" dirty="0"/>
          </a:p>
        </p:txBody>
      </p:sp>
      <p:sp>
        <p:nvSpPr>
          <p:cNvPr id="18" name="TextBox 17"/>
          <p:cNvSpPr txBox="1"/>
          <p:nvPr/>
        </p:nvSpPr>
        <p:spPr>
          <a:xfrm>
            <a:off x="3086472" y="5112970"/>
            <a:ext cx="5904656" cy="92333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Decretos</a:t>
            </a:r>
            <a:r>
              <a:rPr lang="en-US" dirty="0" smtClean="0"/>
              <a:t> 13.568 e 13.681/2009 (</a:t>
            </a:r>
            <a:r>
              <a:rPr lang="en-US" dirty="0" err="1" smtClean="0"/>
              <a:t>Adota</a:t>
            </a:r>
            <a:r>
              <a:rPr lang="en-US" dirty="0" smtClean="0"/>
              <a:t> a </a:t>
            </a:r>
            <a:r>
              <a:rPr lang="en-US" dirty="0" err="1" smtClean="0"/>
              <a:t>Gestão</a:t>
            </a:r>
            <a:r>
              <a:rPr lang="en-US" dirty="0" smtClean="0"/>
              <a:t> </a:t>
            </a:r>
            <a:r>
              <a:rPr lang="en-US" dirty="0" err="1"/>
              <a:t>Orientada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 smtClean="0"/>
              <a:t>Resultados</a:t>
            </a:r>
            <a:r>
              <a:rPr lang="en-US" dirty="0"/>
              <a:t> </a:t>
            </a:r>
            <a:r>
              <a:rPr lang="en-US" dirty="0" smtClean="0"/>
              <a:t> e define </a:t>
            </a:r>
            <a:r>
              <a:rPr lang="en-US" dirty="0" err="1" smtClean="0"/>
              <a:t>áreas</a:t>
            </a:r>
            <a:r>
              <a:rPr lang="en-US" dirty="0" smtClean="0"/>
              <a:t> de </a:t>
            </a:r>
            <a:r>
              <a:rPr lang="en-US" dirty="0" err="1" smtClean="0"/>
              <a:t>resultados</a:t>
            </a:r>
            <a:r>
              <a:rPr lang="en-US" dirty="0" smtClean="0"/>
              <a:t>, </a:t>
            </a:r>
            <a:r>
              <a:rPr lang="en-US" dirty="0" err="1" smtClean="0"/>
              <a:t>respectivamente</a:t>
            </a:r>
            <a:r>
              <a:rPr lang="en-US" dirty="0" smtClean="0"/>
              <a:t> – BH)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136367" y="260648"/>
            <a:ext cx="38186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 smtClean="0">
                <a:solidFill>
                  <a:srgbClr val="006600"/>
                </a:solidFill>
                <a:latin typeface="+mj-lt"/>
                <a:ea typeface="+mj-ea"/>
                <a:cs typeface="+mj-cs"/>
              </a:rPr>
              <a:t>Plano de longo prazo</a:t>
            </a:r>
            <a:endParaRPr lang="pt-BR" sz="2800" dirty="0">
              <a:solidFill>
                <a:srgbClr val="0066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8499027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pChuQ9mrn7ncHkUb4wJD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pChuQ9mrn7ncHkUb4wJD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pChuQ9mrn7ncHkUb4wJD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pChuQ9mrn7ncHkUb4wJD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pChuQ9mrn7ncHkUb4wJD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pChuQ9mrn7ncHkUb4wJD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pChuQ9mrn7ncHkUb4wJD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pChuQ9mrn7ncHkUb4wJD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pChuQ9mrn7ncHkUb4wJD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pChuQ9mrn7ncHkUb4wJDg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em">
  <a:themeElements>
    <a:clrScheme name="Origem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em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em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b="1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1410</TotalTime>
  <Words>3667</Words>
  <Application>Microsoft Macintosh PowerPoint</Application>
  <PresentationFormat>Apresentação na tela (4:3)</PresentationFormat>
  <Paragraphs>555</Paragraphs>
  <Slides>78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78</vt:i4>
      </vt:variant>
    </vt:vector>
  </HeadingPairs>
  <TitlesOfParts>
    <vt:vector size="89" baseType="lpstr">
      <vt:lpstr>Arial Black</vt:lpstr>
      <vt:lpstr>Bookman Old Style</vt:lpstr>
      <vt:lpstr>Calibri</vt:lpstr>
      <vt:lpstr>Ebrima</vt:lpstr>
      <vt:lpstr>Franklin Gothic Demi Cond</vt:lpstr>
      <vt:lpstr>Gill Sans MT</vt:lpstr>
      <vt:lpstr>Mangal</vt:lpstr>
      <vt:lpstr>Wingdings</vt:lpstr>
      <vt:lpstr>Wingdings 3</vt:lpstr>
      <vt:lpstr>Arial</vt:lpstr>
      <vt:lpstr>Origem</vt:lpstr>
      <vt:lpstr>Orçamento Público e Mecanismos de Participação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Ciclo Orçamentário: PPA, LDO e LOA   (CF/art. 165, I, II e III) </vt:lpstr>
      <vt:lpstr>Apresentação do PowerPoint</vt:lpstr>
      <vt:lpstr>Integração  Planejamento e Orçamento</vt:lpstr>
      <vt:lpstr>Integração de Planejamento e Orçamento</vt:lpstr>
      <vt:lpstr>LDO 2018 – no vácuo de plano de médio prazo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LC 101/2000 (LRF)  Art. 4  A LDO disporá sobre: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Dotação por função - 2017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Orçamento Público e Mecanismos de Participação</dc:title>
  <dc:creator>helenabaladon</dc:creator>
  <cp:lastModifiedBy>Leice Maria Garcia</cp:lastModifiedBy>
  <cp:revision>172</cp:revision>
  <dcterms:created xsi:type="dcterms:W3CDTF">2013-09-16T16:41:07Z</dcterms:created>
  <dcterms:modified xsi:type="dcterms:W3CDTF">2017-05-04T23:31:18Z</dcterms:modified>
</cp:coreProperties>
</file>