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64" r:id="rId4"/>
    <p:sldId id="258" r:id="rId5"/>
    <p:sldId id="265" r:id="rId6"/>
    <p:sldId id="259" r:id="rId7"/>
    <p:sldId id="260" r:id="rId8"/>
    <p:sldId id="261" r:id="rId9"/>
    <p:sldId id="262" r:id="rId10"/>
    <p:sldId id="263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07534" y="0"/>
            <a:ext cx="5898825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6906359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8856" y="3428999"/>
            <a:ext cx="4138550" cy="2268559"/>
          </a:xfrm>
        </p:spPr>
        <p:txBody>
          <a:bodyPr anchor="t">
            <a:normAutofit/>
          </a:bodyPr>
          <a:lstStyle>
            <a:lvl1pPr algn="r">
              <a:defRPr sz="4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1292" y="2268787"/>
            <a:ext cx="3966114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60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641440" y="3262168"/>
            <a:ext cx="3117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2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089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TextBox 16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8857" y="808057"/>
            <a:ext cx="5885350" cy="1077229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20792" y="2049878"/>
            <a:ext cx="5723414" cy="4000066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438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TextBox 22"/>
          <p:cNvSpPr txBox="1"/>
          <p:nvPr/>
        </p:nvSpPr>
        <p:spPr>
          <a:xfrm rot="5400000">
            <a:off x="7688343" y="480678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9317" y="805818"/>
            <a:ext cx="99488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64598" y="970410"/>
            <a:ext cx="4715441" cy="5079534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815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653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7405" y="3199028"/>
            <a:ext cx="5967420" cy="1372971"/>
          </a:xfrm>
        </p:spPr>
        <p:txBody>
          <a:bodyPr anchor="t">
            <a:normAutofit/>
          </a:bodyPr>
          <a:lstStyle>
            <a:lvl1pPr algn="r">
              <a:defRPr sz="2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21131" y="2272143"/>
            <a:ext cx="5803294" cy="926885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644924" y="3023993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710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1426" y="805818"/>
            <a:ext cx="5882780" cy="1081705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65406" y="2056800"/>
            <a:ext cx="2855547" cy="399314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4679" y="2056800"/>
            <a:ext cx="2859527" cy="399314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TextBox 18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841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TextBox 23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3589" y="805818"/>
            <a:ext cx="5880617" cy="107702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3589" y="2054563"/>
            <a:ext cx="2857364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0" cap="none" baseline="0">
                <a:solidFill>
                  <a:schemeClr val="accent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62510" y="2851330"/>
            <a:ext cx="2858443" cy="319861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679" y="2054563"/>
            <a:ext cx="285952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0" cap="none" baseline="0">
                <a:solidFill>
                  <a:schemeClr val="accent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84680" y="2851330"/>
            <a:ext cx="2859526" cy="319861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04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TextBox 15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641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671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TextBox 21"/>
          <p:cNvSpPr txBox="1"/>
          <p:nvPr/>
        </p:nvSpPr>
        <p:spPr>
          <a:xfrm>
            <a:off x="1179466" y="1127642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83" y="1296618"/>
            <a:ext cx="2120703" cy="1889075"/>
          </a:xfr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8538" y="805818"/>
            <a:ext cx="3755668" cy="5244126"/>
          </a:xfrm>
        </p:spPr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5982" y="3186155"/>
            <a:ext cx="2120703" cy="2386397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991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TextBox 12"/>
          <p:cNvSpPr txBox="1"/>
          <p:nvPr/>
        </p:nvSpPr>
        <p:spPr>
          <a:xfrm>
            <a:off x="1179466" y="1127642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82987" y="3229"/>
            <a:ext cx="3727769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6671" y="1296618"/>
            <a:ext cx="2603212" cy="188630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5984" y="3182928"/>
            <a:ext cx="2603794" cy="2386394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04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060" y="2912532"/>
            <a:ext cx="7772939" cy="39454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98"/>
          <a:stretch/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61317" y="808057"/>
            <a:ext cx="587801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26236" y="2049878"/>
            <a:ext cx="5713092" cy="4000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28294" y="5272451"/>
            <a:ext cx="2662729" cy="179188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BCAD085-E8A6-8845-BD4E-CB4CCA059FC4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58177" y="3658900"/>
            <a:ext cx="5885352" cy="183663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2136" y="164594"/>
            <a:ext cx="638312" cy="322850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983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sz="28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58366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96504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44166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82304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629966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975104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322576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670048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017520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UMA FREQUÊNCIA NO 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5454" y="1736096"/>
            <a:ext cx="5713092" cy="4000066"/>
          </a:xfrm>
        </p:spPr>
        <p:txBody>
          <a:bodyPr/>
          <a:lstStyle/>
          <a:p>
            <a:r>
              <a:rPr dirty="0" err="1"/>
              <a:t>Trajetória</a:t>
            </a:r>
            <a:r>
              <a:rPr dirty="0"/>
              <a:t>, </a:t>
            </a:r>
            <a:r>
              <a:rPr dirty="0" err="1"/>
              <a:t>Desafios</a:t>
            </a:r>
            <a:r>
              <a:rPr dirty="0"/>
              <a:t> e </a:t>
            </a:r>
            <a:r>
              <a:rPr dirty="0" err="1"/>
              <a:t>Contribuições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Comunicação</a:t>
            </a:r>
            <a:r>
              <a:rPr dirty="0"/>
              <a:t> Local</a:t>
            </a:r>
          </a:p>
          <a:p>
            <a:r>
              <a:rPr dirty="0" err="1"/>
              <a:t>em</a:t>
            </a:r>
            <a:r>
              <a:rPr dirty="0"/>
              <a:t> Meio a </a:t>
            </a:r>
            <a:r>
              <a:rPr dirty="0" err="1"/>
              <a:t>uma</a:t>
            </a:r>
            <a:r>
              <a:rPr dirty="0"/>
              <a:t> Democracia </a:t>
            </a:r>
            <a:r>
              <a:rPr dirty="0" err="1"/>
              <a:t>Vigiada</a:t>
            </a:r>
            <a:endParaRPr dirty="0"/>
          </a:p>
          <a:p>
            <a:endParaRPr dirty="0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9099603D-CDE8-D992-458E-1654D94DB0C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4615" t="10877" r="34154" b="5875"/>
          <a:stretch>
            <a:fillRect/>
          </a:stretch>
        </p:blipFill>
        <p:spPr>
          <a:xfrm>
            <a:off x="6548513" y="3475848"/>
            <a:ext cx="1997611" cy="2993733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25E8730F-C9E8-F4EC-23FF-574BE265B0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00" y="5623118"/>
            <a:ext cx="1603717" cy="118544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ONDE ENCONTRAR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9591" y="832187"/>
            <a:ext cx="5713092" cy="4000066"/>
          </a:xfrm>
        </p:spPr>
        <p:txBody>
          <a:bodyPr/>
          <a:lstStyle/>
          <a:p>
            <a:r>
              <a:rPr dirty="0" err="1"/>
              <a:t>Disponível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Editora </a:t>
            </a:r>
            <a:r>
              <a:rPr dirty="0" err="1"/>
              <a:t>Dialética</a:t>
            </a:r>
            <a:endParaRPr dirty="0"/>
          </a:p>
          <a:p>
            <a:r>
              <a:rPr dirty="0"/>
              <a:t>E </a:t>
            </a:r>
            <a:r>
              <a:rPr dirty="0" err="1"/>
              <a:t>nas</a:t>
            </a:r>
            <a:r>
              <a:rPr dirty="0"/>
              <a:t> </a:t>
            </a:r>
            <a:r>
              <a:rPr dirty="0" err="1"/>
              <a:t>principais</a:t>
            </a:r>
            <a:r>
              <a:rPr dirty="0"/>
              <a:t> </a:t>
            </a:r>
            <a:r>
              <a:rPr dirty="0" err="1"/>
              <a:t>plataformas</a:t>
            </a:r>
            <a:r>
              <a:rPr dirty="0"/>
              <a:t> </a:t>
            </a:r>
            <a:r>
              <a:rPr dirty="0" err="1"/>
              <a:t>digitais</a:t>
            </a:r>
            <a:endParaRPr lang="pt-BR" dirty="0"/>
          </a:p>
          <a:p>
            <a:r>
              <a:rPr lang="pt-BR" dirty="0"/>
              <a:t>Site da editora </a:t>
            </a:r>
            <a:r>
              <a:rPr lang="pt-BR" dirty="0" err="1"/>
              <a:t>Dialetica</a:t>
            </a:r>
            <a:endParaRPr lang="pt-BR" dirty="0"/>
          </a:p>
          <a:p>
            <a:r>
              <a:rPr lang="pt-BR" dirty="0" err="1"/>
              <a:t>Amazon</a:t>
            </a:r>
            <a:endParaRPr lang="pt-BR" dirty="0"/>
          </a:p>
          <a:p>
            <a:r>
              <a:rPr lang="pt-BR" dirty="0"/>
              <a:t>Mercado Livre</a:t>
            </a:r>
            <a:endParaRPr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6DE7834-4808-49DE-A85A-C7626AC8F97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4615" t="10877" r="34154" b="5875"/>
          <a:stretch>
            <a:fillRect/>
          </a:stretch>
        </p:blipFill>
        <p:spPr>
          <a:xfrm>
            <a:off x="6548513" y="3475848"/>
            <a:ext cx="1997611" cy="299373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DE971244-B7F2-DD19-22BE-E39814A4EE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00" y="5623118"/>
            <a:ext cx="1603717" cy="118544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F62EAF-B022-A21B-AEC2-E6F75ACA9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2169" y="5815065"/>
            <a:ext cx="4720837" cy="1077249"/>
          </a:xfrm>
        </p:spPr>
        <p:txBody>
          <a:bodyPr/>
          <a:lstStyle/>
          <a:p>
            <a:r>
              <a:rPr lang="pt-BR" dirty="0"/>
              <a:t>Fim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BB924A3B-009C-7D6F-A869-AF1C8CFB07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3857" y="599103"/>
            <a:ext cx="4720837" cy="5901046"/>
          </a:xfrm>
        </p:spPr>
      </p:pic>
    </p:spTree>
    <p:extLst>
      <p:ext uri="{BB962C8B-B14F-4D97-AF65-F5344CB8AC3E}">
        <p14:creationId xmlns:p14="http://schemas.microsoft.com/office/powerpoint/2010/main" val="4284030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DADOS DA OBRA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5454" y="1475815"/>
            <a:ext cx="5713092" cy="4000066"/>
          </a:xfrm>
        </p:spPr>
        <p:txBody>
          <a:bodyPr/>
          <a:lstStyle/>
          <a:p>
            <a:r>
              <a:rPr dirty="0"/>
              <a:t>Autor: Theris Rawlison Alvarenga Cruz</a:t>
            </a:r>
          </a:p>
          <a:p>
            <a:r>
              <a:rPr dirty="0"/>
              <a:t>Editora: </a:t>
            </a:r>
            <a:r>
              <a:rPr dirty="0" err="1"/>
              <a:t>Dialética</a:t>
            </a:r>
            <a:endParaRPr dirty="0"/>
          </a:p>
          <a:p>
            <a:r>
              <a:rPr dirty="0"/>
              <a:t>Ano: 2025</a:t>
            </a:r>
          </a:p>
          <a:p>
            <a:r>
              <a:rPr dirty="0"/>
              <a:t>ISBN: 978-65-274-0722-5</a:t>
            </a:r>
            <a:endParaRPr lang="pt-BR" dirty="0"/>
          </a:p>
          <a:p>
            <a:r>
              <a:rPr lang="pt-BR" dirty="0"/>
              <a:t>Versões</a:t>
            </a:r>
          </a:p>
          <a:p>
            <a:r>
              <a:rPr lang="pt-BR" dirty="0"/>
              <a:t>Livro físico</a:t>
            </a:r>
          </a:p>
          <a:p>
            <a:r>
              <a:rPr lang="pt-BR" dirty="0"/>
              <a:t>E-book</a:t>
            </a:r>
          </a:p>
          <a:p>
            <a:r>
              <a:rPr lang="pt-BR" dirty="0" err="1"/>
              <a:t>Audio</a:t>
            </a:r>
            <a:r>
              <a:rPr lang="pt-BR" dirty="0"/>
              <a:t>-book</a:t>
            </a:r>
            <a:endParaRPr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C9160AD-94B5-95D8-4A8C-7FC76ED7661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4615" t="10877" r="34154" b="5875"/>
          <a:stretch>
            <a:fillRect/>
          </a:stretch>
        </p:blipFill>
        <p:spPr>
          <a:xfrm>
            <a:off x="6548513" y="3475848"/>
            <a:ext cx="1997611" cy="2993733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F66DFBAC-F028-DF89-2F58-B28580BBFE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00" y="5623118"/>
            <a:ext cx="1603717" cy="118544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546F9DEC-FA6A-8A4C-1676-3F1CBDF109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0522" y="1178169"/>
            <a:ext cx="8002955" cy="4501662"/>
          </a:xfrm>
        </p:spPr>
      </p:pic>
    </p:spTree>
    <p:extLst>
      <p:ext uri="{BB962C8B-B14F-4D97-AF65-F5344CB8AC3E}">
        <p14:creationId xmlns:p14="http://schemas.microsoft.com/office/powerpoint/2010/main" val="345211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SOBRE O LIVRO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3997" y="1346671"/>
            <a:ext cx="5713092" cy="4000066"/>
          </a:xfrm>
        </p:spPr>
        <p:txBody>
          <a:bodyPr/>
          <a:lstStyle/>
          <a:p>
            <a:r>
              <a:rPr dirty="0"/>
              <a:t>Uma </a:t>
            </a:r>
            <a:r>
              <a:rPr dirty="0" err="1"/>
              <a:t>imersão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história</a:t>
            </a:r>
            <a:r>
              <a:rPr dirty="0"/>
              <a:t> da </a:t>
            </a:r>
            <a:r>
              <a:rPr dirty="0" err="1"/>
              <a:t>Rádio</a:t>
            </a:r>
            <a:r>
              <a:rPr dirty="0"/>
              <a:t> Alternativa FM de Belo Horizonte,</a:t>
            </a:r>
          </a:p>
          <a:p>
            <a:r>
              <a:rPr dirty="0" err="1"/>
              <a:t>símbolo</a:t>
            </a:r>
            <a:r>
              <a:rPr dirty="0"/>
              <a:t> da </a:t>
            </a:r>
            <a:r>
              <a:rPr dirty="0" err="1"/>
              <a:t>resistência</a:t>
            </a:r>
            <a:r>
              <a:rPr dirty="0"/>
              <a:t> </a:t>
            </a:r>
            <a:r>
              <a:rPr dirty="0" err="1"/>
              <a:t>comunitária</a:t>
            </a:r>
            <a:r>
              <a:rPr dirty="0"/>
              <a:t> e da </a:t>
            </a:r>
            <a:r>
              <a:rPr dirty="0" err="1"/>
              <a:t>democratização</a:t>
            </a:r>
            <a:r>
              <a:rPr dirty="0"/>
              <a:t> da </a:t>
            </a:r>
            <a:r>
              <a:rPr dirty="0" err="1"/>
              <a:t>palavra</a:t>
            </a:r>
            <a:r>
              <a:rPr dirty="0"/>
              <a:t>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60E9D891-B2C4-4A01-C3F6-B6CC5908B0C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4615" t="10877" r="34154" b="5875"/>
          <a:stretch>
            <a:fillRect/>
          </a:stretch>
        </p:blipFill>
        <p:spPr>
          <a:xfrm>
            <a:off x="6548513" y="3475848"/>
            <a:ext cx="1997611" cy="2993733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4F2AFD6B-A0A4-BCDA-B559-DE1A2CAE63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00" y="5623118"/>
            <a:ext cx="1603717" cy="118544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AB6F6C3E-C728-BBA0-668E-9221AFC8B9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244" y="365760"/>
            <a:ext cx="8553062" cy="6414797"/>
          </a:xfrm>
        </p:spPr>
      </p:pic>
    </p:spTree>
    <p:extLst>
      <p:ext uri="{BB962C8B-B14F-4D97-AF65-F5344CB8AC3E}">
        <p14:creationId xmlns:p14="http://schemas.microsoft.com/office/powerpoint/2010/main" val="3825521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dirty="0"/>
              <a:t>CONTEXTO E REFLEXÃO</a:t>
            </a:r>
            <a:br>
              <a:rPr lang="pt-BR" dirty="0"/>
            </a:br>
            <a:r>
              <a:rPr lang="pt-BR" dirty="0"/>
              <a:t>“DEMOCRACIA VIGIADA”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5731" y="1382119"/>
            <a:ext cx="5713092" cy="4000066"/>
          </a:xfrm>
        </p:spPr>
        <p:txBody>
          <a:bodyPr/>
          <a:lstStyle/>
          <a:p>
            <a:r>
              <a:rPr dirty="0"/>
              <a:t>A </a:t>
            </a:r>
            <a:r>
              <a:rPr dirty="0" err="1"/>
              <a:t>comunicação</a:t>
            </a:r>
            <a:r>
              <a:rPr dirty="0"/>
              <a:t> local </a:t>
            </a:r>
            <a:r>
              <a:rPr dirty="0" err="1"/>
              <a:t>como</a:t>
            </a:r>
            <a:r>
              <a:rPr dirty="0"/>
              <a:t> </a:t>
            </a:r>
            <a:r>
              <a:rPr dirty="0" err="1"/>
              <a:t>instrumento</a:t>
            </a:r>
            <a:r>
              <a:rPr dirty="0"/>
              <a:t> de </a:t>
            </a:r>
            <a:r>
              <a:rPr dirty="0" err="1"/>
              <a:t>liberdade</a:t>
            </a:r>
            <a:r>
              <a:rPr dirty="0"/>
              <a:t>, </a:t>
            </a:r>
            <a:r>
              <a:rPr dirty="0" err="1"/>
              <a:t>cidadania</a:t>
            </a:r>
            <a:endParaRPr dirty="0"/>
          </a:p>
          <a:p>
            <a:r>
              <a:rPr dirty="0"/>
              <a:t>e </a:t>
            </a:r>
            <a:r>
              <a:rPr dirty="0" err="1"/>
              <a:t>transformação</a:t>
            </a:r>
            <a:r>
              <a:rPr dirty="0"/>
              <a:t> social </a:t>
            </a:r>
            <a:r>
              <a:rPr dirty="0" err="1"/>
              <a:t>em</a:t>
            </a:r>
            <a:r>
              <a:rPr dirty="0"/>
              <a:t> </a:t>
            </a:r>
            <a:r>
              <a:rPr dirty="0" err="1"/>
              <a:t>contextos</a:t>
            </a:r>
            <a:r>
              <a:rPr dirty="0"/>
              <a:t> de </a:t>
            </a:r>
            <a:r>
              <a:rPr dirty="0" err="1"/>
              <a:t>democracia</a:t>
            </a:r>
            <a:r>
              <a:rPr dirty="0"/>
              <a:t> </a:t>
            </a:r>
            <a:r>
              <a:rPr dirty="0" err="1"/>
              <a:t>vigiada</a:t>
            </a:r>
            <a:r>
              <a:rPr dirty="0"/>
              <a:t>.</a:t>
            </a:r>
            <a:endParaRPr lang="pt-BR" dirty="0"/>
          </a:p>
          <a:p>
            <a:r>
              <a:rPr lang="pt-BR" dirty="0"/>
              <a:t>Direitos humanos a palavra</a:t>
            </a:r>
          </a:p>
          <a:p>
            <a:r>
              <a:rPr lang="pt-BR" dirty="0"/>
              <a:t>Lutas sociais</a:t>
            </a:r>
          </a:p>
          <a:p>
            <a:endParaRPr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E18D37C-9C17-C6F4-6FEF-3BB7F7E7760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4615" t="10877" r="34154" b="5875"/>
          <a:stretch>
            <a:fillRect/>
          </a:stretch>
        </p:blipFill>
        <p:spPr>
          <a:xfrm>
            <a:off x="6548513" y="3475848"/>
            <a:ext cx="1997611" cy="299373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0FA4B059-2DE0-3511-B68A-2DCA45897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00" y="5623118"/>
            <a:ext cx="1603717" cy="118544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DESAFIOS DAS RÁDIOS COMUNITÁRIAS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5454" y="1475815"/>
            <a:ext cx="5713092" cy="4000066"/>
          </a:xfrm>
        </p:spPr>
        <p:txBody>
          <a:bodyPr/>
          <a:lstStyle/>
          <a:p>
            <a:r>
              <a:rPr dirty="0"/>
              <a:t>Controle da </a:t>
            </a:r>
            <a:r>
              <a:rPr dirty="0" err="1"/>
              <a:t>informação</a:t>
            </a:r>
            <a:endParaRPr dirty="0"/>
          </a:p>
          <a:p>
            <a:r>
              <a:rPr dirty="0" err="1"/>
              <a:t>Limitações</a:t>
            </a:r>
            <a:r>
              <a:rPr dirty="0"/>
              <a:t> </a:t>
            </a:r>
            <a:r>
              <a:rPr dirty="0" err="1"/>
              <a:t>legais</a:t>
            </a:r>
            <a:endParaRPr dirty="0"/>
          </a:p>
          <a:p>
            <a:r>
              <a:rPr dirty="0" err="1"/>
              <a:t>Resistência</a:t>
            </a:r>
            <a:r>
              <a:rPr dirty="0"/>
              <a:t> das </a:t>
            </a:r>
            <a:r>
              <a:rPr dirty="0" err="1"/>
              <a:t>vozes</a:t>
            </a:r>
            <a:r>
              <a:rPr dirty="0"/>
              <a:t> </a:t>
            </a:r>
            <a:r>
              <a:rPr dirty="0" err="1"/>
              <a:t>populares</a:t>
            </a:r>
            <a:endParaRPr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4BD3BBB2-CA4C-9C2A-4159-AAD40D4C053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4615" t="10877" r="34154" b="5875"/>
          <a:stretch>
            <a:fillRect/>
          </a:stretch>
        </p:blipFill>
        <p:spPr>
          <a:xfrm>
            <a:off x="6548513" y="3475848"/>
            <a:ext cx="1997611" cy="299373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C1AB6EC4-6289-B65A-5FD5-AADC88D3AB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00" y="5623118"/>
            <a:ext cx="1603717" cy="118544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PROPOSTA DO AUTOR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9458" y="544635"/>
            <a:ext cx="5713092" cy="4000066"/>
          </a:xfrm>
        </p:spPr>
        <p:txBody>
          <a:bodyPr/>
          <a:lstStyle/>
          <a:p>
            <a:r>
              <a:rPr dirty="0" err="1"/>
              <a:t>Linguagem</a:t>
            </a:r>
            <a:r>
              <a:rPr dirty="0"/>
              <a:t> </a:t>
            </a:r>
            <a:r>
              <a:rPr dirty="0" err="1"/>
              <a:t>acessível</a:t>
            </a:r>
            <a:r>
              <a:rPr dirty="0"/>
              <a:t> e </a:t>
            </a:r>
            <a:r>
              <a:rPr dirty="0" err="1"/>
              <a:t>olhar</a:t>
            </a:r>
            <a:r>
              <a:rPr dirty="0"/>
              <a:t> </a:t>
            </a:r>
            <a:r>
              <a:rPr dirty="0" err="1"/>
              <a:t>crítico</a:t>
            </a:r>
            <a:endParaRPr dirty="0"/>
          </a:p>
          <a:p>
            <a:r>
              <a:rPr dirty="0" err="1"/>
              <a:t>Defesa</a:t>
            </a:r>
            <a:r>
              <a:rPr dirty="0"/>
              <a:t> da </a:t>
            </a:r>
            <a:r>
              <a:rPr dirty="0" err="1"/>
              <a:t>comunicação</a:t>
            </a:r>
            <a:r>
              <a:rPr dirty="0"/>
              <a:t> </a:t>
            </a:r>
            <a:r>
              <a:rPr dirty="0" err="1"/>
              <a:t>como</a:t>
            </a:r>
            <a:r>
              <a:rPr dirty="0"/>
              <a:t> </a:t>
            </a:r>
            <a:r>
              <a:rPr dirty="0" err="1"/>
              <a:t>direito</a:t>
            </a:r>
            <a:r>
              <a:rPr dirty="0"/>
              <a:t> </a:t>
            </a:r>
            <a:r>
              <a:rPr dirty="0" err="1"/>
              <a:t>humano</a:t>
            </a:r>
            <a:endParaRPr dirty="0"/>
          </a:p>
          <a:p>
            <a:r>
              <a:rPr dirty="0" err="1"/>
              <a:t>Construção</a:t>
            </a:r>
            <a:r>
              <a:rPr dirty="0"/>
              <a:t> de </a:t>
            </a:r>
            <a:r>
              <a:rPr dirty="0" err="1"/>
              <a:t>uma</a:t>
            </a:r>
            <a:r>
              <a:rPr dirty="0"/>
              <a:t> </a:t>
            </a:r>
            <a:r>
              <a:rPr dirty="0" err="1"/>
              <a:t>sociedade</a:t>
            </a:r>
            <a:r>
              <a:rPr dirty="0"/>
              <a:t> plural e </a:t>
            </a:r>
            <a:r>
              <a:rPr dirty="0" err="1"/>
              <a:t>participativa</a:t>
            </a:r>
            <a:endParaRPr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636989E-AC12-0A64-02E2-D6EEC30F641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4615" t="10877" r="34154" b="5875"/>
          <a:stretch>
            <a:fillRect/>
          </a:stretch>
        </p:blipFill>
        <p:spPr>
          <a:xfrm>
            <a:off x="6548513" y="3475848"/>
            <a:ext cx="1997611" cy="299373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321B3B05-357B-B46D-DD58-5E6F7D2BDE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00" y="5623118"/>
            <a:ext cx="1603717" cy="118544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MAIS QUE UM LIVRO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5732" y="972648"/>
            <a:ext cx="5713092" cy="4000066"/>
          </a:xfrm>
        </p:spPr>
        <p:txBody>
          <a:bodyPr/>
          <a:lstStyle/>
          <a:p>
            <a:r>
              <a:rPr dirty="0"/>
              <a:t>Um </a:t>
            </a:r>
            <a:r>
              <a:rPr dirty="0" err="1"/>
              <a:t>registro</a:t>
            </a:r>
            <a:r>
              <a:rPr dirty="0"/>
              <a:t> histórico</a:t>
            </a:r>
          </a:p>
          <a:p>
            <a:r>
              <a:rPr dirty="0"/>
              <a:t>Uma </a:t>
            </a:r>
            <a:r>
              <a:rPr dirty="0" err="1"/>
              <a:t>reflexão</a:t>
            </a:r>
            <a:r>
              <a:rPr dirty="0"/>
              <a:t> </a:t>
            </a:r>
            <a:r>
              <a:rPr dirty="0" err="1"/>
              <a:t>atual</a:t>
            </a:r>
            <a:endParaRPr dirty="0"/>
          </a:p>
          <a:p>
            <a:r>
              <a:rPr dirty="0"/>
              <a:t>Um manifesto pela </a:t>
            </a:r>
            <a:r>
              <a:rPr dirty="0" err="1"/>
              <a:t>liberdade</a:t>
            </a:r>
            <a:r>
              <a:rPr dirty="0"/>
              <a:t> de </a:t>
            </a:r>
            <a:r>
              <a:rPr dirty="0" err="1"/>
              <a:t>expressão</a:t>
            </a:r>
            <a:endParaRPr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9916B2C-2315-47F8-CBF2-178DAB34C49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4615" t="10877" r="34154" b="5875"/>
          <a:stretch>
            <a:fillRect/>
          </a:stretch>
        </p:blipFill>
        <p:spPr>
          <a:xfrm>
            <a:off x="6548513" y="3475848"/>
            <a:ext cx="1997611" cy="299373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A9311722-048B-CAA2-45E1-034EBE6D49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00" y="5623118"/>
            <a:ext cx="1603717" cy="1185449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2C2D1F"/>
      </a:dk2>
      <a:lt2>
        <a:srgbClr val="FAF2C5"/>
      </a:lt2>
      <a:accent1>
        <a:srgbClr val="EA9736"/>
      </a:accent1>
      <a:accent2>
        <a:srgbClr val="EACF56"/>
      </a:accent2>
      <a:accent3>
        <a:srgbClr val="77D4D6"/>
      </a:accent3>
      <a:accent4>
        <a:srgbClr val="54AFDC"/>
      </a:accent4>
      <a:accent5>
        <a:srgbClr val="88C363"/>
      </a:accent5>
      <a:accent6>
        <a:srgbClr val="D9D899"/>
      </a:accent6>
      <a:hlink>
        <a:srgbClr val="A7A574"/>
      </a:hlink>
      <a:folHlink>
        <a:srgbClr val="8B887A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9B359FC9-1E88-4883-B31D-CCECAE2A7B3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TM16401375[[fn=Madison]]</Template>
  <TotalTime>87</TotalTime>
  <Words>167</Words>
  <Application>Microsoft Office PowerPoint</Application>
  <PresentationFormat>Apresentação na tela (4:3)</PresentationFormat>
  <Paragraphs>39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6" baseType="lpstr">
      <vt:lpstr>Arial</vt:lpstr>
      <vt:lpstr>MS Shell Dlg 2</vt:lpstr>
      <vt:lpstr>Wingdings</vt:lpstr>
      <vt:lpstr>Wingdings 3</vt:lpstr>
      <vt:lpstr>Madison</vt:lpstr>
      <vt:lpstr>UMA FREQUÊNCIA NO AR</vt:lpstr>
      <vt:lpstr>DADOS DA OBRA</vt:lpstr>
      <vt:lpstr>Apresentação do PowerPoint</vt:lpstr>
      <vt:lpstr>SOBRE O LIVRO</vt:lpstr>
      <vt:lpstr>Apresentação do PowerPoint</vt:lpstr>
      <vt:lpstr>CONTEXTO E REFLEXÃO “DEMOCRACIA VIGIADA”</vt:lpstr>
      <vt:lpstr>DESAFIOS DAS RÁDIOS COMUNITÁRIAS</vt:lpstr>
      <vt:lpstr>PROPOSTA DO AUTOR</vt:lpstr>
      <vt:lpstr>MAIS QUE UM LIVRO</vt:lpstr>
      <vt:lpstr>ONDE ENCONTRAR</vt:lpstr>
      <vt:lpstr>Fim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Theris</dc:creator>
  <cp:keywords/>
  <dc:description>generated using python-pptx</dc:description>
  <cp:lastModifiedBy>Theris</cp:lastModifiedBy>
  <cp:revision>4</cp:revision>
  <dcterms:created xsi:type="dcterms:W3CDTF">2013-01-27T09:14:16Z</dcterms:created>
  <dcterms:modified xsi:type="dcterms:W3CDTF">2025-12-15T23:16:54Z</dcterms:modified>
  <cp:category/>
</cp:coreProperties>
</file>