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57" r:id="rId4"/>
    <p:sldId id="279" r:id="rId5"/>
    <p:sldId id="261" r:id="rId6"/>
    <p:sldId id="263" r:id="rId7"/>
    <p:sldId id="265" r:id="rId8"/>
    <p:sldId id="264" r:id="rId9"/>
    <p:sldId id="270" r:id="rId10"/>
    <p:sldId id="275" r:id="rId11"/>
    <p:sldId id="271" r:id="rId12"/>
    <p:sldId id="276" r:id="rId13"/>
    <p:sldId id="277" r:id="rId14"/>
    <p:sldId id="273" r:id="rId15"/>
    <p:sldId id="272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91" autoAdjust="0"/>
  </p:normalViewPr>
  <p:slideViewPr>
    <p:cSldViewPr>
      <p:cViewPr varScale="1">
        <p:scale>
          <a:sx n="93" d="100"/>
          <a:sy n="93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B5A8-B429-489C-9065-90935DE668E0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C07DE-58CA-4FBA-9169-C9CC8282A820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007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Bom dia a todos, inicialmente gostaria de agradecer</a:t>
            </a:r>
            <a:r>
              <a:rPr lang="pt-BR" baseline="0" dirty="0" smtClean="0"/>
              <a:t> </a:t>
            </a:r>
            <a:r>
              <a:rPr lang="pt-BR" baseline="0" dirty="0" smtClean="0"/>
              <a:t>o </a:t>
            </a:r>
            <a:r>
              <a:rPr lang="pt-BR" baseline="0" dirty="0" smtClean="0"/>
              <a:t>convite </a:t>
            </a:r>
            <a:r>
              <a:rPr lang="pt-BR" baseline="0" dirty="0" smtClean="0"/>
              <a:t>feito </a:t>
            </a:r>
            <a:r>
              <a:rPr lang="pt-BR" baseline="0" dirty="0" smtClean="0"/>
              <a:t>à Escola de Arquitetura da UFMG </a:t>
            </a:r>
            <a:r>
              <a:rPr lang="pt-BR" baseline="0" dirty="0" smtClean="0"/>
              <a:t>em </a:t>
            </a:r>
            <a:r>
              <a:rPr lang="pt-BR" baseline="0" dirty="0" smtClean="0"/>
              <a:t>nome dos vereadores Gilson Reis e Mateus Simões para falar aqui na Câmara. A palestra solicitada me sugeriu uma abordagem </a:t>
            </a:r>
            <a:r>
              <a:rPr lang="pt-BR" baseline="0" dirty="0" smtClean="0"/>
              <a:t>mais </a:t>
            </a:r>
            <a:r>
              <a:rPr lang="pt-BR" baseline="0" dirty="0" smtClean="0"/>
              <a:t>conceitual, introdutória, já que o conteúdo do Projeto de Lei do Novo Plano Diretor de Belo Horizonte deverá vir a </a:t>
            </a:r>
            <a:r>
              <a:rPr lang="pt-BR" baseline="0" dirty="0" smtClean="0"/>
              <a:t>seguir. O </a:t>
            </a:r>
            <a:r>
              <a:rPr lang="pt-BR" baseline="0" dirty="0" smtClean="0"/>
              <a:t>título sugerido foi esse; Instrumentos de Política Urbana, Desenvolvimento Econômico e Política Habitacional, cada um desses temas bastante vastos, complexos em si mas que colocados assim juntos, nos fazem refletir sobre a necessidade de estarem sempre associados </a:t>
            </a:r>
            <a:r>
              <a:rPr lang="pt-BR" baseline="0" dirty="0" smtClean="0"/>
              <a:t>a pol</a:t>
            </a:r>
            <a:r>
              <a:rPr lang="pt-BR" baseline="0" dirty="0" smtClean="0"/>
              <a:t>íticas públicas que promovam </a:t>
            </a:r>
            <a:r>
              <a:rPr lang="pt-BR" baseline="0" dirty="0" smtClean="0"/>
              <a:t>o </a:t>
            </a:r>
            <a:r>
              <a:rPr lang="pt-BR" baseline="0" dirty="0" smtClean="0"/>
              <a:t>Desenvolvimento urbano </a:t>
            </a:r>
            <a:r>
              <a:rPr lang="pt-BR" baseline="0" dirty="0" smtClean="0"/>
              <a:t>de uma forma sustentável</a:t>
            </a:r>
            <a:r>
              <a:rPr lang="pt-BR" baseline="0" dirty="0" smtClean="0"/>
              <a:t>, </a:t>
            </a:r>
            <a:r>
              <a:rPr lang="pt-BR" baseline="0" dirty="0" smtClean="0"/>
              <a:t>na perspectiva </a:t>
            </a:r>
            <a:r>
              <a:rPr lang="pt-BR" baseline="0" dirty="0" smtClean="0"/>
              <a:t>ética do </a:t>
            </a:r>
            <a:r>
              <a:rPr lang="pt-BR" baseline="0" dirty="0" smtClean="0"/>
              <a:t>termo, ou seja, enfrentando o político </a:t>
            </a:r>
            <a:r>
              <a:rPr lang="pt-BR" baseline="0" dirty="0" smtClean="0"/>
              <a:t>que ele contém.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165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Numa</a:t>
            </a:r>
            <a:r>
              <a:rPr lang="pt-BR" sz="1200" baseline="0" dirty="0" smtClean="0"/>
              <a:t> outra repartição dessa </a:t>
            </a:r>
            <a:r>
              <a:rPr lang="pt-BR" sz="1200" baseline="0" dirty="0" smtClean="0"/>
              <a:t>mesma caixa </a:t>
            </a:r>
            <a:r>
              <a:rPr lang="pt-BR" sz="1200" baseline="0" dirty="0" smtClean="0"/>
              <a:t>de ferramentas que é o Estatuto, estão aqueles instrumentos destinados a</a:t>
            </a:r>
            <a:r>
              <a:rPr lang="pt-BR" sz="1200" b="0" baseline="0" dirty="0" smtClean="0"/>
              <a:t> </a:t>
            </a:r>
            <a:r>
              <a:rPr lang="pt-BR" sz="1200" b="0" baseline="0" dirty="0" smtClean="0"/>
              <a:t>m</a:t>
            </a:r>
            <a:r>
              <a:rPr lang="pt-BR" sz="1200" b="0" dirty="0" smtClean="0"/>
              <a:t>elhorar </a:t>
            </a:r>
            <a:r>
              <a:rPr lang="pt-BR" sz="1200" b="0" dirty="0" smtClean="0"/>
              <a:t>a distribuição </a:t>
            </a:r>
            <a:r>
              <a:rPr lang="pt-BR" sz="1200" b="0" dirty="0" smtClean="0"/>
              <a:t>desigual dos </a:t>
            </a:r>
            <a:r>
              <a:rPr lang="pt-BR" sz="1200" b="0" dirty="0" smtClean="0"/>
              <a:t>benefícios e dos ônus do processo de urbanização. São eles a base para políticas redistributivas dessa injusta conta que leva</a:t>
            </a:r>
            <a:r>
              <a:rPr lang="pt-BR" sz="1200" b="0" baseline="0" dirty="0" smtClean="0"/>
              <a:t> </a:t>
            </a:r>
            <a:r>
              <a:rPr lang="pt-BR" sz="1200" b="0" baseline="0" dirty="0" smtClean="0"/>
              <a:t>a </a:t>
            </a:r>
            <a:r>
              <a:rPr lang="pt-BR" sz="1200" b="0" baseline="0" dirty="0" smtClean="0"/>
              <a:t>valorização imobiliária </a:t>
            </a:r>
            <a:r>
              <a:rPr lang="pt-BR" sz="1200" b="0" baseline="0" dirty="0" smtClean="0"/>
              <a:t>resultante de </a:t>
            </a:r>
            <a:r>
              <a:rPr lang="pt-BR" sz="1200" b="0" baseline="0" dirty="0" smtClean="0"/>
              <a:t>investimentos públicos viabilizados </a:t>
            </a:r>
            <a:r>
              <a:rPr lang="pt-BR" sz="1200" b="0" baseline="0" dirty="0" smtClean="0"/>
              <a:t>com recursos da </a:t>
            </a:r>
            <a:r>
              <a:rPr lang="pt-BR" sz="1200" b="0" baseline="0" dirty="0" smtClean="0"/>
              <a:t>coletividade </a:t>
            </a:r>
            <a:r>
              <a:rPr lang="pt-BR" sz="1200" b="0" baseline="0" dirty="0" smtClean="0"/>
              <a:t>serem </a:t>
            </a:r>
            <a:r>
              <a:rPr lang="pt-BR" sz="1200" b="0" baseline="0" dirty="0" smtClean="0"/>
              <a:t>apropriados como mais valia e renda diferencial por tão </a:t>
            </a:r>
            <a:r>
              <a:rPr lang="pt-BR" sz="1200" b="0" baseline="0" dirty="0" smtClean="0"/>
              <a:t>poucos particulares. Destes </a:t>
            </a:r>
            <a:r>
              <a:rPr lang="pt-BR" sz="1200" b="0" baseline="0" dirty="0" smtClean="0"/>
              <a:t>eu vou destacar a importância da Outorga. Primeiramente porque ela </a:t>
            </a:r>
            <a:r>
              <a:rPr lang="pt-BR" sz="1200" b="0" baseline="0" dirty="0" smtClean="0"/>
              <a:t>parte da </a:t>
            </a:r>
            <a:r>
              <a:rPr lang="pt-BR" sz="1200" b="0" baseline="0" dirty="0" smtClean="0"/>
              <a:t>necessária separação conceitual entre direito de propriedade e direito de construir, sendo o </a:t>
            </a:r>
            <a:r>
              <a:rPr lang="pt-BR" sz="1200" b="0" baseline="0" dirty="0" smtClean="0"/>
              <a:t>uma </a:t>
            </a:r>
            <a:r>
              <a:rPr lang="pt-BR" sz="1200" b="0" baseline="0" dirty="0" smtClean="0"/>
              <a:t>concessão do Poder Público </a:t>
            </a:r>
            <a:r>
              <a:rPr lang="pt-BR" sz="1200" b="0" baseline="0" dirty="0" smtClean="0"/>
              <a:t>balizada </a:t>
            </a:r>
            <a:r>
              <a:rPr lang="pt-BR" sz="1200" b="0" baseline="0" dirty="0" smtClean="0"/>
              <a:t>pela função social da propriedade o que inclui não só a capacidade de suporte da cidade para padrões de adensamento compatíveis com a </a:t>
            </a:r>
            <a:r>
              <a:rPr lang="pt-BR" sz="1200" b="0" baseline="0" dirty="0" smtClean="0"/>
              <a:t>infraestrutura, </a:t>
            </a:r>
            <a:r>
              <a:rPr lang="pt-BR" sz="1200" b="0" baseline="0" dirty="0" smtClean="0"/>
              <a:t>a proteção da paisagem e do meio ambiente, mas também a garantia do direito à cidade para todos, em particular para aqueles com dificuldades de acesso aos benefícios da urbanização pelas vias do mercado.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baseline="0" dirty="0" smtClean="0"/>
              <a:t>Dai a necessidade de implementarmos o coeficiente básico igual a 1.0 vez a área do lote para toda propriedade para toda propriedade urbana submeter qualquer forma de solo criado ao cumprimento da função social, regulamentada, como previsto em lei, pelo Plano Diretor. É isso que o Macrozoneamento Metropolitano está propondo para os 34 municípios da RMBH em atendimento às diretrizes do Plano Diretor de Desenvolvimento Integrado, aprovado em 2011, que antecipa o próprio Estatuto da Metrópole de 2015, no reconhecimento da necessidade de regras comuns para áreas </a:t>
            </a:r>
            <a:r>
              <a:rPr lang="pt-BR" sz="1200" b="0" baseline="0" dirty="0" err="1" smtClean="0"/>
              <a:t>conurbandas</a:t>
            </a:r>
            <a:r>
              <a:rPr lang="pt-BR" sz="1200" b="0" baseline="0" dirty="0" smtClean="0"/>
              <a:t> e submetidas à mesma dinâmica urbana, e definição de regras para as zonas de interesse metropolitano que cumprem funções públicas de interesse comum, extrapolando portanto os interesses municipais.</a:t>
            </a:r>
            <a:endParaRPr lang="pt-BR" sz="1200" b="0" dirty="0" smtClean="0"/>
          </a:p>
          <a:p>
            <a:pPr marL="0" indent="0">
              <a:buFontTx/>
              <a:buNone/>
            </a:pP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BR" sz="1200" dirty="0" smtClean="0"/>
              <a:t>A concess</a:t>
            </a:r>
            <a:r>
              <a:rPr lang="pt-BR" sz="1200" dirty="0" smtClean="0"/>
              <a:t>ão de</a:t>
            </a:r>
            <a:r>
              <a:rPr lang="pt-BR" sz="1200" baseline="0" dirty="0" smtClean="0"/>
              <a:t> potencial construtivo de forma gratuita baseada principalmente por tendências de mercado e </a:t>
            </a:r>
            <a:r>
              <a:rPr lang="pt-BR" sz="1200" dirty="0" smtClean="0"/>
              <a:t>pela maior ou menor pressão dos interesses imobiliários, ainda que legítimos  em suas representações, tem inviabilizado</a:t>
            </a:r>
            <a:r>
              <a:rPr lang="pt-BR" sz="1200" baseline="0" dirty="0" smtClean="0"/>
              <a:t> nossas cidades, J</a:t>
            </a:r>
            <a:r>
              <a:rPr lang="pt-BR" sz="1200" baseline="0" dirty="0" smtClean="0"/>
              <a:t>á a </a:t>
            </a:r>
            <a:r>
              <a:rPr lang="pt-BR" sz="1200" dirty="0" smtClean="0"/>
              <a:t>prática </a:t>
            </a:r>
            <a:r>
              <a:rPr lang="pt-BR" sz="1200" dirty="0" smtClean="0"/>
              <a:t>da outorga, onerosa ou não, </a:t>
            </a:r>
            <a:r>
              <a:rPr lang="pt-BR" sz="1200" dirty="0" smtClean="0"/>
              <a:t>mas </a:t>
            </a:r>
            <a:r>
              <a:rPr lang="pt-BR" sz="1200" dirty="0" smtClean="0"/>
              <a:t>com base em estudos técnicos</a:t>
            </a:r>
            <a:r>
              <a:rPr lang="pt-BR" sz="1200" baseline="0" dirty="0" smtClean="0"/>
              <a:t> e no </a:t>
            </a:r>
            <a:r>
              <a:rPr lang="pt-BR" sz="1200" dirty="0" smtClean="0"/>
              <a:t>reconhecimento</a:t>
            </a:r>
            <a:r>
              <a:rPr lang="pt-BR" sz="1200" baseline="0" dirty="0" smtClean="0"/>
              <a:t> de demandas sociais traduzidas em politicas públicas redistributivas e estratégicas, depende desse nivelamento dos coeficientes a partir de uma base igual para todos, a partir da qual, e só assim, é possível fazer politica urbana com </a:t>
            </a:r>
            <a:r>
              <a:rPr lang="pt-BR" sz="1200" baseline="0" dirty="0" smtClean="0"/>
              <a:t>mais efic</a:t>
            </a:r>
            <a:r>
              <a:rPr lang="pt-BR" sz="1200" baseline="0" dirty="0" smtClean="0"/>
              <a:t>ácia e</a:t>
            </a:r>
            <a:r>
              <a:rPr lang="pt-BR" sz="1200" baseline="0" dirty="0" smtClean="0"/>
              <a:t> efetividade, conjugando de forma justa e respons</a:t>
            </a:r>
            <a:r>
              <a:rPr lang="pt-BR" sz="1200" baseline="0" dirty="0" smtClean="0"/>
              <a:t>ável,</a:t>
            </a:r>
            <a:r>
              <a:rPr lang="pt-BR" sz="1200" baseline="0" dirty="0" smtClean="0"/>
              <a:t> interesses coletivos e as </a:t>
            </a:r>
            <a:r>
              <a:rPr lang="pt-BR" sz="1200" baseline="0" dirty="0" smtClean="0"/>
              <a:t>próprias forças do </a:t>
            </a:r>
            <a:r>
              <a:rPr lang="pt-BR" sz="1200" baseline="0" dirty="0" smtClean="0"/>
              <a:t>mercado. Assim </a:t>
            </a:r>
            <a:r>
              <a:rPr lang="pt-BR" sz="1200" baseline="0" dirty="0" smtClean="0"/>
              <a:t>como nas </a:t>
            </a:r>
            <a:r>
              <a:rPr lang="pt-BR" sz="1200" baseline="0" dirty="0" smtClean="0"/>
              <a:t>Operaç</a:t>
            </a:r>
            <a:r>
              <a:rPr lang="pt-BR" sz="1200" baseline="0" dirty="0" smtClean="0"/>
              <a:t>õe</a:t>
            </a:r>
            <a:r>
              <a:rPr lang="pt-BR" sz="1200" baseline="0" dirty="0" smtClean="0"/>
              <a:t>s </a:t>
            </a:r>
            <a:r>
              <a:rPr lang="pt-BR" sz="1200" baseline="0" dirty="0" smtClean="0"/>
              <a:t>Urbanas e nos Convênios Urbanísticos, </a:t>
            </a:r>
            <a:r>
              <a:rPr lang="pt-BR" sz="1200" baseline="0" dirty="0" smtClean="0"/>
              <a:t>ou seja nas </a:t>
            </a:r>
            <a:r>
              <a:rPr lang="pt-BR" sz="1200" baseline="0" dirty="0" smtClean="0"/>
              <a:t>parcerias entre proprietários, investidores e o setor público, </a:t>
            </a:r>
            <a:r>
              <a:rPr lang="pt-BR" sz="1200" baseline="0" dirty="0" smtClean="0"/>
              <a:t>ser</a:t>
            </a:r>
            <a:r>
              <a:rPr lang="pt-BR" sz="1200" baseline="0" dirty="0" smtClean="0"/>
              <a:t>á necessário</a:t>
            </a:r>
            <a:r>
              <a:rPr lang="pt-BR" sz="1200" baseline="0" dirty="0" smtClean="0"/>
              <a:t> </a:t>
            </a:r>
            <a:r>
              <a:rPr lang="pt-BR" sz="1200" baseline="0" dirty="0" smtClean="0"/>
              <a:t>avançar </a:t>
            </a:r>
            <a:r>
              <a:rPr lang="pt-BR" sz="1200" baseline="0" dirty="0" smtClean="0"/>
              <a:t>de forma clara e transparente para </a:t>
            </a:r>
            <a:r>
              <a:rPr lang="pt-BR" sz="1200" baseline="0" dirty="0" smtClean="0"/>
              <a:t>quebrar esse ciclo vicioso de segregação sócio espacial que tem tornado nossas cidades  casa vez mais injustas, inseguras e , porque não dizer, </a:t>
            </a:r>
            <a:r>
              <a:rPr lang="pt-BR" sz="1200" baseline="0" dirty="0" smtClean="0"/>
              <a:t>poluídas, </a:t>
            </a:r>
            <a:r>
              <a:rPr lang="pt-BR" sz="1200" baseline="0" dirty="0" smtClean="0"/>
              <a:t>congestionadas e feias.</a:t>
            </a:r>
            <a:endParaRPr lang="pt-BR" sz="1100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pt-BR" sz="1100" baseline="0" dirty="0" smtClean="0"/>
          </a:p>
          <a:p>
            <a:pPr marL="0" indent="0">
              <a:buFontTx/>
              <a:buNone/>
            </a:pPr>
            <a:endParaRPr lang="pt-BR" sz="11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caixa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desenhados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parcela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assentamentos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precários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brasileiras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 Belo Horizonte,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milhão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moradores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favelas,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consolidadas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incapacidade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omissão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garantir-lhes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investimento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famílias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laços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afetivos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inserem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reconhecidas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zoneamento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estirpadas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removidas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abrigo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município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Horizonte tem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trajetória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moradia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resultou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habitacional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mantida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contemplando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produção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moradias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imenso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estoque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moradias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precárias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assentamentos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requalificados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Neste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sentido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destaca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 a a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importancia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oriundos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outorga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onerosa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óriamente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destinado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Fundo Municipal de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Habitação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Tx/>
              <a:buNone/>
            </a:pPr>
            <a:r>
              <a:rPr lang="pt-BR" sz="1200" baseline="0" dirty="0" smtClean="0"/>
              <a:t>No </a:t>
            </a:r>
            <a:r>
              <a:rPr lang="pt-BR" sz="1200" baseline="0" dirty="0" smtClean="0"/>
              <a:t>âmbito do desenvolvimento econômico, é importante também lembrar como </a:t>
            </a:r>
            <a:r>
              <a:rPr lang="pt-BR" sz="1200" baseline="0" dirty="0" err="1" smtClean="0"/>
              <a:t>deseconomias</a:t>
            </a:r>
            <a:r>
              <a:rPr lang="pt-BR" sz="1200" baseline="0" dirty="0" smtClean="0"/>
              <a:t> associadas às </a:t>
            </a:r>
            <a:r>
              <a:rPr lang="pt-BR" sz="1200" baseline="0" dirty="0" err="1" smtClean="0"/>
              <a:t>desfuncionalidades</a:t>
            </a:r>
            <a:r>
              <a:rPr lang="pt-BR" sz="1200" baseline="0" dirty="0" smtClean="0"/>
              <a:t> pela concentração excessiva de atividades, transito, carga e descarga, necessidade de grandes deslocamentos para o trabalho, tempo gasto em viagens e perda de qualidade de vida influenciam diretamente para onde vão os investimentos. Nesse sentido, importante</a:t>
            </a:r>
            <a:r>
              <a:rPr lang="pt-BR" sz="1200" dirty="0" smtClean="0"/>
              <a:t> também destacar o Plano Diretor como  instrumento</a:t>
            </a:r>
            <a:r>
              <a:rPr lang="pt-BR" sz="1200" baseline="0" dirty="0" smtClean="0"/>
              <a:t> fundamental para a materialização, no território, das diretrizes e estratégias de desenvolvimento econômico, associadas </a:t>
            </a:r>
            <a:r>
              <a:rPr lang="pt-BR" sz="1200" baseline="0" dirty="0" smtClean="0"/>
              <a:t>à qualidade </a:t>
            </a:r>
            <a:r>
              <a:rPr lang="pt-BR" sz="1200" baseline="0" dirty="0" smtClean="0"/>
              <a:t>ambiental e </a:t>
            </a:r>
            <a:r>
              <a:rPr lang="pt-BR" sz="1200" baseline="0" dirty="0" smtClean="0"/>
              <a:t>à justiça </a:t>
            </a:r>
            <a:r>
              <a:rPr lang="pt-BR" sz="1200" baseline="0" dirty="0" smtClean="0"/>
              <a:t>social, ou seja, de desenvolvimento urbano sustentável, através da sua necessária vinculação com o zoneamento, com o orçamento municipal e seus desdobramentos em planos, programas e projetos. Em tempos de </a:t>
            </a:r>
            <a:r>
              <a:rPr lang="pt-BR" sz="1200" baseline="0" dirty="0" err="1" smtClean="0"/>
              <a:t>financeiriza</a:t>
            </a:r>
            <a:r>
              <a:rPr lang="pt-BR" sz="1200" baseline="0" dirty="0" err="1" smtClean="0"/>
              <a:t>ção</a:t>
            </a:r>
            <a:r>
              <a:rPr lang="pt-BR" sz="1200" baseline="0" dirty="0" smtClean="0"/>
              <a:t> da terra e da moradia na cidade </a:t>
            </a:r>
            <a:r>
              <a:rPr lang="pt-BR" sz="1200" baseline="0" dirty="0" err="1" smtClean="0"/>
              <a:t>pos</a:t>
            </a:r>
            <a:r>
              <a:rPr lang="pt-BR" sz="1200" baseline="0" dirty="0" smtClean="0"/>
              <a:t> industrial, torna-se ainda mais importante reforçar a base econômica da cidade nos setores de comércio e serviços, decentralizando as oportunidades de negócios com a criação de novas centralidades. </a:t>
            </a:r>
            <a:r>
              <a:rPr lang="pt-BR" sz="1200" baseline="0" dirty="0" smtClean="0"/>
              <a:t>Aqui também o histórico do planejamento urbanos em Belo Horizonte dá pistas muito importantes de como nossas cidades podem avançar segundo uma agenda urbana diversificada, redistributiva e participativa. </a:t>
            </a: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Finalmente, </a:t>
            </a:r>
            <a:r>
              <a:rPr lang="pt-BR" sz="1200" dirty="0" smtClean="0"/>
              <a:t>é importante lembrar que o Plano Diretor não é,</a:t>
            </a:r>
            <a:r>
              <a:rPr lang="pt-BR" sz="1200" baseline="0" dirty="0" smtClean="0"/>
              <a:t> não será nunca uma panaceia para todos os males. Serão sempre necessárias políticas, programas e projetos  que lhe deem sustentação o que reforça a ideia de processo permanente de planejamento e gestão. Por outro lado, a riqueza que a atual proposta do executivo representa como documento resultado de tantos estudos técnicos, avaliações do que temos e propostas do que queremos não pode ser simplesmente desprezada com o risco de vermos agravadas as más de condições de vida, os problemas e conflitos urbanos e ambientais que cada dia mais ameaçam nossa cidade. </a:t>
            </a:r>
            <a:r>
              <a:rPr lang="pt-BR" sz="1200" dirty="0" smtClean="0"/>
              <a:t>Em </a:t>
            </a:r>
            <a:r>
              <a:rPr lang="pt-BR" sz="1200" dirty="0" smtClean="0"/>
              <a:t>tempos de </a:t>
            </a:r>
            <a:r>
              <a:rPr lang="pt-BR" sz="1200" dirty="0" smtClean="0"/>
              <a:t>tanta instabilidade</a:t>
            </a:r>
            <a:r>
              <a:rPr lang="pt-BR" sz="1200" dirty="0" smtClean="0"/>
              <a:t>, ameaças </a:t>
            </a:r>
            <a:r>
              <a:rPr lang="pt-BR" sz="1200" dirty="0" smtClean="0"/>
              <a:t>e </a:t>
            </a:r>
            <a:r>
              <a:rPr lang="pt-BR" sz="1200" dirty="0" smtClean="0"/>
              <a:t>riscos </a:t>
            </a:r>
            <a:r>
              <a:rPr lang="pt-BR" sz="1200" dirty="0" smtClean="0"/>
              <a:t>de </a:t>
            </a:r>
            <a:r>
              <a:rPr lang="pt-BR" sz="1200" dirty="0" smtClean="0"/>
              <a:t>retrocessos, acho que Belo Horizonte está novamente prestes a demonstrar que </a:t>
            </a:r>
            <a:r>
              <a:rPr lang="pt-BR" sz="1200" dirty="0" smtClean="0"/>
              <a:t>temos condi</a:t>
            </a:r>
            <a:r>
              <a:rPr lang="pt-BR" sz="1200" dirty="0" smtClean="0"/>
              <a:t>ção de repensar nossas práticas,</a:t>
            </a:r>
            <a:r>
              <a:rPr lang="pt-BR" sz="1200" baseline="0" dirty="0" smtClean="0"/>
              <a:t> experimentar, ousar e almejar uma cidade melhor para se viver, melhor para os negócios, mais bonita, saudável e principalmente </a:t>
            </a:r>
            <a:r>
              <a:rPr lang="pt-BR" sz="1200" baseline="0" dirty="0" smtClean="0"/>
              <a:t>mais justa para todos seus habitantes. </a:t>
            </a:r>
            <a:r>
              <a:rPr lang="pt-BR" sz="1200" baseline="0" dirty="0" smtClean="0"/>
              <a:t> </a:t>
            </a:r>
            <a:endParaRPr lang="pt-BR" sz="11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Muito</a:t>
            </a:r>
            <a:r>
              <a:rPr lang="en-US" dirty="0" smtClean="0"/>
              <a:t> Obrigado!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45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contém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sócionatureza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dialéticas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permanentes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sustentabilidade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implica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concertação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motivações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antagônicas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desigual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urbanização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sustentabilidade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democrático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conquistar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pactuar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exercício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se </a:t>
            </a:r>
            <a:r>
              <a:rPr lang="en-US" dirty="0" err="1" smtClean="0"/>
              <a:t>mais</a:t>
            </a:r>
            <a:r>
              <a:rPr lang="en-US" dirty="0" smtClean="0"/>
              <a:t> de 85% da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 err="1" smtClean="0"/>
              <a:t>brasileira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vive me </a:t>
            </a:r>
            <a:r>
              <a:rPr lang="en-US" dirty="0" err="1" smtClean="0"/>
              <a:t>cidades</a:t>
            </a:r>
            <a:r>
              <a:rPr lang="en-US" dirty="0" smtClean="0"/>
              <a:t> e se</a:t>
            </a:r>
            <a:r>
              <a:rPr lang="en-US" baseline="0" dirty="0" smtClean="0"/>
              <a:t> em Belo Horizonte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limites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perímetro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urbano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coicidem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limites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administrativos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Municipio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</a:t>
            </a:r>
            <a:r>
              <a:rPr lang="en-US" baseline="0" dirty="0" err="1" smtClean="0"/>
              <a:t>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havendo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portanto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zona</a:t>
            </a:r>
            <a:r>
              <a:rPr lang="en-US" baseline="0" dirty="0" smtClean="0"/>
              <a:t> rural,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ambiente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urbano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precisamos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cuidar</a:t>
            </a:r>
            <a:r>
              <a:rPr lang="en-US" baseline="0" dirty="0" smtClean="0"/>
              <a:t> com o </a:t>
            </a:r>
            <a:r>
              <a:rPr lang="en-US" baseline="0" dirty="0" err="1" smtClean="0"/>
              <a:t>objetivo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tornar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economicamente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viável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ambientalmentemais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saudável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socialmente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justa</a:t>
            </a:r>
            <a:r>
              <a:rPr lang="en-US" baseline="0" dirty="0" smtClean="0"/>
              <a:t>. E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contexto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o Plano </a:t>
            </a:r>
            <a:r>
              <a:rPr lang="en-US" baseline="0" dirty="0" err="1" smtClean="0"/>
              <a:t>Diretor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produto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técnico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resultado</a:t>
            </a:r>
            <a:r>
              <a:rPr lang="en-US" baseline="0" dirty="0" smtClean="0"/>
              <a:t> de um </a:t>
            </a:r>
            <a:r>
              <a:rPr lang="en-US" baseline="0" dirty="0" err="1" smtClean="0"/>
              <a:t>processo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construção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coletiva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caso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aqui</a:t>
            </a:r>
            <a:r>
              <a:rPr lang="en-US" baseline="0" dirty="0" smtClean="0"/>
              <a:t>, se </a:t>
            </a:r>
            <a:r>
              <a:rPr lang="en-US" baseline="0" dirty="0" err="1" smtClean="0"/>
              <a:t>apresenta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poderoso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instrumento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transformação</a:t>
            </a:r>
            <a:r>
              <a:rPr lang="en-US" baseline="0" dirty="0" smtClean="0"/>
              <a:t> entre a </a:t>
            </a:r>
            <a:r>
              <a:rPr lang="en-US" baseline="0" dirty="0" err="1" smtClean="0"/>
              <a:t>cidade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temos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excludente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segregada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desigual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portanto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insegura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porque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dizer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injusta</a:t>
            </a:r>
            <a:r>
              <a:rPr lang="en-US" baseline="0" dirty="0" smtClean="0"/>
              <a:t>, tem </a:t>
            </a:r>
            <a:r>
              <a:rPr lang="en-US" baseline="0" dirty="0" err="1" smtClean="0"/>
              <a:t>feiura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maior</a:t>
            </a:r>
            <a:r>
              <a:rPr lang="en-US" baseline="0" dirty="0" smtClean="0"/>
              <a:t>?) e a </a:t>
            </a:r>
            <a:r>
              <a:rPr lang="en-US" baseline="0" dirty="0" err="1" smtClean="0"/>
              <a:t>cidade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queremos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saudável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democrática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diversa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solidária</a:t>
            </a:r>
            <a:r>
              <a:rPr lang="en-US" baseline="0" dirty="0" smtClean="0"/>
              <a:t>, um </a:t>
            </a:r>
            <a:r>
              <a:rPr lang="en-US" baseline="0" dirty="0" err="1" smtClean="0"/>
              <a:t>lugar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negócios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também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viver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63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Fiz </a:t>
            </a:r>
            <a:r>
              <a:rPr lang="en-US" dirty="0" err="1" smtClean="0"/>
              <a:t>essa</a:t>
            </a:r>
            <a:r>
              <a:rPr lang="en-US" dirty="0" smtClean="0"/>
              <a:t> longa </a:t>
            </a:r>
            <a:r>
              <a:rPr lang="en-US" dirty="0" err="1" smtClean="0"/>
              <a:t>introdução</a:t>
            </a:r>
            <a:r>
              <a:rPr lang="en-US" dirty="0" smtClean="0"/>
              <a:t>, me </a:t>
            </a:r>
            <a:r>
              <a:rPr lang="en-US" dirty="0" err="1" smtClean="0"/>
              <a:t>desculpem</a:t>
            </a:r>
            <a:r>
              <a:rPr lang="en-US" dirty="0" smtClean="0"/>
              <a:t>,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insitir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importancia</a:t>
            </a:r>
            <a:r>
              <a:rPr lang="en-US" dirty="0" smtClean="0"/>
              <a:t> do Plano </a:t>
            </a:r>
            <a:r>
              <a:rPr lang="en-US" dirty="0" err="1" smtClean="0"/>
              <a:t>Diretor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revisto</a:t>
            </a:r>
            <a:r>
              <a:rPr lang="en-US" dirty="0" smtClean="0"/>
              <a:t>, </a:t>
            </a:r>
            <a:r>
              <a:rPr lang="en-US" dirty="0" err="1" smtClean="0"/>
              <a:t>atualizado</a:t>
            </a:r>
            <a:r>
              <a:rPr lang="en-US" dirty="0" smtClean="0"/>
              <a:t>, </a:t>
            </a:r>
            <a:r>
              <a:rPr lang="en-US" dirty="0" err="1" smtClean="0"/>
              <a:t>pois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hermético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muitos</a:t>
            </a:r>
            <a:r>
              <a:rPr lang="en-US" baseline="0" dirty="0" smtClean="0"/>
              <a:t> (e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parte da </a:t>
            </a:r>
            <a:r>
              <a:rPr lang="en-US" baseline="0" dirty="0" err="1" smtClean="0"/>
              <a:t>população</a:t>
            </a:r>
            <a:r>
              <a:rPr lang="en-US" baseline="0" dirty="0" smtClean="0"/>
              <a:t> em </a:t>
            </a:r>
            <a:r>
              <a:rPr lang="en-US" baseline="0" dirty="0" err="1" smtClean="0"/>
              <a:t>geral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certeza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poucos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poucos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associar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parâmetros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usos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ocupação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presentes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zoneamento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inundações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engarrafamentos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perda</a:t>
            </a:r>
            <a:r>
              <a:rPr lang="en-US" baseline="0" dirty="0" smtClean="0"/>
              <a:t> de sol, </a:t>
            </a:r>
            <a:r>
              <a:rPr lang="en-US" baseline="0" dirty="0" err="1" smtClean="0"/>
              <a:t>ventilação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perda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identidade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associada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atributos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paisagem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Serra do </a:t>
            </a:r>
            <a:r>
              <a:rPr lang="en-US" baseline="0" dirty="0" err="1" smtClean="0"/>
              <a:t>Curral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Pampulha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caracteristicas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próprias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bairro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poaaibiliadade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fruição</a:t>
            </a:r>
            <a:r>
              <a:rPr lang="en-US" baseline="0" dirty="0" smtClean="0"/>
              <a:t> dos </a:t>
            </a:r>
            <a:r>
              <a:rPr lang="en-US" baseline="0" dirty="0" err="1" smtClean="0"/>
              <a:t>espa</a:t>
            </a:r>
            <a:r>
              <a:rPr lang="en-US" baseline="0" dirty="0" err="1" smtClean="0"/>
              <a:t>ço</a:t>
            </a:r>
            <a:r>
              <a:rPr lang="en-US" baseline="0" dirty="0" err="1" smtClean="0"/>
              <a:t>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públicos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Poucos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antecipadamente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papel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planejamento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diretrizes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parâmetros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materializam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paisagem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vemos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janela</a:t>
            </a:r>
            <a:r>
              <a:rPr lang="en-US" baseline="0" dirty="0" smtClean="0"/>
              <a:t>, </a:t>
            </a:r>
            <a:r>
              <a:rPr lang="en-US" baseline="0" dirty="0" smtClean="0"/>
              <a:t>se </a:t>
            </a:r>
            <a:r>
              <a:rPr lang="en-US" baseline="0" dirty="0" err="1" smtClean="0"/>
              <a:t>concretizam</a:t>
            </a:r>
            <a:r>
              <a:rPr lang="en-US" baseline="0" dirty="0" smtClean="0"/>
              <a:t> em </a:t>
            </a:r>
            <a:r>
              <a:rPr lang="en-US" baseline="0" dirty="0" err="1" smtClean="0"/>
              <a:t>usos</a:t>
            </a:r>
            <a:r>
              <a:rPr lang="en-US" baseline="0" dirty="0" smtClean="0"/>
              <a:t> </a:t>
            </a:r>
            <a:r>
              <a:rPr lang="en-US" baseline="0" dirty="0" smtClean="0"/>
              <a:t>e </a:t>
            </a:r>
            <a:r>
              <a:rPr lang="en-US" baseline="0" dirty="0" err="1" smtClean="0"/>
              <a:t>atividades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impactam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diretamente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quotidiana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todos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dinâmica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complexa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cidade</a:t>
            </a:r>
            <a:r>
              <a:rPr lang="en-US" baseline="0" dirty="0" smtClean="0"/>
              <a:t> formal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informalidade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resultado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omissão</a:t>
            </a:r>
            <a:r>
              <a:rPr lang="en-US" baseline="0" dirty="0" smtClean="0"/>
              <a:t> do Estado, da </a:t>
            </a:r>
            <a:r>
              <a:rPr lang="en-US" baseline="0" dirty="0" err="1" smtClean="0"/>
              <a:t>ausencia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políticas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públicas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inclusivas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efeito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perverso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tantas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planejadas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precisam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monitoradas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avaliadas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revistas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periodicamente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Podem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</a:t>
            </a:r>
            <a:r>
              <a:rPr lang="en-US" baseline="0" dirty="0" err="1" smtClean="0"/>
              <a:t>ão</a:t>
            </a:r>
            <a:r>
              <a:rPr lang="en-US" baseline="0" dirty="0" smtClean="0"/>
              <a:t> saber do </a:t>
            </a:r>
            <a:r>
              <a:rPr lang="en-US" baseline="0" dirty="0" err="1" smtClean="0"/>
              <a:t>plano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vivem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sentem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sofrem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quotidianamente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efeitos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63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se a cidade capitalista é desigual por definição, certamente não precisamos de </a:t>
            </a:r>
            <a:r>
              <a:rPr lang="pt-BR" dirty="0" smtClean="0"/>
              <a:t>planos, leis, instrumentos </a:t>
            </a:r>
            <a:r>
              <a:rPr lang="pt-BR" dirty="0" smtClean="0"/>
              <a:t>para agravar processos de exclusão e segregação </a:t>
            </a:r>
            <a:r>
              <a:rPr lang="pt-BR" dirty="0" smtClean="0"/>
              <a:t>sócio espacial, </a:t>
            </a:r>
            <a:r>
              <a:rPr lang="pt-BR" dirty="0" smtClean="0"/>
              <a:t>sendo papel do Estado, eu acredito, ao contrário, promover ações redistributivas que</a:t>
            </a:r>
            <a:r>
              <a:rPr lang="pt-BR" baseline="0" dirty="0" smtClean="0"/>
              <a:t> induzam o pleno desenvolvimento urbano, </a:t>
            </a:r>
            <a:r>
              <a:rPr lang="pt-BR" baseline="0" dirty="0" smtClean="0"/>
              <a:t>socioeconômico </a:t>
            </a:r>
            <a:r>
              <a:rPr lang="pt-BR" baseline="0" dirty="0" smtClean="0"/>
              <a:t>e ambiental com redução das desigualdades sociais.  </a:t>
            </a:r>
            <a:r>
              <a:rPr lang="pt-BR" dirty="0" smtClean="0"/>
              <a:t>Foi esse o passo importante </a:t>
            </a:r>
            <a:r>
              <a:rPr lang="pt-BR" dirty="0" smtClean="0"/>
              <a:t>dado pela </a:t>
            </a:r>
            <a:r>
              <a:rPr lang="pt-BR" dirty="0" smtClean="0"/>
              <a:t>Constituição </a:t>
            </a:r>
            <a:r>
              <a:rPr lang="pt-BR" dirty="0" smtClean="0"/>
              <a:t>Democr</a:t>
            </a:r>
            <a:r>
              <a:rPr lang="pt-BR" dirty="0" smtClean="0"/>
              <a:t>ática</a:t>
            </a:r>
            <a:r>
              <a:rPr lang="pt-BR" baseline="0" dirty="0" smtClean="0"/>
              <a:t> </a:t>
            </a:r>
            <a:r>
              <a:rPr lang="pt-BR" dirty="0" smtClean="0"/>
              <a:t>de </a:t>
            </a:r>
            <a:r>
              <a:rPr lang="pt-BR" dirty="0" smtClean="0"/>
              <a:t>1988 que pela primeira vez trouxe um capítulo</a:t>
            </a:r>
            <a:r>
              <a:rPr lang="pt-BR" baseline="0" dirty="0" smtClean="0"/>
              <a:t> específico sobre Política Urbana, do qual os artigos 182 e 183 foram regulamentados em 2001 pelo Estatuto da </a:t>
            </a:r>
            <a:r>
              <a:rPr lang="pt-BR" baseline="0" dirty="0" smtClean="0"/>
              <a:t>Cidade. Foi </a:t>
            </a:r>
            <a:r>
              <a:rPr lang="pt-BR" baseline="0" dirty="0" smtClean="0"/>
              <a:t>essa Lei Federal, a 10.257/2001 que definiu a obrigatoriedade de cumprimento da função social da propriedade urbana, </a:t>
            </a:r>
            <a:r>
              <a:rPr lang="pt-BR" baseline="0" dirty="0" smtClean="0"/>
              <a:t>tida como a Regra </a:t>
            </a:r>
            <a:r>
              <a:rPr lang="pt-BR" baseline="0" dirty="0" smtClean="0"/>
              <a:t>No 1 para a implementação de qualquer política urbana, ou seja, o reconhecimento do direito de gozo, usufruto e disposição da </a:t>
            </a:r>
            <a:r>
              <a:rPr lang="pt-BR" baseline="0" dirty="0" smtClean="0"/>
              <a:t>propriedade, </a:t>
            </a:r>
            <a:r>
              <a:rPr lang="pt-BR" baseline="0" dirty="0" smtClean="0"/>
              <a:t>porém submetido ao interesse da coletividade.</a:t>
            </a:r>
          </a:p>
          <a:p>
            <a:r>
              <a:rPr lang="pt-BR" baseline="0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dirty="0" smtClean="0"/>
              <a:t>A segunda regra do jogo democrático estabelecida pela Constituição Federal estabelece que o futuro da cidade e</a:t>
            </a:r>
            <a:r>
              <a:rPr lang="pt-BR" sz="1100" baseline="0" dirty="0" smtClean="0"/>
              <a:t> o cumprimento da </a:t>
            </a:r>
            <a:r>
              <a:rPr lang="pt-BR" sz="1100" dirty="0" smtClean="0"/>
              <a:t>função social da terra urbana  </a:t>
            </a:r>
            <a:r>
              <a:rPr lang="pt-BR" sz="1100" dirty="0" smtClean="0"/>
              <a:t>s</a:t>
            </a:r>
            <a:r>
              <a:rPr lang="pt-BR" sz="1100" dirty="0" smtClean="0"/>
              <a:t>ão atribuições </a:t>
            </a:r>
            <a:r>
              <a:rPr lang="pt-BR" sz="1100" dirty="0" smtClean="0"/>
              <a:t>do </a:t>
            </a:r>
            <a:r>
              <a:rPr lang="pt-BR" sz="1100" dirty="0" smtClean="0"/>
              <a:t>conjunto da sociedade, o que pressupõe a participação dos cidadãos no planejamento e na gestão das nossas cidades. </a:t>
            </a:r>
            <a:r>
              <a:rPr lang="pt-BR" sz="1100" dirty="0" smtClean="0"/>
              <a:t>Precursora</a:t>
            </a:r>
            <a:r>
              <a:rPr lang="pt-BR" sz="1100" baseline="0" dirty="0" smtClean="0"/>
              <a:t> </a:t>
            </a:r>
            <a:r>
              <a:rPr lang="pt-BR" sz="1100" baseline="0" dirty="0" smtClean="0"/>
              <a:t>na flexibilização dos zoneamentos de tradição funcionalista (zonas estanques) e na inclusão de dispositivos de controle ambiental no Plano Diretor e na Lei de Uso do Solo, Belo Horizonte também foi </a:t>
            </a:r>
            <a:r>
              <a:rPr lang="pt-BR" sz="1100" baseline="0" dirty="0" smtClean="0"/>
              <a:t>tamb</a:t>
            </a:r>
            <a:r>
              <a:rPr lang="pt-BR" sz="1100" baseline="0" dirty="0" smtClean="0"/>
              <a:t>ém </a:t>
            </a:r>
            <a:r>
              <a:rPr lang="pt-BR" sz="1100" baseline="0" dirty="0" smtClean="0"/>
              <a:t>precursora </a:t>
            </a:r>
            <a:r>
              <a:rPr lang="pt-BR" sz="1100" baseline="0" dirty="0" smtClean="0"/>
              <a:t>na gestão compartilhada do patrimônio cultural e de questões e conflitos urbanístico e ambientais com </a:t>
            </a:r>
            <a:r>
              <a:rPr lang="pt-BR" sz="1100" baseline="0" dirty="0" smtClean="0"/>
              <a:t>a cria</a:t>
            </a:r>
            <a:r>
              <a:rPr lang="pt-BR" sz="1100" baseline="0" dirty="0" smtClean="0"/>
              <a:t>ção de órgãos colegiados deliberativos como </a:t>
            </a:r>
            <a:r>
              <a:rPr lang="pt-BR" sz="1100" baseline="0" dirty="0" smtClean="0"/>
              <a:t>os </a:t>
            </a:r>
            <a:r>
              <a:rPr lang="pt-BR" sz="1100" baseline="0" dirty="0" smtClean="0"/>
              <a:t>Conselhos de Patrimônio, o COMAM e o COMPUR, </a:t>
            </a:r>
            <a:r>
              <a:rPr lang="pt-BR" sz="1100" baseline="0" dirty="0" smtClean="0"/>
              <a:t>al</a:t>
            </a:r>
            <a:r>
              <a:rPr lang="pt-BR" sz="1100" baseline="0" dirty="0" smtClean="0"/>
              <a:t>ém d</a:t>
            </a:r>
            <a:r>
              <a:rPr lang="pt-BR" sz="1100" baseline="0" dirty="0" smtClean="0"/>
              <a:t>os </a:t>
            </a:r>
            <a:r>
              <a:rPr lang="pt-BR" sz="1100" baseline="0" dirty="0" smtClean="0"/>
              <a:t>processos de licenciamento urbanístico e </a:t>
            </a:r>
            <a:r>
              <a:rPr lang="pt-BR" sz="1100" baseline="0" dirty="0" smtClean="0"/>
              <a:t>ambiental, </a:t>
            </a:r>
            <a:r>
              <a:rPr lang="pt-BR" sz="1100" baseline="0" dirty="0" smtClean="0"/>
              <a:t>Conferencias de Política </a:t>
            </a:r>
            <a:r>
              <a:rPr lang="pt-BR" sz="1100" baseline="0" dirty="0" smtClean="0"/>
              <a:t>Urbana e o Or</a:t>
            </a:r>
            <a:r>
              <a:rPr lang="pt-BR" sz="1100" baseline="0" dirty="0" smtClean="0"/>
              <a:t>çamento Participativo </a:t>
            </a:r>
            <a:r>
              <a:rPr lang="pt-BR" sz="1100" baseline="0" dirty="0" smtClean="0"/>
              <a:t>conquistas </a:t>
            </a:r>
            <a:r>
              <a:rPr lang="pt-BR" sz="1100" baseline="0" dirty="0" smtClean="0"/>
              <a:t>democráticas </a:t>
            </a:r>
            <a:r>
              <a:rPr lang="pt-BR" sz="1100" baseline="0" dirty="0" smtClean="0"/>
              <a:t>nas </a:t>
            </a:r>
            <a:r>
              <a:rPr lang="pt-BR" sz="1100" baseline="0" dirty="0" smtClean="0"/>
              <a:t>quais não </a:t>
            </a:r>
            <a:r>
              <a:rPr lang="pt-BR" sz="1100" baseline="0" dirty="0" smtClean="0"/>
              <a:t>devemos retroceder.</a:t>
            </a:r>
            <a:endParaRPr lang="pt-BR" sz="1100" baseline="0" dirty="0" smtClean="0"/>
          </a:p>
          <a:p>
            <a:endParaRPr lang="pt-BR" sz="11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A terceira regra</a:t>
            </a:r>
            <a:r>
              <a:rPr lang="pt-BR" sz="1200" baseline="0" dirty="0" smtClean="0"/>
              <a:t> básica do jogo atribui ao Plano Diretor a obrigatoriedade de definir e a </a:t>
            </a:r>
            <a:r>
              <a:rPr lang="pt-BR" sz="1200" baseline="0" dirty="0" err="1" smtClean="0"/>
              <a:t>espacializar</a:t>
            </a:r>
            <a:r>
              <a:rPr lang="pt-BR" sz="1200" baseline="0" dirty="0" smtClean="0"/>
              <a:t> (ou seja, dizer onde e como), materializar a função social da propriedade no território municipal.  O que nos remete à necessidade de instrumentos flexíveis para gerir situações tão diversas e dinâmicas </a:t>
            </a:r>
            <a:endParaRPr lang="pt-BR" sz="11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aseline="0" dirty="0" smtClean="0"/>
              <a:t>Por isso </a:t>
            </a:r>
            <a:r>
              <a:rPr lang="pt-BR" sz="1200" baseline="0" dirty="0" smtClean="0"/>
              <a:t>é fundamental</a:t>
            </a:r>
            <a:r>
              <a:rPr lang="pt-BR" sz="1200" baseline="0" dirty="0" smtClean="0"/>
              <a:t>, </a:t>
            </a:r>
            <a:r>
              <a:rPr lang="pt-BR" sz="1200" baseline="0" dirty="0" smtClean="0"/>
              <a:t>como foi feito com o novo Plano de Diretor de Belo Horizonte, de se basear em tantos estudos técnicos e leituras </a:t>
            </a:r>
            <a:r>
              <a:rPr lang="pt-BR" sz="1200" baseline="0" dirty="0" smtClean="0"/>
              <a:t>comunitárias, ouvindo as pessoas, para se avaliar, diante de tantas necessidades e car</a:t>
            </a:r>
            <a:r>
              <a:rPr lang="pt-BR" sz="1200" baseline="0" dirty="0" smtClean="0"/>
              <a:t>ências</a:t>
            </a:r>
            <a:r>
              <a:rPr lang="pt-BR" sz="1200" baseline="0" dirty="0" smtClean="0"/>
              <a:t>, </a:t>
            </a:r>
            <a:r>
              <a:rPr lang="pt-BR" sz="1200" baseline="0" dirty="0" smtClean="0"/>
              <a:t>a capacidade de suporte das diversas zonas da </a:t>
            </a:r>
            <a:r>
              <a:rPr lang="pt-BR" sz="1200" baseline="0" dirty="0" smtClean="0"/>
              <a:t>cidade, seus limites e potencialidades </a:t>
            </a:r>
            <a:r>
              <a:rPr lang="pt-BR" sz="1200" baseline="0" dirty="0" smtClean="0"/>
              <a:t>para se </a:t>
            </a:r>
            <a:r>
              <a:rPr lang="pt-BR" sz="1200" baseline="0" dirty="0" smtClean="0"/>
              <a:t>desenvolverem </a:t>
            </a:r>
            <a:r>
              <a:rPr lang="pt-BR" sz="1200" baseline="0" dirty="0" smtClean="0"/>
              <a:t>de forma sustentável. Isso foi feito a partir dos Planos Diretores Regionais e </a:t>
            </a:r>
            <a:r>
              <a:rPr lang="pt-BR" sz="1200" baseline="0" dirty="0" smtClean="0"/>
              <a:t>posteriormente </a:t>
            </a:r>
            <a:r>
              <a:rPr lang="pt-BR" sz="1200" baseline="0" dirty="0" smtClean="0"/>
              <a:t>ampliado e validado pela Conferencia de Política Urbana dentre outras estratégias de participação e </a:t>
            </a:r>
            <a:r>
              <a:rPr lang="pt-BR" sz="1200" baseline="0" dirty="0" smtClean="0"/>
              <a:t>concertação, </a:t>
            </a:r>
            <a:r>
              <a:rPr lang="pt-BR" sz="1200" baseline="0" dirty="0" smtClean="0"/>
              <a:t>resultando áreas de adensamento e conservação, desenvolvimento estratégico</a:t>
            </a:r>
            <a:r>
              <a:rPr lang="pt-BR" sz="1200" baseline="0" dirty="0" smtClean="0"/>
              <a:t>, e diversifica</a:t>
            </a:r>
            <a:r>
              <a:rPr lang="pt-BR" sz="1200" baseline="0" dirty="0" smtClean="0"/>
              <a:t>ção de atividades,</a:t>
            </a:r>
            <a:r>
              <a:rPr lang="pt-BR" sz="1200" baseline="0" dirty="0" smtClean="0"/>
              <a:t> </a:t>
            </a:r>
            <a:r>
              <a:rPr lang="pt-BR" sz="1200" baseline="0" dirty="0" smtClean="0"/>
              <a:t>requalificação urbana e habitação de interesse social, dentre outros usos e demandas da cidade.</a:t>
            </a:r>
            <a:endParaRPr lang="pt-BR" sz="1200" dirty="0" smtClean="0"/>
          </a:p>
          <a:p>
            <a:endParaRPr lang="pt-BR" sz="1200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BR" sz="1200" dirty="0" smtClean="0"/>
              <a:t>E como viabilizar tais diretrizes? </a:t>
            </a:r>
            <a:r>
              <a:rPr lang="pt-BR" sz="1200" dirty="0" smtClean="0"/>
              <a:t>É</a:t>
            </a:r>
            <a:r>
              <a:rPr lang="pt-BR" sz="1200" dirty="0" smtClean="0"/>
              <a:t> </a:t>
            </a:r>
            <a:r>
              <a:rPr lang="pt-BR" sz="1200" dirty="0" smtClean="0"/>
              <a:t>nesse sentido que o </a:t>
            </a:r>
            <a:r>
              <a:rPr lang="pt-BR" sz="1200" dirty="0" smtClean="0"/>
              <a:t>Estatuto </a:t>
            </a:r>
            <a:r>
              <a:rPr lang="pt-BR" sz="1200" dirty="0" smtClean="0"/>
              <a:t>da Cidade é visto por muitos como uma caixa de ferramentas.</a:t>
            </a:r>
            <a:r>
              <a:rPr lang="pt-BR" sz="1200" baseline="0" dirty="0" smtClean="0"/>
              <a:t> Ferramentas essas desenhadas para ajustar as disfunções e distorções provocadas pela exacerbação dos direitos de propriedade, dos direitos individuais, em detrimentos dos interesses coletivos, </a:t>
            </a:r>
            <a:r>
              <a:rPr lang="pt-BR" sz="1200" baseline="0" dirty="0" smtClean="0"/>
              <a:t>e promover o </a:t>
            </a:r>
            <a:r>
              <a:rPr lang="pt-BR" sz="1200" baseline="0" dirty="0" smtClean="0"/>
              <a:t>cumprimento da função social da propriedade</a:t>
            </a:r>
            <a:r>
              <a:rPr lang="pt-BR" sz="1200" baseline="0" dirty="0" smtClean="0"/>
              <a:t>; Uma </a:t>
            </a:r>
            <a:r>
              <a:rPr lang="pt-BR" sz="1200" baseline="0" dirty="0" smtClean="0"/>
              <a:t>primeira divisão dessa caixa contém aquelas ferramentas destinadas a combater a retenção especulativa de terras e lotes </a:t>
            </a:r>
            <a:r>
              <a:rPr lang="pt-BR" sz="1200" baseline="0" dirty="0" smtClean="0"/>
              <a:t>urbanizados, </a:t>
            </a:r>
            <a:r>
              <a:rPr lang="pt-BR" sz="1200" baseline="0" dirty="0" smtClean="0"/>
              <a:t>áreas ociosas, e imóveis vazios e/ou subutilizados. Destas ferramentas, d</a:t>
            </a:r>
            <a:r>
              <a:rPr lang="pt-BR" sz="1200" baseline="0" dirty="0" smtClean="0"/>
              <a:t>estaco </a:t>
            </a:r>
            <a:r>
              <a:rPr lang="pt-BR" sz="1200" baseline="0" dirty="0" smtClean="0"/>
              <a:t>aqui o IPTU progressivo no </a:t>
            </a:r>
            <a:r>
              <a:rPr lang="pt-BR" sz="1200" baseline="0" dirty="0" smtClean="0"/>
              <a:t>tempo para </a:t>
            </a:r>
            <a:r>
              <a:rPr lang="pt-BR" sz="1200" baseline="0" dirty="0" smtClean="0"/>
              <a:t>ilustrar a importância da vinculação do Código Tributário com o Plano Diretor,  a importância da política tributária </a:t>
            </a:r>
            <a:r>
              <a:rPr lang="pt-BR" sz="1200" baseline="0" dirty="0" smtClean="0"/>
              <a:t>ser utilizada como </a:t>
            </a:r>
            <a:r>
              <a:rPr lang="pt-BR" sz="1200" baseline="0" dirty="0" smtClean="0"/>
              <a:t>instrumento de política urbana para induzir a ocupação e o uso de áreas ociosas, mas também para estimular o desenvolvimento de atividades produtivas, compensar proprietários pela preservação do patrimônio cultural e das áreas de interesse </a:t>
            </a:r>
            <a:r>
              <a:rPr lang="pt-BR" sz="1200" baseline="0" dirty="0" smtClean="0"/>
              <a:t>ambiental, por exemplo. </a:t>
            </a: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C07DE-58CA-4FBA-9169-C9CC8282A82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51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4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48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1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2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68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291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80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999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70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5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6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23D53-590D-4A08-8CF9-7D78BA66272A}" type="datetimeFigureOut">
              <a:rPr lang="pt-BR" smtClean="0"/>
              <a:t>27/08/17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4C6D5-92C0-4192-8B52-123172D59D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32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3.jp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43608" y="764704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Instrumentos de Política Urbana</a:t>
            </a:r>
          </a:p>
          <a:p>
            <a:pPr algn="ctr"/>
            <a:r>
              <a:rPr lang="pt-BR" sz="2800" dirty="0" smtClean="0"/>
              <a:t>Desenvolvimento </a:t>
            </a:r>
            <a:r>
              <a:rPr lang="pt-BR" sz="2800" dirty="0"/>
              <a:t>e</a:t>
            </a:r>
            <a:r>
              <a:rPr lang="pt-BR" sz="2800" dirty="0" smtClean="0"/>
              <a:t>conômico e política habitacional</a:t>
            </a:r>
          </a:p>
          <a:p>
            <a:pPr algn="ctr"/>
            <a:endParaRPr lang="pt-BR" sz="2400" dirty="0"/>
          </a:p>
          <a:p>
            <a:pPr algn="ctr"/>
            <a:endParaRPr lang="pt-BR" sz="2400" dirty="0" smtClean="0"/>
          </a:p>
          <a:p>
            <a:pPr algn="ctr"/>
            <a:r>
              <a:rPr lang="pt-BR" sz="2400" dirty="0" smtClean="0"/>
              <a:t>Seminário Plano Diretor de BH</a:t>
            </a:r>
          </a:p>
          <a:p>
            <a:pPr algn="ctr"/>
            <a:r>
              <a:rPr lang="pt-BR" sz="2400" dirty="0" smtClean="0"/>
              <a:t>Câmara Municipal de Belo Horizonte</a:t>
            </a:r>
          </a:p>
          <a:p>
            <a:pPr algn="ctr"/>
            <a:r>
              <a:rPr lang="pt-BR" sz="2400" dirty="0" smtClean="0"/>
              <a:t>28/08/2017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"/>
          <a:stretch/>
        </p:blipFill>
        <p:spPr bwMode="auto">
          <a:xfrm>
            <a:off x="26167" y="4725144"/>
            <a:ext cx="3016493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60" y="4744815"/>
            <a:ext cx="3024000" cy="167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22" y="4743076"/>
            <a:ext cx="305983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14648" y="408555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Rogério </a:t>
            </a:r>
            <a:r>
              <a:rPr lang="pt-BR" dirty="0"/>
              <a:t>Palhares Zschaber de </a:t>
            </a:r>
            <a:r>
              <a:rPr lang="pt-BR" dirty="0" smtClean="0"/>
              <a:t>Araújo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853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Instrumentos de Política Urbana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1412776"/>
            <a:ext cx="813690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Melhorar a distribuição dos benefícios e dos ônus do processo de urbanização;</a:t>
            </a:r>
          </a:p>
          <a:p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Outorga onerosa do direito de construir (solo criado);</a:t>
            </a:r>
          </a:p>
          <a:p>
            <a:pPr marL="457200" indent="-457200">
              <a:buFont typeface="Wingdings" charset="2"/>
              <a:buChar char="ü"/>
            </a:pPr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Operações urbanas consorciadas; </a:t>
            </a:r>
          </a:p>
          <a:p>
            <a:pPr marL="457200" indent="-457200">
              <a:buFont typeface="Wingdings" charset="2"/>
              <a:buChar char="ü"/>
            </a:pPr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Transferência do direito de construir;</a:t>
            </a:r>
          </a:p>
          <a:p>
            <a:pPr marL="457200" indent="-457200">
              <a:buFont typeface="Wingdings" charset="2"/>
              <a:buChar char="ü"/>
            </a:pPr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Licenciamento ambiental e urbanístico (EIA/EIV)</a:t>
            </a:r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85628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Outorga Onerosa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270500" cy="25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270500" cy="276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47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Instrumentos de Política Urbana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1412776"/>
            <a:ext cx="8136904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Regularização fundiária e melhorias urbanas e ambientais de áreas ocupadas por população de baixa renda;</a:t>
            </a:r>
          </a:p>
          <a:p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Usucapião especial de imóvel urbano;</a:t>
            </a:r>
          </a:p>
          <a:p>
            <a:pPr marL="457200" indent="-457200">
              <a:buFont typeface="Wingdings" charset="2"/>
              <a:buChar char="ü"/>
            </a:pPr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Usucapião coletivo; </a:t>
            </a:r>
          </a:p>
          <a:p>
            <a:pPr marL="457200" indent="-457200">
              <a:buFont typeface="Wingdings" charset="2"/>
              <a:buChar char="ü"/>
            </a:pPr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Delimitação de Zonas Especiais de Interesse Social;</a:t>
            </a:r>
          </a:p>
          <a:p>
            <a:pPr marL="457200" indent="-457200">
              <a:buFont typeface="Wingdings" charset="2"/>
              <a:buChar char="ü"/>
            </a:pPr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Áreas de Especial Interesse Social</a:t>
            </a:r>
            <a:r>
              <a:rPr lang="pt-BR" sz="2600" dirty="0" smtClean="0"/>
              <a:t>.</a:t>
            </a:r>
            <a:endParaRPr lang="pt-BR" sz="2600" dirty="0" smtClean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80197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Plano Diretor e Desenvolvimento Econ</a:t>
            </a:r>
            <a:r>
              <a:rPr lang="pt-BR" sz="3200" dirty="0" smtClean="0"/>
              <a:t>ômico</a:t>
            </a:r>
            <a:endParaRPr lang="pt-BR" sz="3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5" y="764704"/>
            <a:ext cx="91440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2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4975" y="1844824"/>
            <a:ext cx="8420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.</a:t>
            </a:r>
            <a:endParaRPr lang="pt-BR" sz="1400" dirty="0" smtClean="0"/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2888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3"/>
          <p:cNvSpPr txBox="1"/>
          <p:nvPr/>
        </p:nvSpPr>
        <p:spPr>
          <a:xfrm>
            <a:off x="107504" y="188640"/>
            <a:ext cx="8716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Plano Diretor, </a:t>
            </a:r>
            <a:r>
              <a:rPr lang="pt-BR" sz="3200" dirty="0" smtClean="0"/>
              <a:t>Planejamento e Gest</a:t>
            </a:r>
            <a:r>
              <a:rPr lang="pt-BR" sz="3200" dirty="0" smtClean="0"/>
              <a:t>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72725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43608" y="123451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Muito o</a:t>
            </a:r>
            <a:r>
              <a:rPr lang="pt-BR" sz="4000" dirty="0" smtClean="0"/>
              <a:t>brigado!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827584" y="2588711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 smtClean="0"/>
              <a:t>Rogério Palhares Zschaber de </a:t>
            </a:r>
            <a:r>
              <a:rPr lang="pt-BR" sz="2600" dirty="0" smtClean="0"/>
              <a:t>Araújo</a:t>
            </a:r>
          </a:p>
          <a:p>
            <a:pPr algn="ctr"/>
            <a:r>
              <a:rPr lang="pt-BR" sz="2600" dirty="0" smtClean="0"/>
              <a:t>Escola de Arquitetura da UFMG</a:t>
            </a:r>
            <a:endParaRPr lang="pt-BR" sz="2600" dirty="0" smtClean="0"/>
          </a:p>
          <a:p>
            <a:pPr algn="ctr"/>
            <a:r>
              <a:rPr lang="pt-BR" sz="2000" dirty="0" err="1" smtClean="0">
                <a:solidFill>
                  <a:srgbClr val="FF0000"/>
                </a:solidFill>
              </a:rPr>
              <a:t>rogeriopalharesaraujo@gmail.com</a:t>
            </a:r>
            <a:endParaRPr lang="pt-BR" sz="20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18083" y="4658291"/>
            <a:ext cx="3282109" cy="1651029"/>
            <a:chOff x="2843808" y="3524704"/>
            <a:chExt cx="3282109" cy="1651029"/>
          </a:xfrm>
        </p:grpSpPr>
        <p:pic>
          <p:nvPicPr>
            <p:cNvPr id="9" name="Imagem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599" y="3552415"/>
              <a:ext cx="1623318" cy="1623318"/>
            </a:xfrm>
            <a:prstGeom prst="rect">
              <a:avLst/>
            </a:prstGeom>
          </p:spPr>
        </p:pic>
        <p:pic>
          <p:nvPicPr>
            <p:cNvPr id="10" name="Imagem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3524704"/>
              <a:ext cx="1656122" cy="1632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24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2888"/>
            <a:ext cx="9144000" cy="166052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 smtClean="0"/>
              <a:t>Sustentabilidade</a:t>
            </a:r>
            <a:r>
              <a:rPr lang="en-US" sz="2800" dirty="0" smtClean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 smtClean="0"/>
              <a:t>uma</a:t>
            </a:r>
            <a:r>
              <a:rPr lang="en-US" sz="2800" dirty="0" smtClean="0"/>
              <a:t> </a:t>
            </a:r>
            <a:r>
              <a:rPr lang="en-US" sz="2800" dirty="0" err="1" smtClean="0"/>
              <a:t>virtualidade</a:t>
            </a:r>
            <a:r>
              <a:rPr lang="en-US" sz="2800" dirty="0" smtClean="0"/>
              <a:t> a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perseguida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arena </a:t>
            </a:r>
            <a:r>
              <a:rPr lang="en-US" sz="2800" dirty="0" err="1" smtClean="0"/>
              <a:t>política</a:t>
            </a:r>
            <a:r>
              <a:rPr lang="en-US" sz="2800" dirty="0" smtClean="0"/>
              <a:t>, </a:t>
            </a:r>
            <a:r>
              <a:rPr lang="en-US" sz="2800" dirty="0" err="1" smtClean="0"/>
              <a:t>diante</a:t>
            </a:r>
            <a:r>
              <a:rPr lang="en-US" sz="2800" dirty="0" smtClean="0"/>
              <a:t> do </a:t>
            </a:r>
            <a:r>
              <a:rPr lang="en-US" sz="2800" dirty="0" err="1"/>
              <a:t>acesso</a:t>
            </a:r>
            <a:r>
              <a:rPr lang="en-US" sz="2800" dirty="0"/>
              <a:t> </a:t>
            </a:r>
            <a:r>
              <a:rPr lang="en-US" sz="2800" dirty="0" err="1"/>
              <a:t>desigual</a:t>
            </a:r>
            <a:r>
              <a:rPr lang="en-US" sz="2800" dirty="0"/>
              <a:t> </a:t>
            </a:r>
            <a:r>
              <a:rPr lang="en-US" sz="2800" dirty="0" err="1"/>
              <a:t>aos</a:t>
            </a:r>
            <a:r>
              <a:rPr lang="en-US" sz="2800" dirty="0"/>
              <a:t> </a:t>
            </a:r>
            <a:r>
              <a:rPr lang="en-US" sz="2800" dirty="0" err="1"/>
              <a:t>recursos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naturais</a:t>
            </a:r>
            <a:r>
              <a:rPr lang="en-US" sz="2800" dirty="0" smtClean="0"/>
              <a:t> </a:t>
            </a:r>
            <a:r>
              <a:rPr lang="en-US" sz="2800" dirty="0"/>
              <a:t>e </a:t>
            </a:r>
            <a:r>
              <a:rPr lang="en-US" sz="2800" dirty="0" err="1"/>
              <a:t>aos</a:t>
            </a:r>
            <a:r>
              <a:rPr lang="en-US" sz="2800" dirty="0"/>
              <a:t> </a:t>
            </a:r>
            <a:r>
              <a:rPr lang="en-US" sz="2800" dirty="0" err="1"/>
              <a:t>benefícios</a:t>
            </a:r>
            <a:r>
              <a:rPr lang="en-US" sz="2800" dirty="0"/>
              <a:t> da </a:t>
            </a:r>
            <a:r>
              <a:rPr lang="en-US" sz="2800" dirty="0" err="1" smtClean="0"/>
              <a:t>urbanização</a:t>
            </a:r>
            <a:r>
              <a:rPr lang="en-US" sz="2800" dirty="0" smtClean="0"/>
              <a:t>.</a:t>
            </a:r>
            <a:r>
              <a:rPr lang="en-US" sz="2800" dirty="0"/>
              <a:t/>
            </a:r>
            <a:br>
              <a:rPr lang="en-US" sz="2800" dirty="0"/>
            </a:br>
            <a:endParaRPr lang="pt-BR" sz="2800" b="0" dirty="0" smtClean="0">
              <a:solidFill>
                <a:srgbClr val="FA2644"/>
              </a:solidFill>
            </a:endParaRPr>
          </a:p>
        </p:txBody>
      </p:sp>
      <p:sp>
        <p:nvSpPr>
          <p:cNvPr id="16387" name="Text Box 13"/>
          <p:cNvSpPr txBox="1">
            <a:spLocks noChangeArrowheads="1"/>
          </p:cNvSpPr>
          <p:nvPr/>
        </p:nvSpPr>
        <p:spPr bwMode="auto">
          <a:xfrm>
            <a:off x="107104" y="5485965"/>
            <a:ext cx="2815304" cy="1277273"/>
          </a:xfrm>
          <a:prstGeom prst="rect">
            <a:avLst/>
          </a:prstGeom>
          <a:noFill/>
          <a:ln w="9525">
            <a:solidFill>
              <a:srgbClr val="FA2644"/>
            </a:solidFill>
            <a:miter lim="800000"/>
            <a:headEnd/>
            <a:tailEnd/>
          </a:ln>
          <a:effectLst>
            <a:prstShdw prst="shdw17" dist="17961" dir="2700000">
              <a:srgbClr val="961729"/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solidFill>
                  <a:srgbClr val="CC0000"/>
                </a:solidFill>
              </a:rPr>
              <a:t>Desenvolvimento Urbano</a:t>
            </a:r>
          </a:p>
          <a:p>
            <a:pPr algn="ctr">
              <a:spcBef>
                <a:spcPct val="50000"/>
              </a:spcBef>
            </a:pPr>
            <a:r>
              <a:rPr lang="pt-BR" b="1" dirty="0" smtClean="0">
                <a:solidFill>
                  <a:srgbClr val="CC0000"/>
                </a:solidFill>
              </a:rPr>
              <a:t>Sustentável </a:t>
            </a:r>
            <a:r>
              <a:rPr lang="pt-BR" sz="1600" dirty="0" smtClean="0"/>
              <a:t>como uma possibilidade a ser conquistada na arena política </a:t>
            </a:r>
            <a:endParaRPr lang="pt-BR" sz="1600" dirty="0"/>
          </a:p>
        </p:txBody>
      </p:sp>
      <p:sp>
        <p:nvSpPr>
          <p:cNvPr id="16388" name="Oval 18"/>
          <p:cNvSpPr>
            <a:spLocks noChangeArrowheads="1"/>
          </p:cNvSpPr>
          <p:nvPr/>
        </p:nvSpPr>
        <p:spPr bwMode="auto">
          <a:xfrm>
            <a:off x="539750" y="1773238"/>
            <a:ext cx="4032250" cy="2519362"/>
          </a:xfrm>
          <a:prstGeom prst="ellipse">
            <a:avLst/>
          </a:prstGeom>
          <a:noFill/>
          <a:ln w="9525">
            <a:solidFill>
              <a:srgbClr val="0066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00"/>
            </a:extrusionClr>
          </a:sp3d>
        </p:spPr>
        <p:txBody>
          <a:bodyPr wrap="none" anchor="ctr">
            <a:flatTx/>
          </a:bodyPr>
          <a:lstStyle/>
          <a:p>
            <a:r>
              <a:rPr lang="en-GB" sz="2400" dirty="0" err="1" smtClean="0"/>
              <a:t>Proteção</a:t>
            </a:r>
            <a:endParaRPr lang="en-GB" sz="2400" dirty="0"/>
          </a:p>
          <a:p>
            <a:r>
              <a:rPr lang="en-GB" sz="2400" dirty="0" err="1" smtClean="0"/>
              <a:t>Ambiental</a:t>
            </a:r>
            <a:endParaRPr lang="en-GB" sz="2400" dirty="0"/>
          </a:p>
        </p:txBody>
      </p:sp>
      <p:sp>
        <p:nvSpPr>
          <p:cNvPr id="16389" name="Oval 19"/>
          <p:cNvSpPr>
            <a:spLocks noChangeArrowheads="1"/>
          </p:cNvSpPr>
          <p:nvPr/>
        </p:nvSpPr>
        <p:spPr bwMode="auto">
          <a:xfrm>
            <a:off x="3851275" y="1844675"/>
            <a:ext cx="4033838" cy="2447925"/>
          </a:xfrm>
          <a:prstGeom prst="ellipse">
            <a:avLst/>
          </a:prstGeom>
          <a:noFill/>
          <a:ln w="9525">
            <a:solidFill>
              <a:srgbClr val="F8EF34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EF34"/>
            </a:extrusionClr>
          </a:sp3d>
        </p:spPr>
        <p:txBody>
          <a:bodyPr wrap="none" anchor="ctr">
            <a:flatTx/>
          </a:bodyPr>
          <a:lstStyle/>
          <a:p>
            <a:pPr algn="r"/>
            <a:r>
              <a:rPr lang="en-GB" sz="2400" dirty="0" err="1" smtClean="0"/>
              <a:t>Desenvolvimento</a:t>
            </a:r>
            <a:endParaRPr lang="en-GB" sz="2400" dirty="0" smtClean="0"/>
          </a:p>
          <a:p>
            <a:pPr algn="r"/>
            <a:r>
              <a:rPr lang="en-GB" sz="2400" dirty="0" err="1" smtClean="0"/>
              <a:t>Econômico</a:t>
            </a:r>
            <a:endParaRPr lang="en-GB" sz="2400" dirty="0"/>
          </a:p>
        </p:txBody>
      </p:sp>
      <p:sp>
        <p:nvSpPr>
          <p:cNvPr id="16390" name="Oval 20"/>
          <p:cNvSpPr>
            <a:spLocks noChangeArrowheads="1"/>
          </p:cNvSpPr>
          <p:nvPr/>
        </p:nvSpPr>
        <p:spPr bwMode="auto">
          <a:xfrm>
            <a:off x="2339975" y="3213100"/>
            <a:ext cx="3960813" cy="2519363"/>
          </a:xfrm>
          <a:prstGeom prst="ellips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400" dirty="0" err="1" smtClean="0"/>
              <a:t>Justiça</a:t>
            </a:r>
            <a:r>
              <a:rPr lang="en-GB" sz="2400" dirty="0" smtClean="0"/>
              <a:t> Social</a:t>
            </a:r>
            <a:endParaRPr lang="en-GB" sz="2400" dirty="0"/>
          </a:p>
        </p:txBody>
      </p:sp>
      <p:cxnSp>
        <p:nvCxnSpPr>
          <p:cNvPr id="55320" name="AutoShape 24"/>
          <p:cNvCxnSpPr>
            <a:cxnSpLocks noChangeShapeType="1"/>
            <a:stCxn id="16390" idx="0"/>
            <a:endCxn id="16390" idx="0"/>
          </p:cNvCxnSpPr>
          <p:nvPr/>
        </p:nvCxnSpPr>
        <p:spPr bwMode="auto">
          <a:xfrm>
            <a:off x="4321175" y="321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16392" name="Freeform 31" descr="Light upward diagonal"/>
          <p:cNvSpPr>
            <a:spLocks/>
          </p:cNvSpPr>
          <p:nvPr/>
        </p:nvSpPr>
        <p:spPr bwMode="auto">
          <a:xfrm>
            <a:off x="4067944" y="3212976"/>
            <a:ext cx="432048" cy="432048"/>
          </a:xfrm>
          <a:custGeom>
            <a:avLst/>
            <a:gdLst>
              <a:gd name="T0" fmla="*/ 102 w 405"/>
              <a:gd name="T1" fmla="*/ 217 h 319"/>
              <a:gd name="T2" fmla="*/ 47 w 405"/>
              <a:gd name="T3" fmla="*/ 121 h 319"/>
              <a:gd name="T4" fmla="*/ 9 w 405"/>
              <a:gd name="T5" fmla="*/ 19 h 319"/>
              <a:gd name="T6" fmla="*/ 27 w 405"/>
              <a:gd name="T7" fmla="*/ 21 h 319"/>
              <a:gd name="T8" fmla="*/ 171 w 405"/>
              <a:gd name="T9" fmla="*/ 9 h 319"/>
              <a:gd name="T10" fmla="*/ 314 w 405"/>
              <a:gd name="T11" fmla="*/ 3 h 319"/>
              <a:gd name="T12" fmla="*/ 405 w 405"/>
              <a:gd name="T13" fmla="*/ 9 h 319"/>
              <a:gd name="T14" fmla="*/ 390 w 405"/>
              <a:gd name="T15" fmla="*/ 57 h 319"/>
              <a:gd name="T16" fmla="*/ 369 w 405"/>
              <a:gd name="T17" fmla="*/ 111 h 319"/>
              <a:gd name="T18" fmla="*/ 342 w 405"/>
              <a:gd name="T19" fmla="*/ 157 h 319"/>
              <a:gd name="T20" fmla="*/ 303 w 405"/>
              <a:gd name="T21" fmla="*/ 213 h 319"/>
              <a:gd name="T22" fmla="*/ 251 w 405"/>
              <a:gd name="T23" fmla="*/ 277 h 319"/>
              <a:gd name="T24" fmla="*/ 195 w 405"/>
              <a:gd name="T25" fmla="*/ 319 h 319"/>
              <a:gd name="T26" fmla="*/ 146 w 405"/>
              <a:gd name="T27" fmla="*/ 268 h 3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5"/>
              <a:gd name="T43" fmla="*/ 0 h 319"/>
              <a:gd name="T44" fmla="*/ 405 w 405"/>
              <a:gd name="T45" fmla="*/ 319 h 31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5" h="319">
                <a:moveTo>
                  <a:pt x="102" y="217"/>
                </a:moveTo>
                <a:cubicBezTo>
                  <a:pt x="91" y="203"/>
                  <a:pt x="57" y="145"/>
                  <a:pt x="47" y="121"/>
                </a:cubicBezTo>
                <a:cubicBezTo>
                  <a:pt x="35" y="97"/>
                  <a:pt x="12" y="36"/>
                  <a:pt x="9" y="19"/>
                </a:cubicBezTo>
                <a:cubicBezTo>
                  <a:pt x="6" y="2"/>
                  <a:pt x="0" y="23"/>
                  <a:pt x="27" y="21"/>
                </a:cubicBezTo>
                <a:cubicBezTo>
                  <a:pt x="54" y="19"/>
                  <a:pt x="123" y="12"/>
                  <a:pt x="171" y="9"/>
                </a:cubicBezTo>
                <a:cubicBezTo>
                  <a:pt x="211" y="7"/>
                  <a:pt x="275" y="3"/>
                  <a:pt x="314" y="3"/>
                </a:cubicBezTo>
                <a:cubicBezTo>
                  <a:pt x="353" y="3"/>
                  <a:pt x="392" y="0"/>
                  <a:pt x="405" y="9"/>
                </a:cubicBezTo>
                <a:cubicBezTo>
                  <a:pt x="401" y="17"/>
                  <a:pt x="396" y="40"/>
                  <a:pt x="390" y="57"/>
                </a:cubicBezTo>
                <a:cubicBezTo>
                  <a:pt x="385" y="71"/>
                  <a:pt x="373" y="99"/>
                  <a:pt x="369" y="111"/>
                </a:cubicBezTo>
                <a:cubicBezTo>
                  <a:pt x="362" y="128"/>
                  <a:pt x="348" y="146"/>
                  <a:pt x="342" y="157"/>
                </a:cubicBezTo>
                <a:cubicBezTo>
                  <a:pt x="331" y="174"/>
                  <a:pt x="313" y="199"/>
                  <a:pt x="303" y="213"/>
                </a:cubicBezTo>
                <a:cubicBezTo>
                  <a:pt x="288" y="233"/>
                  <a:pt x="269" y="259"/>
                  <a:pt x="251" y="277"/>
                </a:cubicBezTo>
                <a:cubicBezTo>
                  <a:pt x="237" y="290"/>
                  <a:pt x="212" y="319"/>
                  <a:pt x="195" y="319"/>
                </a:cubicBezTo>
                <a:cubicBezTo>
                  <a:pt x="187" y="313"/>
                  <a:pt x="149" y="271"/>
                  <a:pt x="146" y="268"/>
                </a:cubicBezTo>
              </a:path>
            </a:pathLst>
          </a:custGeom>
          <a:pattFill prst="ltUpDiag">
            <a:fgClr>
              <a:srgbClr val="FA2644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28" name="Line 32"/>
          <p:cNvSpPr>
            <a:spLocks noChangeShapeType="1"/>
          </p:cNvSpPr>
          <p:nvPr/>
        </p:nvSpPr>
        <p:spPr bwMode="auto">
          <a:xfrm flipV="1">
            <a:off x="1187450" y="3429000"/>
            <a:ext cx="3024188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2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43608" y="476672"/>
            <a:ext cx="74888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Plano </a:t>
            </a:r>
            <a:r>
              <a:rPr lang="pt-BR" sz="3600" dirty="0" smtClean="0"/>
              <a:t>Diretor</a:t>
            </a:r>
          </a:p>
          <a:p>
            <a:pPr algn="ctr"/>
            <a:r>
              <a:rPr lang="pt-BR" sz="2800" dirty="0"/>
              <a:t>A cidade que temos </a:t>
            </a:r>
            <a:r>
              <a:rPr lang="pt-BR" sz="3600" dirty="0" err="1"/>
              <a:t>x</a:t>
            </a:r>
            <a:r>
              <a:rPr lang="pt-BR" sz="3600" dirty="0"/>
              <a:t> </a:t>
            </a:r>
            <a:r>
              <a:rPr lang="pt-BR" sz="2800" dirty="0"/>
              <a:t>a cidade que queremos </a:t>
            </a:r>
          </a:p>
          <a:p>
            <a:pPr algn="ctr"/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1772816"/>
            <a:ext cx="8928992" cy="496855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50213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476672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 O Plano Diretor e a din</a:t>
            </a:r>
            <a:r>
              <a:rPr lang="pt-BR" sz="3600" dirty="0" smtClean="0"/>
              <a:t>âmica urbana</a:t>
            </a:r>
            <a:endParaRPr lang="pt-BR" sz="3600" dirty="0" smtClean="0"/>
          </a:p>
          <a:p>
            <a:pPr algn="ctr"/>
            <a:r>
              <a:rPr lang="pt-BR" sz="2800" dirty="0" smtClean="0"/>
              <a:t>Planejamento e gest</a:t>
            </a:r>
            <a:r>
              <a:rPr lang="pt-BR" sz="2800" dirty="0" smtClean="0"/>
              <a:t>ão como processo permanente.</a:t>
            </a:r>
            <a:r>
              <a:rPr lang="pt-BR" sz="2800" dirty="0" smtClean="0"/>
              <a:t> </a:t>
            </a:r>
            <a:endParaRPr lang="pt-BR" sz="2800" dirty="0"/>
          </a:p>
          <a:p>
            <a:pPr algn="ctr"/>
            <a:endParaRPr lang="pt-BR" sz="36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799288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8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Função social da propriedade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" b="67835"/>
          <a:stretch/>
        </p:blipFill>
        <p:spPr bwMode="auto">
          <a:xfrm>
            <a:off x="0" y="5445224"/>
            <a:ext cx="3016493" cy="9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83"/>
          <a:stretch/>
        </p:blipFill>
        <p:spPr bwMode="auto">
          <a:xfrm>
            <a:off x="3016493" y="5445225"/>
            <a:ext cx="3024000" cy="9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1"/>
          <a:stretch/>
        </p:blipFill>
        <p:spPr bwMode="auto">
          <a:xfrm>
            <a:off x="6040493" y="5445224"/>
            <a:ext cx="3059833" cy="9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1052736"/>
            <a:ext cx="8634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charset="2"/>
              <a:buChar char="ü"/>
            </a:pPr>
            <a:r>
              <a:rPr lang="pt-BR" sz="2800" dirty="0" smtClean="0"/>
              <a:t>Constituição Federal de 1988: Capítulo II: Da Política Urbana (</a:t>
            </a:r>
            <a:r>
              <a:rPr lang="pt-BR" sz="2800" dirty="0"/>
              <a:t>Artigos 182 e 183 </a:t>
            </a:r>
            <a:r>
              <a:rPr lang="pt-BR" sz="2800" dirty="0" smtClean="0"/>
              <a:t>);</a:t>
            </a:r>
          </a:p>
          <a:p>
            <a:pPr marL="457200" indent="-457200" algn="just">
              <a:buFont typeface="Wingdings" charset="2"/>
              <a:buChar char="ü"/>
            </a:pPr>
            <a:endParaRPr lang="pt-BR" sz="2800" dirty="0"/>
          </a:p>
          <a:p>
            <a:pPr marL="457200" indent="-457200" algn="just">
              <a:buFont typeface="Wingdings" charset="2"/>
              <a:buChar char="ü"/>
            </a:pPr>
            <a:r>
              <a:rPr lang="pt-BR" sz="2800" dirty="0" smtClean="0"/>
              <a:t>Estatuto da Cidade: Lei Federal 10.257/2001</a:t>
            </a:r>
            <a:r>
              <a:rPr lang="pt-BR" sz="2800" dirty="0" smtClean="0"/>
              <a:t>;</a:t>
            </a:r>
          </a:p>
          <a:p>
            <a:pPr marL="457200" indent="-457200" algn="just">
              <a:buFont typeface="Wingdings" charset="2"/>
              <a:buChar char="ü"/>
            </a:pPr>
            <a:endParaRPr lang="pt-BR" sz="2800" dirty="0"/>
          </a:p>
          <a:p>
            <a:pPr algn="ctr"/>
            <a:endParaRPr lang="pt-BR" sz="2800" dirty="0" smtClean="0"/>
          </a:p>
          <a:p>
            <a:pPr marL="457200" indent="-457200" algn="just">
              <a:buFont typeface="Wingdings" charset="2"/>
              <a:buChar char="ü"/>
            </a:pPr>
            <a:endParaRPr lang="pt-BR" sz="2800" dirty="0"/>
          </a:p>
          <a:p>
            <a:pPr marL="457200" indent="-457200" algn="just">
              <a:buFont typeface="Wingdings" charset="2"/>
              <a:buChar char="ü"/>
            </a:pPr>
            <a:r>
              <a:rPr lang="pt-BR" sz="2800" b="1" dirty="0" smtClean="0"/>
              <a:t>Regra No. 1: O interesse coletivo está a cima do interesse individual</a:t>
            </a:r>
            <a:endParaRPr lang="pt-BR" sz="2800" b="1" dirty="0"/>
          </a:p>
        </p:txBody>
      </p:sp>
      <p:sp>
        <p:nvSpPr>
          <p:cNvPr id="3" name="Down Arrow 2"/>
          <p:cNvSpPr/>
          <p:nvPr/>
        </p:nvSpPr>
        <p:spPr>
          <a:xfrm>
            <a:off x="4499992" y="3140968"/>
            <a:ext cx="484632" cy="76238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Gestão Democrática da Cidade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" b="67835"/>
          <a:stretch/>
        </p:blipFill>
        <p:spPr bwMode="auto">
          <a:xfrm>
            <a:off x="0" y="5589240"/>
            <a:ext cx="3016493" cy="8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83"/>
          <a:stretch/>
        </p:blipFill>
        <p:spPr bwMode="auto">
          <a:xfrm>
            <a:off x="3016493" y="5589241"/>
            <a:ext cx="3024000" cy="8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1"/>
          <a:stretch/>
        </p:blipFill>
        <p:spPr bwMode="auto">
          <a:xfrm>
            <a:off x="6040493" y="5589240"/>
            <a:ext cx="3059833" cy="83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3601" y="890844"/>
            <a:ext cx="8776798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/>
              <a:t>Regra No 2: Participação dos cidadãos no planejamento e na gestão da cidade</a:t>
            </a:r>
            <a:r>
              <a:rPr lang="pt-BR" sz="2600" dirty="0"/>
              <a:t>.</a:t>
            </a:r>
            <a:endParaRPr lang="pt-BR" sz="2600" dirty="0" smtClean="0"/>
          </a:p>
          <a:p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Conferências de política urbana,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Orçamento participativo;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Órgãos colegiados: conselhos;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Audiências públicas;</a:t>
            </a:r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Projetos de lei de iniciativa popular.</a:t>
            </a:r>
          </a:p>
          <a:p>
            <a:endParaRPr lang="pt-BR" sz="2600" dirty="0"/>
          </a:p>
          <a:p>
            <a:r>
              <a:rPr lang="pt-BR" sz="2600" dirty="0" smtClean="0"/>
              <a:t>Tradição progressista da legislação urbanística e ambiental de Belo Horizonte</a:t>
            </a:r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41587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A Experiência de Belo Horizonte</a:t>
            </a:r>
            <a:endParaRPr lang="pt-BR" sz="4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9512" y="908720"/>
            <a:ext cx="87767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600" b="1" dirty="0" smtClean="0"/>
              <a:t>Regra No 3: Vale o que está escrito no Plano </a:t>
            </a:r>
            <a:r>
              <a:rPr lang="pt-BR" sz="2600" b="1" dirty="0" smtClean="0"/>
              <a:t>Diretor!</a:t>
            </a:r>
            <a:endParaRPr lang="pt-BR" sz="2600" b="1" dirty="0"/>
          </a:p>
          <a:p>
            <a:pPr lvl="0" algn="just"/>
            <a:r>
              <a:rPr lang="pt-BR" sz="2600" dirty="0" smtClean="0"/>
              <a:t>Instrumento básico de política de desenvolvimento urbano que deve conter as exigências fundamentais do ordenamento da cidade para o cumprimento da função social da propriedade </a:t>
            </a:r>
            <a:r>
              <a:rPr lang="pt-BR" sz="2600" dirty="0" smtClean="0"/>
              <a:t>urbana.</a:t>
            </a:r>
            <a:endParaRPr lang="pt-BR" sz="2600" dirty="0" smtClean="0"/>
          </a:p>
        </p:txBody>
      </p:sp>
      <p:pic>
        <p:nvPicPr>
          <p:cNvPr id="9" name="Imagem 8" descr="\\server\Projetos_Concluidos_1997_a_2015\2014_Concluídos\2014_Livro_da_Praxis\FOTOS FABIANO\FINAIS\IMG_86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849694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30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Novo Plano Diretor</a:t>
            </a:r>
            <a:endParaRPr lang="pt-BR" sz="4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83601" y="1036712"/>
            <a:ext cx="87088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dirty="0" smtClean="0"/>
              <a:t>Onde precisamos conter o adensamento;</a:t>
            </a:r>
          </a:p>
          <a:p>
            <a:endParaRPr lang="pt-BR" sz="1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dirty="0" smtClean="0"/>
              <a:t>Que áreas precisamos conservar</a:t>
            </a:r>
            <a:r>
              <a:rPr lang="pt-BR" sz="2600" dirty="0"/>
              <a:t>;</a:t>
            </a:r>
            <a:endParaRPr lang="pt-BR" sz="2600" dirty="0" smtClean="0"/>
          </a:p>
          <a:p>
            <a:endParaRPr lang="pt-BR" sz="1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dirty="0" smtClean="0"/>
              <a:t>Onde podemos adensar e como</a:t>
            </a:r>
            <a:r>
              <a:rPr lang="pt-BR" sz="2800" dirty="0" smtClean="0"/>
              <a:t>;</a:t>
            </a:r>
          </a:p>
          <a:p>
            <a:pPr lvl="1"/>
            <a:endParaRPr lang="pt-BR" sz="1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dirty="0" smtClean="0"/>
              <a:t>Onde e como estimular a formação de novas centralidades;</a:t>
            </a:r>
          </a:p>
          <a:p>
            <a:endParaRPr lang="pt-BR" sz="1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dirty="0" smtClean="0"/>
              <a:t>Como garantir áreas para Habitação de Interesse Social.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1000" dirty="0" smtClean="0"/>
          </a:p>
        </p:txBody>
      </p:sp>
      <p:pic>
        <p:nvPicPr>
          <p:cNvPr id="6" name="Picture 5" descr="C:\Users\Clinte\Documents\FotosLSE\Foto 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8064896" cy="244827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2697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88640"/>
            <a:ext cx="87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Instrumentos de Política Urbana</a:t>
            </a:r>
            <a:endParaRPr lang="pt-BR" sz="4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47971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1412776"/>
            <a:ext cx="81369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Combater à retenção especulativa de terras e lotes:</a:t>
            </a:r>
          </a:p>
          <a:p>
            <a:endParaRPr lang="pt-BR" sz="26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Parcelamento, edificação e utilização compulsórios;</a:t>
            </a:r>
          </a:p>
          <a:p>
            <a:pPr marL="457200" indent="-457200">
              <a:buFont typeface="Wingdings" charset="2"/>
              <a:buChar char="ü"/>
            </a:pPr>
            <a:endParaRPr lang="pt-BR" sz="10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Imposto predial e territorial urbanos progressivos no tempo; </a:t>
            </a:r>
          </a:p>
          <a:p>
            <a:pPr marL="457200" indent="-457200">
              <a:buFont typeface="Wingdings" charset="2"/>
              <a:buChar char="ü"/>
            </a:pPr>
            <a:endParaRPr lang="pt-BR" sz="10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Desapropriação com pagamentos em títulos da dívida pública;</a:t>
            </a:r>
          </a:p>
          <a:p>
            <a:pPr marL="457200" indent="-457200">
              <a:buFont typeface="Wingdings" charset="2"/>
              <a:buChar char="ü"/>
            </a:pPr>
            <a:endParaRPr lang="pt-BR" sz="10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Direito de superfície;</a:t>
            </a:r>
          </a:p>
          <a:p>
            <a:pPr marL="457200" indent="-457200">
              <a:buFont typeface="Wingdings" charset="2"/>
              <a:buChar char="ü"/>
            </a:pPr>
            <a:endParaRPr lang="pt-BR" sz="1000" dirty="0"/>
          </a:p>
          <a:p>
            <a:pPr marL="457200" indent="-457200">
              <a:buFont typeface="Wingdings" charset="2"/>
              <a:buChar char="ü"/>
            </a:pPr>
            <a:r>
              <a:rPr lang="pt-BR" sz="2600" dirty="0" smtClean="0"/>
              <a:t>Direito de preempção.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68410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2843</Words>
  <Application>Microsoft Macintosh PowerPoint</Application>
  <PresentationFormat>On-screen Show (4:3)</PresentationFormat>
  <Paragraphs>127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do Office</vt:lpstr>
      <vt:lpstr>PowerPoint Presentation</vt:lpstr>
      <vt:lpstr>  Sustentabilidade como uma virtualidade a ser perseguida na arena política, diante do acesso desigual aos recursos  naturais e aos benefícios da urbanização.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</dc:creator>
  <cp:lastModifiedBy>Rogerio Palhares Zschaber de  Araujo</cp:lastModifiedBy>
  <cp:revision>97</cp:revision>
  <cp:lastPrinted>2017-08-28T02:20:40Z</cp:lastPrinted>
  <dcterms:created xsi:type="dcterms:W3CDTF">2017-05-04T13:12:15Z</dcterms:created>
  <dcterms:modified xsi:type="dcterms:W3CDTF">2017-08-28T02:28:17Z</dcterms:modified>
</cp:coreProperties>
</file>