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6" r:id="rId2"/>
    <p:sldId id="334" r:id="rId3"/>
    <p:sldId id="383" r:id="rId4"/>
    <p:sldId id="395" r:id="rId5"/>
    <p:sldId id="303" r:id="rId6"/>
    <p:sldId id="389" r:id="rId7"/>
    <p:sldId id="390" r:id="rId8"/>
    <p:sldId id="391" r:id="rId9"/>
    <p:sldId id="352" r:id="rId10"/>
    <p:sldId id="396" r:id="rId11"/>
    <p:sldId id="420" r:id="rId12"/>
    <p:sldId id="433" r:id="rId13"/>
    <p:sldId id="426" r:id="rId14"/>
    <p:sldId id="427" r:id="rId15"/>
    <p:sldId id="416" r:id="rId16"/>
    <p:sldId id="425" r:id="rId17"/>
    <p:sldId id="423" r:id="rId18"/>
    <p:sldId id="424" r:id="rId19"/>
    <p:sldId id="428" r:id="rId20"/>
    <p:sldId id="429" r:id="rId21"/>
    <p:sldId id="430" r:id="rId22"/>
    <p:sldId id="431" r:id="rId23"/>
    <p:sldId id="432" r:id="rId24"/>
    <p:sldId id="25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43237-357C-40B5-98E0-EFBE849D6FBA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1667F-9651-41AA-ADC9-29383F1521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875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9057D-5AF0-4B71-AC4D-048ADC7DF97A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F9CF-AA41-4154-8C65-18E7A8149C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8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80851-BF40-47EA-8D0E-7D0F1EA497B3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920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488D7-8E42-4D37-9136-AEE5C58F4711}" type="slidenum">
              <a:rPr lang="pt-BR" smtClean="0">
                <a:ea typeface="Lucida Sans Unicode" pitchFamily="34" charset="0"/>
              </a:rPr>
              <a:pPr/>
              <a:t>19</a:t>
            </a:fld>
            <a:endParaRPr lang="pt-BR" smtClean="0"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3946" cy="411175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7413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488D7-8E42-4D37-9136-AEE5C58F4711}" type="slidenum">
              <a:rPr lang="pt-BR" smtClean="0">
                <a:ea typeface="Lucida Sans Unicode" pitchFamily="34" charset="0"/>
              </a:rPr>
              <a:pPr/>
              <a:t>20</a:t>
            </a:fld>
            <a:endParaRPr lang="pt-BR" smtClean="0"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3946" cy="411175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9015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488D7-8E42-4D37-9136-AEE5C58F4711}" type="slidenum">
              <a:rPr lang="pt-BR" smtClean="0">
                <a:ea typeface="Lucida Sans Unicode" pitchFamily="34" charset="0"/>
              </a:rPr>
              <a:pPr/>
              <a:t>21</a:t>
            </a:fld>
            <a:endParaRPr lang="pt-BR" smtClean="0"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3946" cy="411175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5408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488D7-8E42-4D37-9136-AEE5C58F4711}" type="slidenum">
              <a:rPr lang="pt-BR" smtClean="0">
                <a:ea typeface="Lucida Sans Unicode" pitchFamily="34" charset="0"/>
              </a:rPr>
              <a:pPr/>
              <a:t>22</a:t>
            </a:fld>
            <a:endParaRPr lang="pt-BR" smtClean="0"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3946" cy="411175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8123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488D7-8E42-4D37-9136-AEE5C58F4711}" type="slidenum">
              <a:rPr lang="pt-BR" smtClean="0">
                <a:ea typeface="Lucida Sans Unicode" pitchFamily="34" charset="0"/>
              </a:rPr>
              <a:pPr/>
              <a:t>23</a:t>
            </a:fld>
            <a:endParaRPr lang="pt-BR" smtClean="0"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3946" cy="4111751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1295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45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01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38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84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11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7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10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8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3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2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8BBF-79ED-4F43-BE3D-A475424A1C5F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F4DF-79DF-4D7C-BB5D-AD0FD2ED5B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2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PUBLICIDADE</a:t>
            </a:r>
            <a:endParaRPr lang="pt-BR" sz="2400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64178" y="1052736"/>
            <a:ext cx="8229600" cy="450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 smtClean="0"/>
              <a:t>Constituem </a:t>
            </a:r>
            <a:r>
              <a:rPr lang="pt-BR" sz="1600" b="1" dirty="0" smtClean="0"/>
              <a:t>diretrizes</a:t>
            </a:r>
            <a:r>
              <a:rPr lang="pt-BR" sz="1600" dirty="0" smtClean="0"/>
              <a:t> a serem observadas no disciplinamento da instalação de todo engenho de publicidade </a:t>
            </a:r>
            <a:r>
              <a:rPr lang="pt-BR" altLang="pt-BR" sz="1600" dirty="0" smtClean="0"/>
              <a:t>exposto </a:t>
            </a:r>
            <a:r>
              <a:rPr lang="pt-BR" altLang="pt-BR" sz="1600" dirty="0"/>
              <a:t>na paisagem urbana e visível de qualquer ponto do espaço público</a:t>
            </a:r>
            <a:r>
              <a:rPr lang="pt-BR" sz="1600" dirty="0"/>
              <a:t>: </a:t>
            </a:r>
          </a:p>
          <a:p>
            <a:pPr marL="0" indent="0">
              <a:buNone/>
            </a:pPr>
            <a:endParaRPr lang="pt-BR" sz="1600" dirty="0" smtClean="0"/>
          </a:p>
          <a:p>
            <a:pPr marL="358775" indent="-358775"/>
            <a:r>
              <a:rPr lang="pt-BR" sz="1600" dirty="0" smtClean="0"/>
              <a:t>garantia de livre acesso à infraestrutura urbana; </a:t>
            </a:r>
          </a:p>
          <a:p>
            <a:pPr marL="0" indent="0">
              <a:buNone/>
            </a:pPr>
            <a:endParaRPr lang="pt-BR" sz="1600" dirty="0" smtClean="0"/>
          </a:p>
          <a:p>
            <a:pPr marL="358775" indent="-358775"/>
            <a:r>
              <a:rPr lang="pt-BR" sz="1600" b="1" dirty="0" smtClean="0"/>
              <a:t>priorização da sinalização pública</a:t>
            </a:r>
            <a:r>
              <a:rPr lang="pt-BR" sz="1600" dirty="0" smtClean="0"/>
              <a:t>, de modo a não confundir o motorista na condução de seu veículo e a garantir a livre e segura locomoção do pedestre; </a:t>
            </a:r>
          </a:p>
          <a:p>
            <a:pPr marL="0" indent="0">
              <a:buNone/>
            </a:pPr>
            <a:endParaRPr lang="pt-BR" sz="1600" dirty="0" smtClean="0"/>
          </a:p>
          <a:p>
            <a:pPr marL="358775" indent="-358775"/>
            <a:r>
              <a:rPr lang="pt-BR" sz="1600" dirty="0" smtClean="0"/>
              <a:t>combate à poluição visual e à degradação ambiental; </a:t>
            </a:r>
          </a:p>
          <a:p>
            <a:pPr marL="0" indent="0">
              <a:buNone/>
            </a:pPr>
            <a:endParaRPr lang="pt-BR" sz="1600" dirty="0" smtClean="0"/>
          </a:p>
          <a:p>
            <a:pPr marL="358775" indent="-358775"/>
            <a:r>
              <a:rPr lang="pt-BR" sz="1600" dirty="0" smtClean="0"/>
              <a:t>proteção, preservação e recuperação do patrimônio cultural, histórico, artístico e paisagístico, bem como do meio ambiente natural ou construído da cidade; </a:t>
            </a:r>
          </a:p>
          <a:p>
            <a:pPr marL="0" indent="0">
              <a:buNone/>
            </a:pPr>
            <a:endParaRPr lang="pt-BR" sz="1600" dirty="0" smtClean="0"/>
          </a:p>
          <a:p>
            <a:pPr marL="358775" indent="-358775"/>
            <a:r>
              <a:rPr lang="pt-BR" sz="1600" dirty="0" smtClean="0"/>
              <a:t>não obstrução de elementos de ventilação e iluminação das edificações; </a:t>
            </a:r>
          </a:p>
          <a:p>
            <a:pPr marL="358775" indent="-358775"/>
            <a:endParaRPr lang="pt-BR" sz="1600" dirty="0" smtClean="0"/>
          </a:p>
          <a:p>
            <a:pPr marL="358775" indent="-358775"/>
            <a:r>
              <a:rPr lang="pt-BR" sz="1600" dirty="0" smtClean="0"/>
              <a:t>zelo pela segurança da população, das edificações e do logradouro público.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9554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1104990"/>
            <a:ext cx="51125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pt-BR" sz="1600" dirty="0" smtClean="0"/>
              <a:t>Durante a realização de evento, estritamente no local do evento;</a:t>
            </a:r>
          </a:p>
          <a:p>
            <a:pPr marL="355600" indent="-355600">
              <a:buFont typeface="Arial" pitchFamily="34" charset="0"/>
              <a:buChar char="•"/>
            </a:pPr>
            <a:endParaRPr lang="pt-BR" sz="1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pt-BR" sz="1600" dirty="0"/>
              <a:t>M</a:t>
            </a:r>
            <a:r>
              <a:rPr lang="pt-BR" sz="1600" dirty="0" smtClean="0"/>
              <a:t>ensagem </a:t>
            </a:r>
            <a:r>
              <a:rPr lang="pt-BR" sz="1600" dirty="0"/>
              <a:t>institucional órgão ou entidade do Poder Público </a:t>
            </a:r>
            <a:r>
              <a:rPr lang="pt-BR" sz="1600" dirty="0" smtClean="0"/>
              <a:t>em faixa e estandarte;</a:t>
            </a:r>
          </a:p>
          <a:p>
            <a:pPr marL="355600" indent="-355600">
              <a:buFont typeface="Arial" pitchFamily="34" charset="0"/>
              <a:buChar char="•"/>
            </a:pPr>
            <a:endParaRPr lang="pt-BR" sz="1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pt-BR" sz="1600" dirty="0" smtClean="0"/>
              <a:t>Publicidade do programa de </a:t>
            </a:r>
            <a:r>
              <a:rPr lang="pt-BR" sz="1600" dirty="0"/>
              <a:t>adoção de área verde </a:t>
            </a:r>
            <a:r>
              <a:rPr lang="pt-BR" sz="1600" dirty="0" smtClean="0"/>
              <a:t>ou nos relógios;</a:t>
            </a:r>
          </a:p>
          <a:p>
            <a:pPr marL="355600" indent="-355600">
              <a:buFont typeface="Arial" pitchFamily="34" charset="0"/>
              <a:buChar char="•"/>
            </a:pPr>
            <a:endParaRPr lang="pt-BR" sz="1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pt-BR" sz="1600" dirty="0" smtClean="0"/>
              <a:t>Patrocinadora da pista de </a:t>
            </a:r>
            <a:r>
              <a:rPr lang="pt-BR" sz="1600" i="1" dirty="0" smtClean="0"/>
              <a:t>Cooper</a:t>
            </a:r>
            <a:r>
              <a:rPr lang="pt-BR" sz="1600" dirty="0" smtClean="0"/>
              <a:t> e da ciclovia;</a:t>
            </a:r>
          </a:p>
          <a:p>
            <a:pPr marL="355600" indent="-355600">
              <a:buFont typeface="Arial" pitchFamily="34" charset="0"/>
              <a:buChar char="•"/>
            </a:pPr>
            <a:endParaRPr lang="pt-BR" sz="1600" dirty="0"/>
          </a:p>
          <a:p>
            <a:pPr marL="355600" indent="-355600">
              <a:buFont typeface="Arial" pitchFamily="34" charset="0"/>
              <a:buChar char="•"/>
            </a:pPr>
            <a:r>
              <a:rPr lang="pt-BR" sz="1600" dirty="0"/>
              <a:t>Em mobiliário urbano, de acordo com critérios e preços estabelecidos pelo Executivo. </a:t>
            </a:r>
          </a:p>
          <a:p>
            <a:endParaRPr lang="pt-BR" sz="1600" dirty="0" smtClean="0"/>
          </a:p>
          <a:p>
            <a:pPr marL="355600" indent="-355600">
              <a:buFont typeface="Arial" pitchFamily="34" charset="0"/>
              <a:buChar char="•"/>
            </a:pPr>
            <a:endParaRPr lang="pt-BR" sz="1600" dirty="0"/>
          </a:p>
          <a:p>
            <a:pPr algn="just"/>
            <a:r>
              <a:rPr lang="pt-BR" sz="1600" b="1" dirty="0" smtClean="0">
                <a:solidFill>
                  <a:srgbClr val="000000"/>
                </a:solidFill>
              </a:rPr>
              <a:t>SISTEMA DE COBRANÇA </a:t>
            </a:r>
            <a:r>
              <a:rPr lang="pt-BR" sz="1600" dirty="0" smtClean="0">
                <a:solidFill>
                  <a:srgbClr val="000000"/>
                </a:solidFill>
              </a:rPr>
              <a:t>diferenciada </a:t>
            </a:r>
            <a:r>
              <a:rPr lang="pt-BR" sz="1600" dirty="0">
                <a:solidFill>
                  <a:srgbClr val="000000"/>
                </a:solidFill>
              </a:rPr>
              <a:t>pelo uso do logradouro público para que o engenho instalado em local de alta visibilidade financie a instalação de outro mobiliário em local mobiliário que não seja de interesse por parte dos anunciantes.</a:t>
            </a:r>
          </a:p>
          <a:p>
            <a:pPr marL="355600" indent="-355600" algn="just"/>
            <a:r>
              <a:rPr lang="pt-BR" sz="1600" dirty="0">
                <a:solidFill>
                  <a:srgbClr val="000000"/>
                </a:solidFill>
              </a:rPr>
              <a:t> </a:t>
            </a:r>
          </a:p>
          <a:p>
            <a:endParaRPr lang="pt-BR" sz="1600" dirty="0" smtClean="0"/>
          </a:p>
          <a:p>
            <a:pPr>
              <a:buFont typeface="Arial" pitchFamily="34" charset="0"/>
              <a:buChar char="•"/>
            </a:pPr>
            <a:endParaRPr lang="pt-BR" sz="16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</a:tabLst>
            </a:pP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657739"/>
            <a:ext cx="835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</a:rPr>
              <a:t>É </a:t>
            </a:r>
            <a:r>
              <a:rPr lang="pt-BR" sz="1600" b="1" dirty="0" smtClean="0">
                <a:solidFill>
                  <a:srgbClr val="000000"/>
                </a:solidFill>
              </a:rPr>
              <a:t>permitida </a:t>
            </a:r>
            <a:r>
              <a:rPr lang="pt-BR" sz="1600" dirty="0" smtClean="0">
                <a:solidFill>
                  <a:srgbClr val="000000"/>
                </a:solidFill>
              </a:rPr>
              <a:t>a instalação de engenho de publicidade em logradouro público: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b="12524"/>
          <a:stretch>
            <a:fillRect/>
          </a:stretch>
        </p:blipFill>
        <p:spPr bwMode="auto">
          <a:xfrm>
            <a:off x="5757806" y="1095081"/>
            <a:ext cx="3140935" cy="203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332" b="125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17659"/>
              </p:ext>
            </p:extLst>
          </p:nvPr>
        </p:nvGraphicFramePr>
        <p:xfrm>
          <a:off x="5702637" y="3356992"/>
          <a:ext cx="3251272" cy="211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Documento" r:id="rId4" imgW="5432400" imgH="7138440" progId="Word.Document.8">
                  <p:embed/>
                </p:oleObj>
              </mc:Choice>
              <mc:Fallback>
                <p:oleObj name="Documento" r:id="rId4" imgW="5432400" imgH="7138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677" b="40860"/>
                      <a:stretch>
                        <a:fillRect/>
                      </a:stretch>
                    </p:blipFill>
                    <p:spPr bwMode="auto">
                      <a:xfrm>
                        <a:off x="5702637" y="3356992"/>
                        <a:ext cx="3251272" cy="2113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68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42844" y="332656"/>
            <a:ext cx="8229600" cy="428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Classificação por tipo:</a:t>
            </a:r>
            <a:endParaRPr lang="pt-BR" sz="1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l="19542" t="27319" r="24102" b="32768"/>
          <a:stretch/>
        </p:blipFill>
        <p:spPr bwMode="auto">
          <a:xfrm>
            <a:off x="683568" y="3717032"/>
            <a:ext cx="2711036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/>
          <a:srcRect l="31270" t="31375" r="11827" b="29297"/>
          <a:stretch/>
        </p:blipFill>
        <p:spPr bwMode="auto">
          <a:xfrm>
            <a:off x="5076056" y="3501008"/>
            <a:ext cx="2880320" cy="1493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5229200"/>
            <a:ext cx="3960440" cy="2000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u="none" dirty="0" smtClean="0">
                <a:latin typeface="+mj-lt"/>
              </a:rPr>
              <a:t>cooperativo</a:t>
            </a:r>
            <a:r>
              <a:rPr lang="pt-PT" sz="1600" b="1" u="none" dirty="0">
                <a:latin typeface="+mj-lt"/>
              </a:rPr>
              <a:t>:</a:t>
            </a:r>
            <a:r>
              <a:rPr lang="pt-PT" sz="1600" u="none" dirty="0">
                <a:latin typeface="+mj-lt"/>
              </a:rPr>
              <a:t> engenho indicativo </a:t>
            </a:r>
            <a:r>
              <a:rPr lang="pt-PT" sz="1600" u="none" dirty="0" smtClean="0">
                <a:latin typeface="+mj-lt"/>
              </a:rPr>
              <a:t>que </a:t>
            </a:r>
            <a:r>
              <a:rPr lang="pt-PT" sz="1600" u="none" dirty="0">
                <a:latin typeface="+mj-lt"/>
              </a:rPr>
              <a:t>também contém mensagem publicitária, não superior a 50% </a:t>
            </a:r>
            <a:r>
              <a:rPr lang="pt-PT" sz="1600" u="none" dirty="0" smtClean="0">
                <a:latin typeface="+mj-lt"/>
              </a:rPr>
              <a:t>de </a:t>
            </a:r>
            <a:r>
              <a:rPr lang="pt-PT" sz="1600" u="none" dirty="0">
                <a:latin typeface="+mj-lt"/>
              </a:rPr>
              <a:t>sua área;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44008" y="5046275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>
                <a:latin typeface="+mj-lt"/>
              </a:rPr>
              <a:t>institucional: </a:t>
            </a:r>
            <a:r>
              <a:rPr lang="pt-PT" sz="1600" dirty="0" smtClean="0">
                <a:latin typeface="+mj-lt"/>
              </a:rPr>
              <a:t>mensagem </a:t>
            </a:r>
            <a:r>
              <a:rPr lang="pt-PT" sz="1600" dirty="0">
                <a:latin typeface="+mj-lt"/>
              </a:rPr>
              <a:t>de cunho cívico ou de utilidade pública veiculada por órgão ou entidade do Poder Público.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4"/>
          <a:srcRect l="23510" t="26141" r="26176" b="30128"/>
          <a:stretch/>
        </p:blipFill>
        <p:spPr bwMode="auto">
          <a:xfrm>
            <a:off x="611346" y="806524"/>
            <a:ext cx="2527053" cy="1686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/>
          <a:srcRect l="20808" t="45334" r="20226" b="32767"/>
          <a:stretch/>
        </p:blipFill>
        <p:spPr bwMode="auto">
          <a:xfrm>
            <a:off x="4716016" y="908720"/>
            <a:ext cx="3580585" cy="162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tângulo 9"/>
          <p:cNvSpPr/>
          <p:nvPr/>
        </p:nvSpPr>
        <p:spPr>
          <a:xfrm>
            <a:off x="238886" y="2672541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/>
              <a:t>indicativo: </a:t>
            </a:r>
            <a:r>
              <a:rPr lang="pt-PT" sz="1600" dirty="0" smtClean="0">
                <a:solidFill>
                  <a:srgbClr val="000000"/>
                </a:solidFill>
              </a:rPr>
              <a:t>identificação da atividade exercida ou da propriedade;</a:t>
            </a:r>
            <a:endParaRPr lang="pt-PT" sz="1600" dirty="0">
              <a:solidFill>
                <a:srgbClr val="000000"/>
              </a:solidFill>
            </a:endParaRPr>
          </a:p>
        </p:txBody>
      </p:sp>
      <p:sp>
        <p:nvSpPr>
          <p:cNvPr id="14" name="Retângulo 10"/>
          <p:cNvSpPr/>
          <p:nvPr/>
        </p:nvSpPr>
        <p:spPr>
          <a:xfrm>
            <a:off x="4572000" y="2636912"/>
            <a:ext cx="39604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b="1" dirty="0" smtClean="0"/>
              <a:t>publicitário: </a:t>
            </a:r>
            <a:r>
              <a:rPr lang="pt-BR" sz="1600" dirty="0" smtClean="0">
                <a:solidFill>
                  <a:srgbClr val="000000"/>
                </a:solidFill>
              </a:rPr>
              <a:t>comunica qualquer mensagem de propaganda, sem caráter indicativo;</a:t>
            </a:r>
            <a:endParaRPr lang="pt-B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4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/>
          <p:cNvSpPr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1038" y="124619"/>
            <a:ext cx="50403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pt-BR" altLang="pt-BR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Instalação de publicidade na propriedade privada: </a:t>
            </a:r>
            <a:endParaRPr lang="pt-BR" altLang="pt-BR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81038" y="609600"/>
          <a:ext cx="8004175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5" imgW="8973360" imgH="7551360" progId="Word.Document.8">
                  <p:embed/>
                </p:oleObj>
              </mc:Choice>
              <mc:Fallback>
                <p:oleObj name="Document" r:id="rId5" imgW="8973360" imgH="7551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609600"/>
                        <a:ext cx="8004175" cy="6731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04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14314" y="4286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>
                <a:solidFill>
                  <a:srgbClr val="000000"/>
                </a:solidFill>
              </a:rPr>
              <a:t>Condições</a:t>
            </a:r>
            <a:r>
              <a:rPr lang="pt-BR" sz="1600" dirty="0" smtClean="0">
                <a:solidFill>
                  <a:srgbClr val="000000"/>
                </a:solidFill>
              </a:rPr>
              <a:t> para instalação: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908720"/>
            <a:ext cx="3711926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indent="355600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A </a:t>
            </a:r>
            <a:r>
              <a:rPr lang="pt-BR" sz="1600" b="1" dirty="0" smtClean="0">
                <a:solidFill>
                  <a:srgbClr val="000000"/>
                </a:solidFill>
              </a:rPr>
              <a:t>ALTURA MÁXIMA para </a:t>
            </a:r>
            <a:r>
              <a:rPr lang="pt-BR" sz="1600" b="1" dirty="0">
                <a:solidFill>
                  <a:srgbClr val="000000"/>
                </a:solidFill>
              </a:rPr>
              <a:t>instalação de engenho de publicidade é de 9 m</a:t>
            </a:r>
            <a:r>
              <a:rPr lang="pt-BR" sz="1600" dirty="0">
                <a:solidFill>
                  <a:srgbClr val="000000"/>
                </a:solidFill>
              </a:rPr>
              <a:t>, exceto quando instalado em empena cega, sobre tela protetora de edificação em construção e nos postos de abastecimento (regra especial</a:t>
            </a:r>
            <a:r>
              <a:rPr lang="pt-BR" sz="1600" dirty="0" smtClean="0">
                <a:solidFill>
                  <a:srgbClr val="000000"/>
                </a:solidFill>
              </a:rPr>
              <a:t>)</a:t>
            </a:r>
          </a:p>
          <a:p>
            <a:pPr indent="355600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355600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355600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>
                <a:solidFill>
                  <a:srgbClr val="000000"/>
                </a:solidFill>
              </a:rPr>
              <a:t>A ÁREA MÁXIMA a ser usada para engenho de publicidade </a:t>
            </a:r>
            <a:r>
              <a:rPr lang="pt-BR" sz="1600" dirty="0" smtClean="0">
                <a:solidFill>
                  <a:srgbClr val="000000"/>
                </a:solidFill>
              </a:rPr>
              <a:t>instalado em terreno ou lote vago em imóvel destinado exclusivamente a fins comerciais e exclusivamente a estacionamento ou manobras de veículos</a:t>
            </a:r>
            <a:r>
              <a:rPr lang="pt-PT" sz="1600" dirty="0" smtClean="0">
                <a:solidFill>
                  <a:srgbClr val="000000"/>
                </a:solidFill>
              </a:rPr>
              <a:t> </a:t>
            </a:r>
            <a:r>
              <a:rPr lang="pt-PT" sz="1600" b="1" dirty="0" smtClean="0">
                <a:solidFill>
                  <a:srgbClr val="000000"/>
                </a:solidFill>
              </a:rPr>
              <a:t>será de 27 m²</a:t>
            </a:r>
            <a:r>
              <a:rPr lang="pt-PT" sz="1600" dirty="0" smtClean="0">
                <a:solidFill>
                  <a:srgbClr val="000000"/>
                </a:solidFill>
              </a:rPr>
              <a:t>.</a:t>
            </a:r>
          </a:p>
          <a:p>
            <a:pPr indent="355600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sz="1600" dirty="0">
              <a:solidFill>
                <a:srgbClr val="000000"/>
              </a:solidFill>
            </a:endParaRPr>
          </a:p>
          <a:p>
            <a:pPr indent="355600" algn="just">
              <a:spcBef>
                <a:spcPts val="875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O engenho de publicidade instalado sobre </a:t>
            </a:r>
            <a:r>
              <a:rPr lang="pt-BR" sz="1600" b="1" dirty="0" smtClean="0">
                <a:solidFill>
                  <a:srgbClr val="000000"/>
                </a:solidFill>
              </a:rPr>
              <a:t>EMPENA CEGA </a:t>
            </a:r>
            <a:r>
              <a:rPr lang="pt-BR" sz="1600" dirty="0" smtClean="0">
                <a:solidFill>
                  <a:srgbClr val="000000"/>
                </a:solidFill>
              </a:rPr>
              <a:t>poderá </a:t>
            </a:r>
            <a:r>
              <a:rPr lang="pt-BR" sz="1600" dirty="0">
                <a:solidFill>
                  <a:srgbClr val="000000"/>
                </a:solidFill>
              </a:rPr>
              <a:t>ocupar até 50% da área da empena sobre a qual se </a:t>
            </a:r>
            <a:r>
              <a:rPr lang="pt-BR" sz="1600" dirty="0" smtClean="0">
                <a:solidFill>
                  <a:srgbClr val="000000"/>
                </a:solidFill>
              </a:rPr>
              <a:t>apoia,  sendo apenas </a:t>
            </a:r>
            <a:r>
              <a:rPr lang="pt-BR" sz="1600" dirty="0">
                <a:solidFill>
                  <a:srgbClr val="000000"/>
                </a:solidFill>
              </a:rPr>
              <a:t>1 </a:t>
            </a:r>
            <a:r>
              <a:rPr lang="pt-BR" sz="1600" dirty="0" smtClean="0">
                <a:solidFill>
                  <a:srgbClr val="000000"/>
                </a:solidFill>
              </a:rPr>
              <a:t>apenas </a:t>
            </a:r>
            <a:r>
              <a:rPr lang="pt-BR" sz="1600" dirty="0">
                <a:solidFill>
                  <a:srgbClr val="000000"/>
                </a:solidFill>
              </a:rPr>
              <a:t>de 1 empena cega por </a:t>
            </a:r>
            <a:r>
              <a:rPr lang="pt-BR" sz="1600" dirty="0" smtClean="0">
                <a:solidFill>
                  <a:srgbClr val="000000"/>
                </a:solidFill>
              </a:rPr>
              <a:t>edificação</a:t>
            </a:r>
            <a:endParaRPr lang="pt-BR" sz="1600" dirty="0">
              <a:solidFill>
                <a:srgbClr val="000000"/>
              </a:solidFill>
            </a:endParaRPr>
          </a:p>
          <a:p>
            <a:pPr indent="3556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355600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 l="26936" b="35173"/>
          <a:stretch>
            <a:fillRect/>
          </a:stretch>
        </p:blipFill>
        <p:spPr bwMode="auto">
          <a:xfrm>
            <a:off x="4355409" y="3479215"/>
            <a:ext cx="3190062" cy="2038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r="36605" b="45114"/>
          <a:stretch>
            <a:fillRect/>
          </a:stretch>
        </p:blipFill>
        <p:spPr bwMode="auto">
          <a:xfrm>
            <a:off x="4355408" y="1124744"/>
            <a:ext cx="3024904" cy="1963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17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544" y="1196752"/>
            <a:ext cx="427640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altLang="pt-BR" sz="1600" dirty="0">
                <a:solidFill>
                  <a:schemeClr val="tx1"/>
                </a:solidFill>
              </a:rPr>
              <a:t>em local em que o engenho prejudique a identificação e preservação dos marcos referenciais urbanos;</a:t>
            </a:r>
          </a:p>
          <a:p>
            <a:pPr>
              <a:buFontTx/>
              <a:buChar char="-"/>
            </a:pPr>
            <a:endParaRPr lang="pt-BR" altLang="pt-BR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altLang="pt-BR" sz="1600" dirty="0">
                <a:solidFill>
                  <a:schemeClr val="tx1"/>
                </a:solidFill>
              </a:rPr>
              <a:t>nas </a:t>
            </a:r>
            <a:r>
              <a:rPr lang="pt-BR" altLang="pt-BR" sz="1600" dirty="0" smtClean="0">
                <a:solidFill>
                  <a:schemeClr val="tx1"/>
                </a:solidFill>
              </a:rPr>
              <a:t>árvores, postes e pequenos mobiliários;</a:t>
            </a:r>
            <a:endParaRPr lang="pt-BR" altLang="pt-BR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t-BR" altLang="pt-BR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altLang="pt-BR" sz="1600" dirty="0">
                <a:solidFill>
                  <a:schemeClr val="tx1"/>
                </a:solidFill>
              </a:rPr>
              <a:t>em local em que o engenho prejudique a sinalização de </a:t>
            </a:r>
            <a:r>
              <a:rPr lang="pt-BR" altLang="pt-BR" sz="1600" dirty="0" smtClean="0">
                <a:solidFill>
                  <a:schemeClr val="tx1"/>
                </a:solidFill>
              </a:rPr>
              <a:t>trânsito ou cause </a:t>
            </a:r>
            <a:r>
              <a:rPr lang="pt-BR" altLang="pt-BR" sz="1600" dirty="0">
                <a:solidFill>
                  <a:schemeClr val="tx1"/>
                </a:solidFill>
              </a:rPr>
              <a:t>insegurança ao trânsito de veículo e </a:t>
            </a:r>
            <a:r>
              <a:rPr lang="pt-BR" altLang="pt-BR" sz="1600" dirty="0" smtClean="0">
                <a:solidFill>
                  <a:schemeClr val="tx1"/>
                </a:solidFill>
              </a:rPr>
              <a:t>pedestre;</a:t>
            </a:r>
            <a:endParaRPr lang="pt-BR" altLang="pt-BR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t-BR" altLang="pt-BR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altLang="pt-BR" sz="1600" dirty="0">
                <a:solidFill>
                  <a:schemeClr val="tx1"/>
                </a:solidFill>
              </a:rPr>
              <a:t> em placa indicativa de trânsito;</a:t>
            </a:r>
          </a:p>
          <a:p>
            <a:pPr>
              <a:buFontTx/>
              <a:buChar char="-"/>
            </a:pPr>
            <a:endParaRPr lang="pt-BR" altLang="pt-BR" sz="1600" dirty="0">
              <a:solidFill>
                <a:schemeClr val="tx1"/>
              </a:solidFill>
            </a:endParaRPr>
          </a:p>
          <a:p>
            <a:r>
              <a:rPr lang="pt-BR" altLang="pt-BR" sz="1600" dirty="0" smtClean="0">
                <a:solidFill>
                  <a:schemeClr val="tx1"/>
                </a:solidFill>
              </a:rPr>
              <a:t>- em </a:t>
            </a:r>
            <a:r>
              <a:rPr lang="pt-BR" altLang="pt-BR" sz="1600" dirty="0">
                <a:solidFill>
                  <a:schemeClr val="tx1"/>
                </a:solidFill>
              </a:rPr>
              <a:t>faixa de domínio de </a:t>
            </a:r>
            <a:r>
              <a:rPr lang="pt-BR" altLang="pt-BR" sz="1600" dirty="0" smtClean="0">
                <a:solidFill>
                  <a:schemeClr val="tx1"/>
                </a:solidFill>
              </a:rPr>
              <a:t>rodovias (regras específicas)</a:t>
            </a:r>
          </a:p>
          <a:p>
            <a:endParaRPr lang="pt-BR" altLang="pt-BR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altLang="pt-BR" sz="1600" dirty="0">
                <a:solidFill>
                  <a:schemeClr val="tx1"/>
                </a:solidFill>
              </a:rPr>
              <a:t>em veículo, motorizado ou não, com o fim exclusivo de divulgação de publicidade; </a:t>
            </a:r>
          </a:p>
          <a:p>
            <a:pPr>
              <a:buFontTx/>
              <a:buChar char="-"/>
            </a:pPr>
            <a:endParaRPr lang="pt-BR" altLang="pt-BR" sz="1600" dirty="0">
              <a:solidFill>
                <a:schemeClr val="tx1"/>
              </a:solidFill>
            </a:endParaRPr>
          </a:p>
          <a:p>
            <a:endParaRPr lang="pt-BR" altLang="pt-BR" sz="1600" i="1" dirty="0">
              <a:solidFill>
                <a:schemeClr val="tx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7544" y="668437"/>
            <a:ext cx="39624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>
                <a:srgbClr val="B2B2B2"/>
              </a:buClr>
              <a:buFont typeface="Verdana" panose="020B0604030504040204" pitchFamily="34" charset="0"/>
              <a:buNone/>
            </a:pPr>
            <a:r>
              <a:rPr lang="pt-BR" altLang="pt-BR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É vedada a instalação</a:t>
            </a:r>
            <a:r>
              <a:rPr lang="pt-BR" altLang="pt-BR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</a:t>
            </a:r>
            <a:endParaRPr lang="pt-BR" altLang="pt-BR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9" descr="D:\COMUNICAÇÃO\Criação\Projetos diversos\Apresentação Gina CDP\Fotos BH\DSC07263.JPG"/>
          <p:cNvPicPr>
            <a:picLocks noChangeArrowheads="1"/>
          </p:cNvPicPr>
          <p:nvPr/>
        </p:nvPicPr>
        <p:blipFill>
          <a:blip r:embed="rId2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1"/>
          <a:stretch>
            <a:fillRect/>
          </a:stretch>
        </p:blipFill>
        <p:spPr bwMode="auto">
          <a:xfrm>
            <a:off x="4999070" y="836712"/>
            <a:ext cx="3779912" cy="24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29" descr="\\Sudecap197\GPUR\4-OUTROS\02-LEGISLACAO\01-POSTURAS\IMAGENS\40201_imagens_posturas68a_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/>
          <a:stretch>
            <a:fillRect/>
          </a:stretch>
        </p:blipFill>
        <p:spPr bwMode="auto">
          <a:xfrm>
            <a:off x="4999070" y="3254785"/>
            <a:ext cx="3779912" cy="235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8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dirty="0" smtClean="0"/>
              <a:t>.</a:t>
            </a:r>
            <a:endParaRPr lang="pt-BR" sz="1200" dirty="0" smtClean="0"/>
          </a:p>
          <a:p>
            <a:pPr marL="0" indent="0">
              <a:buNone/>
            </a:pPr>
            <a:endParaRPr lang="pt-BR" sz="12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404664"/>
            <a:ext cx="8463884" cy="8219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numCol="1" spcCol="4572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u="none" dirty="0">
              <a:solidFill>
                <a:srgbClr val="000000"/>
              </a:solidFill>
              <a:latin typeface="+mj-lt"/>
            </a:endParaRPr>
          </a:p>
          <a:p>
            <a:pPr indent="-358775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u="non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PT" sz="1600" u="none" dirty="0">
                <a:solidFill>
                  <a:srgbClr val="000000"/>
                </a:solidFill>
                <a:latin typeface="+mj-lt"/>
              </a:rPr>
              <a:t>em edificação de uso </a:t>
            </a:r>
            <a:r>
              <a:rPr lang="pt-PT" sz="1600" u="none" dirty="0" smtClean="0">
                <a:solidFill>
                  <a:srgbClr val="000000"/>
                </a:solidFill>
                <a:latin typeface="+mj-lt"/>
              </a:rPr>
              <a:t>residencial </a:t>
            </a:r>
            <a:r>
              <a:rPr lang="pt-PT" sz="1600" u="none" dirty="0">
                <a:solidFill>
                  <a:srgbClr val="000000"/>
                </a:solidFill>
                <a:latin typeface="+mj-lt"/>
              </a:rPr>
              <a:t>e na parte residencial da edificação de uso </a:t>
            </a:r>
            <a:r>
              <a:rPr lang="pt-PT" sz="1600" u="none" dirty="0" smtClean="0">
                <a:solidFill>
                  <a:srgbClr val="000000"/>
                </a:solidFill>
                <a:latin typeface="+mj-lt"/>
              </a:rPr>
              <a:t>misto;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  <a:p>
            <a:pPr indent="-358775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sz="1600" u="none" dirty="0">
              <a:solidFill>
                <a:srgbClr val="000000"/>
              </a:solidFill>
              <a:latin typeface="+mj-lt"/>
            </a:endParaRPr>
          </a:p>
          <a:p>
            <a:pPr indent="-358775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u="none" dirty="0">
                <a:solidFill>
                  <a:srgbClr val="000000"/>
                </a:solidFill>
                <a:latin typeface="+mj-lt"/>
              </a:rPr>
              <a:t> nos afastamentos laterais e de fundos das </a:t>
            </a:r>
            <a:r>
              <a:rPr lang="pt-PT" sz="1600" u="none" dirty="0" smtClean="0">
                <a:solidFill>
                  <a:srgbClr val="000000"/>
                </a:solidFill>
                <a:latin typeface="+mj-lt"/>
              </a:rPr>
              <a:t>edificações (com exceções);</a:t>
            </a:r>
            <a:endParaRPr lang="pt-PT" sz="1600" dirty="0">
              <a:solidFill>
                <a:srgbClr val="000000"/>
              </a:solidFill>
              <a:latin typeface="+mj-lt"/>
            </a:endParaRPr>
          </a:p>
          <a:p>
            <a:pPr indent="-358775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sz="1600" u="none" dirty="0">
              <a:solidFill>
                <a:srgbClr val="000000"/>
              </a:solidFill>
              <a:latin typeface="+mj-lt"/>
            </a:endParaRPr>
          </a:p>
          <a:p>
            <a:pPr indent="-358775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e</a:t>
            </a:r>
            <a:r>
              <a:rPr lang="pt-BR" sz="1600" u="none" dirty="0" smtClean="0">
                <a:solidFill>
                  <a:srgbClr val="000000"/>
                </a:solidFill>
                <a:latin typeface="+mj-lt"/>
              </a:rPr>
              <a:t>m muro, </a:t>
            </a:r>
            <a:r>
              <a:rPr lang="pt-BR" sz="1600" u="none" dirty="0">
                <a:solidFill>
                  <a:srgbClr val="000000"/>
                </a:solidFill>
                <a:latin typeface="+mj-lt"/>
              </a:rPr>
              <a:t>exceto </a:t>
            </a:r>
            <a:r>
              <a:rPr lang="pt-BR" sz="1600" u="none" dirty="0" smtClean="0">
                <a:solidFill>
                  <a:srgbClr val="000000"/>
                </a:solidFill>
                <a:latin typeface="+mj-lt"/>
              </a:rPr>
              <a:t>se destinado </a:t>
            </a:r>
            <a:r>
              <a:rPr lang="pt-BR" sz="1600" u="none" dirty="0">
                <a:solidFill>
                  <a:srgbClr val="000000"/>
                </a:solidFill>
                <a:latin typeface="+mj-lt"/>
              </a:rPr>
              <a:t>à </a:t>
            </a:r>
            <a:r>
              <a:rPr lang="pt-BR" sz="1600" u="none" dirty="0" smtClean="0">
                <a:solidFill>
                  <a:srgbClr val="000000"/>
                </a:solidFill>
                <a:latin typeface="+mj-lt"/>
              </a:rPr>
              <a:t>programação </a:t>
            </a:r>
            <a:r>
              <a:rPr lang="pt-BR" sz="1600" u="none" dirty="0">
                <a:solidFill>
                  <a:srgbClr val="000000"/>
                </a:solidFill>
                <a:latin typeface="+mj-lt"/>
              </a:rPr>
              <a:t>de cinema, teatro, museu, </a:t>
            </a:r>
            <a:r>
              <a:rPr lang="pt-BR" sz="1600" u="none" dirty="0" smtClean="0">
                <a:solidFill>
                  <a:srgbClr val="000000"/>
                </a:solidFill>
                <a:latin typeface="+mj-lt"/>
              </a:rPr>
              <a:t>com área de até 15 </a:t>
            </a:r>
            <a:r>
              <a:rPr lang="pt-BR" sz="1600" u="none" dirty="0">
                <a:solidFill>
                  <a:srgbClr val="000000"/>
                </a:solidFill>
                <a:latin typeface="+mj-lt"/>
              </a:rPr>
              <a:t>m</a:t>
            </a:r>
            <a:r>
              <a:rPr lang="pt-BR" sz="1600" u="none" dirty="0" smtClean="0">
                <a:solidFill>
                  <a:srgbClr val="000000"/>
                </a:solidFill>
                <a:latin typeface="+mj-lt"/>
              </a:rPr>
              <a:t>²;</a:t>
            </a:r>
          </a:p>
          <a:p>
            <a:pPr indent="-358775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u="none" dirty="0" smtClean="0">
              <a:solidFill>
                <a:srgbClr val="000000"/>
              </a:solidFill>
              <a:latin typeface="+mj-lt"/>
            </a:endParaRPr>
          </a:p>
          <a:p>
            <a:pPr indent="-450850">
              <a:buFont typeface="Times New Roman" pitchFamily="18" charset="0"/>
              <a:buChar char="•"/>
              <a:tabLst>
                <a:tab pos="447675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</a:rPr>
              <a:t>mensagem publicitária </a:t>
            </a:r>
            <a:r>
              <a:rPr lang="pt-BR" sz="1600" dirty="0">
                <a:solidFill>
                  <a:srgbClr val="000000"/>
                </a:solidFill>
              </a:rPr>
              <a:t>em lotes edificados</a:t>
            </a:r>
            <a:r>
              <a:rPr lang="pt-BR" sz="1600" dirty="0" smtClean="0">
                <a:solidFill>
                  <a:srgbClr val="000000"/>
                </a:solidFill>
              </a:rPr>
              <a:t>;</a:t>
            </a:r>
          </a:p>
          <a:p>
            <a:pPr indent="-450850">
              <a:buFont typeface="Times New Roman" pitchFamily="18" charset="0"/>
              <a:buChar char="•"/>
              <a:tabLst>
                <a:tab pos="447675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Times New Roman" pitchFamily="18" charset="0"/>
              <a:buChar char="•"/>
              <a:tabLst>
                <a:tab pos="447675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em obras públicas de arte, salvo para identificação do autor</a:t>
            </a:r>
            <a:r>
              <a:rPr lang="pt-BR" sz="1600" dirty="0" smtClean="0">
                <a:solidFill>
                  <a:srgbClr val="000000"/>
                </a:solidFill>
              </a:rPr>
              <a:t>;</a:t>
            </a:r>
          </a:p>
          <a:p>
            <a:pPr indent="-450850">
              <a:buClrTx/>
              <a:buSzTx/>
              <a:buFont typeface="Arial" pitchFamily="34" charset="0"/>
              <a:buChar char="•"/>
              <a:tabLst>
                <a:tab pos="447675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c</a:t>
            </a:r>
            <a:r>
              <a:rPr lang="pt-BR" sz="1600" dirty="0" err="1" smtClean="0">
                <a:solidFill>
                  <a:srgbClr val="000000"/>
                </a:solidFill>
              </a:rPr>
              <a:t>obrindo</a:t>
            </a:r>
            <a:r>
              <a:rPr lang="pt-BR" sz="1600" dirty="0" smtClean="0">
                <a:solidFill>
                  <a:srgbClr val="000000"/>
                </a:solidFill>
              </a:rPr>
              <a:t> portas </a:t>
            </a:r>
            <a:r>
              <a:rPr lang="pt-BR" sz="1600" dirty="0">
                <a:solidFill>
                  <a:srgbClr val="000000"/>
                </a:solidFill>
              </a:rPr>
              <a:t>e janelas em posição que altere as condições de circulação, ventilação ou iluminação da edificação; </a:t>
            </a: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em obra paralisada</a:t>
            </a:r>
            <a:r>
              <a:rPr lang="pt-BR" sz="1600" dirty="0" smtClean="0">
                <a:solidFill>
                  <a:srgbClr val="000000"/>
                </a:solidFill>
              </a:rPr>
              <a:t>;</a:t>
            </a: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onde obstruam visadas de referenciais simbólicas como edifícios históricos, obras de arte e Serra do </a:t>
            </a:r>
            <a:r>
              <a:rPr lang="pt-BR" sz="1600" dirty="0" smtClean="0">
                <a:solidFill>
                  <a:srgbClr val="000000"/>
                </a:solidFill>
              </a:rPr>
              <a:t>Curral</a:t>
            </a: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dirty="0">
                <a:solidFill>
                  <a:srgbClr val="000000"/>
                </a:solidFill>
              </a:rPr>
              <a:t> nos rios, lagoas, lagos etc, nos dutos de abastecimento de água, hidrantes e caixas d'água e nas sobre </a:t>
            </a:r>
            <a:r>
              <a:rPr lang="pt-PT" sz="1600" b="1" dirty="0">
                <a:solidFill>
                  <a:srgbClr val="000000"/>
                </a:solidFill>
              </a:rPr>
              <a:t>faixas de domínio </a:t>
            </a:r>
            <a:r>
              <a:rPr lang="pt-PT" sz="1600" dirty="0">
                <a:solidFill>
                  <a:srgbClr val="000000"/>
                </a:solidFill>
              </a:rPr>
              <a:t>nas rodovias e ferrovias;</a:t>
            </a: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indent="-45085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000000"/>
              </a:solidFill>
            </a:endParaRPr>
          </a:p>
          <a:p>
            <a:pPr indent="-358775" algn="just"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u="none" dirty="0">
              <a:solidFill>
                <a:srgbClr val="000000"/>
              </a:solidFill>
              <a:latin typeface="+mj-lt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04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15120" b="8347"/>
          <a:stretch>
            <a:fillRect/>
          </a:stretch>
        </p:blipFill>
        <p:spPr bwMode="auto">
          <a:xfrm>
            <a:off x="1082073" y="763106"/>
            <a:ext cx="2673581" cy="1676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4174" y="2484485"/>
            <a:ext cx="3018844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u="none" dirty="0" smtClean="0">
                <a:solidFill>
                  <a:srgbClr val="000000"/>
                </a:solidFill>
                <a:latin typeface="+mj-lt"/>
              </a:rPr>
              <a:t>Sobre </a:t>
            </a:r>
            <a:r>
              <a:rPr lang="pt-PT" sz="1600" u="none" dirty="0">
                <a:solidFill>
                  <a:srgbClr val="000000"/>
                </a:solidFill>
                <a:latin typeface="+mj-lt"/>
              </a:rPr>
              <a:t>marquise ou em qualquer elemento outro da edificação que avance para além da fachada.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52150" y="5249440"/>
            <a:ext cx="2987824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dirty="0" smtClean="0">
                <a:solidFill>
                  <a:srgbClr val="000000"/>
                </a:solidFill>
                <a:latin typeface="+mj-lt"/>
              </a:rPr>
              <a:t>Em toldos, exceto o </a:t>
            </a: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engenho indicativo na testeira frontal do toldo, limitado à altura de 30 cm;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b="34117"/>
          <a:stretch>
            <a:fillRect/>
          </a:stretch>
        </p:blipFill>
        <p:spPr bwMode="auto">
          <a:xfrm>
            <a:off x="1054107" y="3461759"/>
            <a:ext cx="2692225" cy="1694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70199" y="2567756"/>
            <a:ext cx="3039144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dirty="0" smtClean="0">
                <a:solidFill>
                  <a:srgbClr val="000000"/>
                </a:solidFill>
                <a:latin typeface="+mj-lt"/>
              </a:rPr>
              <a:t>Em gradis ou em qualquer elemento translúcido utilizado para vedação.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 t="28870" r="23236" b="21904"/>
          <a:stretch>
            <a:fillRect/>
          </a:stretch>
        </p:blipFill>
        <p:spPr bwMode="auto">
          <a:xfrm>
            <a:off x="5148064" y="763106"/>
            <a:ext cx="2725482" cy="1714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48064" y="5339558"/>
            <a:ext cx="3054907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dirty="0" smtClean="0">
                <a:solidFill>
                  <a:srgbClr val="000000"/>
                </a:solidFill>
                <a:latin typeface="+mj-lt"/>
              </a:rPr>
              <a:t>Sobre coberturas de edificações de qualquer tipologia.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b="16563"/>
          <a:stretch>
            <a:fillRect/>
          </a:stretch>
        </p:blipFill>
        <p:spPr bwMode="auto">
          <a:xfrm>
            <a:off x="5252802" y="3482759"/>
            <a:ext cx="2673937" cy="167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Espaço Reservado para Conteúdo 7"/>
          <p:cNvSpPr>
            <a:spLocks noGrp="1"/>
          </p:cNvSpPr>
          <p:nvPr>
            <p:ph idx="1"/>
          </p:nvPr>
        </p:nvSpPr>
        <p:spPr>
          <a:xfrm>
            <a:off x="716487" y="382279"/>
            <a:ext cx="8229600" cy="428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Proibições: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43095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0609" y="2476136"/>
            <a:ext cx="3456384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Em terrenos e lotes vagos e em empenas cegas em ADES residenciais entre outras e nas Zonas de Preservação e Proteção.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44008" y="2417653"/>
            <a:ext cx="4176465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dirty="0" smtClean="0">
                <a:solidFill>
                  <a:srgbClr val="000000"/>
                </a:solidFill>
                <a:latin typeface="+mj-lt"/>
              </a:rPr>
              <a:t>Em terrenos e  lotes vagos nas Zona de Proteção Ambiental 3, na Zona Central e Hipercentro, na Zona Central do Barreiro e de Venda Nova, e em ambos os lados da Av. do Contorno.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b="19095"/>
          <a:stretch>
            <a:fillRect/>
          </a:stretch>
        </p:blipFill>
        <p:spPr bwMode="auto">
          <a:xfrm>
            <a:off x="716487" y="765743"/>
            <a:ext cx="2722128" cy="1651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b="16208"/>
          <a:stretch>
            <a:fillRect/>
          </a:stretch>
        </p:blipFill>
        <p:spPr bwMode="auto">
          <a:xfrm>
            <a:off x="5096560" y="726138"/>
            <a:ext cx="2637806" cy="1657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716487" y="382279"/>
            <a:ext cx="8229600" cy="428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Proibições:</a:t>
            </a:r>
            <a:endParaRPr lang="pt-BR" sz="16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82093" y="5244691"/>
            <a:ext cx="2571768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1600" dirty="0" smtClean="0">
                <a:solidFill>
                  <a:srgbClr val="000000"/>
                </a:solidFill>
                <a:latin typeface="+mj-lt"/>
              </a:rPr>
              <a:t>Na área de afastamento frontal do lote em obras.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1441" y="5231451"/>
            <a:ext cx="3312368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Na área de afastamento frontal mínimo do lote edificado localizado nas vias de ligação regional e arterial.</a:t>
            </a:r>
            <a:endParaRPr lang="pt-PT" sz="1600" u="non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16483"/>
          <a:stretch>
            <a:fillRect/>
          </a:stretch>
        </p:blipFill>
        <p:spPr bwMode="auto">
          <a:xfrm>
            <a:off x="5220072" y="3521508"/>
            <a:ext cx="2695811" cy="1688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 r="1743" b="18808"/>
          <a:stretch>
            <a:fillRect/>
          </a:stretch>
        </p:blipFill>
        <p:spPr bwMode="auto">
          <a:xfrm>
            <a:off x="796635" y="3573016"/>
            <a:ext cx="2641980" cy="1637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89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25865" t="7748" r="29686" b="5084"/>
          <a:stretch>
            <a:fillRect/>
          </a:stretch>
        </p:blipFill>
        <p:spPr bwMode="auto">
          <a:xfrm>
            <a:off x="4427984" y="29094"/>
            <a:ext cx="26241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 l="25436" t="6761" r="29561" b="6281"/>
          <a:stretch>
            <a:fillRect/>
          </a:stretch>
        </p:blipFill>
        <p:spPr bwMode="auto">
          <a:xfrm>
            <a:off x="1684784" y="29094"/>
            <a:ext cx="26622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611560" y="6165304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smtClean="0"/>
              <a:t>ANTES</a:t>
            </a:r>
            <a:endParaRPr lang="pt-BR" sz="1600" b="1" dirty="0"/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7452320" y="6011289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DEPOIS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571310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CÓDIGO DE POSTURAS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O uso da propriedade, </a:t>
            </a:r>
            <a:r>
              <a:rPr lang="pt-BR" b="1" dirty="0" smtClean="0"/>
              <a:t>publicidade e eventos </a:t>
            </a:r>
            <a:r>
              <a:rPr lang="pt-BR" dirty="0" smtClean="0"/>
              <a:t>conforme o Código de Posturas do Município de Belo Horizonte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Lei nº 8.616/2003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400" dirty="0" smtClean="0"/>
              <a:t>Câmara Municipal de Belo Horizonte</a:t>
            </a:r>
          </a:p>
          <a:p>
            <a:pPr algn="ctr">
              <a:buNone/>
            </a:pPr>
            <a:r>
              <a:rPr lang="pt-BR" sz="2400" dirty="0" smtClean="0"/>
              <a:t>Comissão de Meio Ambiente e Política Urbana</a:t>
            </a:r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2400" dirty="0" smtClean="0"/>
              <a:t>maio de 2017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611560" y="6165304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smtClean="0"/>
              <a:t>ANTES</a:t>
            </a:r>
            <a:endParaRPr lang="pt-BR" sz="1600" b="1" dirty="0"/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7452320" y="6011289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DEPOIS</a:t>
            </a:r>
            <a:endParaRPr lang="pt-BR" sz="16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l="6129" r="5556" b="15315"/>
          <a:stretch>
            <a:fillRect/>
          </a:stretch>
        </p:blipFill>
        <p:spPr bwMode="auto">
          <a:xfrm>
            <a:off x="4736677" y="620688"/>
            <a:ext cx="3563888" cy="4556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5000" t="4178" r="1219" b="3905"/>
          <a:stretch>
            <a:fillRect/>
          </a:stretch>
        </p:blipFill>
        <p:spPr bwMode="auto">
          <a:xfrm>
            <a:off x="395536" y="1504657"/>
            <a:ext cx="3930220" cy="367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001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5"/>
          <a:stretch>
            <a:fillRect/>
          </a:stretch>
        </p:blipFill>
        <p:spPr bwMode="auto">
          <a:xfrm>
            <a:off x="3779838" y="3419475"/>
            <a:ext cx="5400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62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2771800" y="2852936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ANTES</a:t>
            </a:r>
            <a:endParaRPr lang="pt-BR" sz="1600" b="1" dirty="0"/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2771800" y="6237312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DEPOIS</a:t>
            </a:r>
            <a:endParaRPr lang="pt-BR" sz="16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 b="8347"/>
          <a:stretch>
            <a:fillRect/>
          </a:stretch>
        </p:blipFill>
        <p:spPr bwMode="auto">
          <a:xfrm>
            <a:off x="3779838" y="0"/>
            <a:ext cx="5364162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120" b="83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14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2771800" y="2852936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ANTES</a:t>
            </a:r>
            <a:endParaRPr lang="pt-BR" sz="1600" b="1" dirty="0"/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2771800" y="6237312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DEPOIS</a:t>
            </a:r>
            <a:endParaRPr lang="pt-BR" sz="1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3"/>
          <a:stretch>
            <a:fillRect/>
          </a:stretch>
        </p:blipFill>
        <p:spPr bwMode="auto">
          <a:xfrm>
            <a:off x="3776663" y="0"/>
            <a:ext cx="536733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64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>
            <a:fillRect/>
          </a:stretch>
        </p:blipFill>
        <p:spPr bwMode="auto">
          <a:xfrm>
            <a:off x="3776663" y="3429000"/>
            <a:ext cx="53673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48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27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2771800" y="2852936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ANTES</a:t>
            </a:r>
            <a:endParaRPr lang="pt-BR" sz="1600" b="1" dirty="0"/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2771800" y="6237312"/>
            <a:ext cx="848245" cy="428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b="1" dirty="0" smtClean="0"/>
              <a:t>DEPOIS</a:t>
            </a:r>
            <a:endParaRPr lang="pt-BR" sz="1600" b="1" dirty="0"/>
          </a:p>
        </p:txBody>
      </p:sp>
      <p:pic>
        <p:nvPicPr>
          <p:cNvPr id="37890" name="Picture 2" descr="http://4.bp.blogspot.com/_K--uEH1Z_es/TKIkfcOqNTI/AAAAAAAADuU/Jo6buppcSqw/s400/bh-pla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7669"/>
            <a:ext cx="4813267" cy="28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2.bp.blogspot.com/_K--uEH1Z_es/TKIkfMkFByI/AAAAAAAADuM/ESYbn2nR5rU/s400/artde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13267" cy="30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17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CÓDIGO DE POSTURAS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38576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 smtClean="0"/>
              <a:t>Contém as posturas destinadas a promover a </a:t>
            </a:r>
            <a:r>
              <a:rPr lang="pt-BR" sz="2000" b="1" dirty="0" smtClean="0"/>
              <a:t>harmonia</a:t>
            </a:r>
            <a:r>
              <a:rPr lang="pt-BR" sz="1800" dirty="0" smtClean="0"/>
              <a:t> e o </a:t>
            </a:r>
            <a:r>
              <a:rPr lang="pt-BR" sz="2000" b="1" dirty="0" smtClean="0"/>
              <a:t>equilíbrio</a:t>
            </a:r>
            <a:r>
              <a:rPr lang="pt-BR" sz="1800" dirty="0" smtClean="0"/>
              <a:t> no </a:t>
            </a:r>
            <a:r>
              <a:rPr lang="pt-BR" sz="2000" b="1" dirty="0" smtClean="0"/>
              <a:t>espaço urbano </a:t>
            </a:r>
            <a:r>
              <a:rPr lang="pt-BR" sz="1800" dirty="0" smtClean="0"/>
              <a:t>por meio do disciplinamento dos </a:t>
            </a:r>
            <a:r>
              <a:rPr lang="pt-BR" sz="2000" b="1" dirty="0" smtClean="0"/>
              <a:t>comportamentos</a:t>
            </a:r>
            <a:r>
              <a:rPr lang="pt-BR" sz="1800" dirty="0" smtClean="0"/>
              <a:t>, das </a:t>
            </a:r>
            <a:r>
              <a:rPr lang="pt-BR" sz="2400" b="1" dirty="0" smtClean="0"/>
              <a:t>condutas</a:t>
            </a:r>
            <a:r>
              <a:rPr lang="pt-BR" sz="1800" dirty="0" smtClean="0"/>
              <a:t> e dos </a:t>
            </a:r>
            <a:r>
              <a:rPr lang="pt-BR" sz="2400" b="1" dirty="0" smtClean="0"/>
              <a:t>procedimentos</a:t>
            </a:r>
            <a:r>
              <a:rPr lang="pt-BR" sz="1800" dirty="0" smtClean="0"/>
              <a:t> dos cidadãos no Município de Belo Horizonte.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>
              <a:buNone/>
            </a:pPr>
            <a:r>
              <a:rPr lang="pt-BR" sz="1800" dirty="0" smtClean="0"/>
              <a:t>As posturas regulam:</a:t>
            </a:r>
          </a:p>
          <a:p>
            <a:pPr algn="just">
              <a:buNone/>
            </a:pPr>
            <a:endParaRPr lang="pt-BR" sz="1800" dirty="0" smtClean="0"/>
          </a:p>
          <a:p>
            <a:pPr marL="266700" indent="-266700" algn="just"/>
            <a:r>
              <a:rPr lang="pt-BR" sz="1800" dirty="0" smtClean="0"/>
              <a:t>as operações de construção, conservação e manutenção e o uso do </a:t>
            </a:r>
            <a:r>
              <a:rPr lang="pt-BR" sz="1800" b="1" dirty="0" smtClean="0"/>
              <a:t>logradouro público</a:t>
            </a:r>
            <a:r>
              <a:rPr lang="pt-BR" sz="1800" dirty="0" smtClean="0"/>
              <a:t>;</a:t>
            </a:r>
          </a:p>
          <a:p>
            <a:pPr marL="266700" indent="-266700" algn="just"/>
            <a:r>
              <a:rPr lang="pt-BR" sz="1800" dirty="0" smtClean="0"/>
              <a:t>as operações de construção, conservação e manutenção e o uso da </a:t>
            </a:r>
            <a:r>
              <a:rPr lang="pt-BR" sz="1800" b="1" dirty="0" smtClean="0"/>
              <a:t>propriedade pública ou particular</a:t>
            </a:r>
            <a:r>
              <a:rPr lang="pt-BR" sz="1800" dirty="0" smtClean="0"/>
              <a:t>, quando tais operações e uso </a:t>
            </a:r>
            <a:r>
              <a:rPr lang="pt-BR" sz="1800" b="1" dirty="0" smtClean="0"/>
              <a:t>afetarem o interesse público</a:t>
            </a:r>
            <a:r>
              <a:rPr lang="pt-BR" sz="1800" dirty="0" smtClean="0"/>
              <a:t>;</a:t>
            </a:r>
          </a:p>
          <a:p>
            <a:pPr marL="266700" indent="-266700" algn="just"/>
            <a:r>
              <a:rPr lang="pt-BR" sz="1800" dirty="0" smtClean="0"/>
              <a:t>o uso do </a:t>
            </a:r>
            <a:r>
              <a:rPr lang="pt-BR" sz="1800" b="1" dirty="0" smtClean="0"/>
              <a:t>espaço aéreo</a:t>
            </a:r>
            <a:r>
              <a:rPr lang="pt-BR" sz="1800" dirty="0" smtClean="0"/>
              <a:t> e do </a:t>
            </a:r>
            <a:r>
              <a:rPr lang="pt-BR" sz="1800" b="1" dirty="0" smtClean="0"/>
              <a:t>subsolo</a:t>
            </a:r>
            <a:r>
              <a:rPr lang="pt-B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611560" y="980728"/>
            <a:ext cx="771530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PRINCIPAIS DESAFIOS</a:t>
            </a:r>
          </a:p>
          <a:p>
            <a:pPr lvl="0">
              <a:spcBef>
                <a:spcPts val="0"/>
              </a:spcBef>
              <a:buNone/>
            </a:pPr>
            <a:endParaRPr lang="pt-BR" sz="1600" b="1" dirty="0" smtClean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endParaRPr lang="pt-BR" sz="1600" b="1" dirty="0" smtClean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endParaRPr lang="pt-BR" sz="1600" b="1" dirty="0" smtClean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1 – O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uso e a gestão do espaço público 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devem contemplar apropriações coletivas e manifestações artísticas e culturais de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INTERESSE PÚBLICO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lang="pt-BR" sz="1600" dirty="0" smtClean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endParaRPr lang="pt-BR" sz="1600" dirty="0" smtClean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endParaRPr lang="pt-BR" sz="1600" dirty="0" smtClean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2 – Os engenhos de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publicidade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 podem se configurar como importantes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REFERÊNCIAS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 no espaço urbano, no entanto, não devem interferir na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CIRCULAÇÃO DE PEDESTRES, 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no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CONFORTO TÉRMICO E LUMINOSO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 das edificações e não devem ter impactos de </a:t>
            </a:r>
            <a:r>
              <a:rPr lang="pt-BR" sz="1600" b="1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POLUIÇÃO VISUAL</a:t>
            </a:r>
            <a:r>
              <a:rPr lang="pt-BR" sz="1600" dirty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mitigados.</a:t>
            </a:r>
          </a:p>
          <a:p>
            <a:pPr lvl="0">
              <a:spcBef>
                <a:spcPts val="0"/>
              </a:spcBef>
              <a:buNone/>
            </a:pPr>
            <a:endParaRPr lang="pt-BR" sz="1600" dirty="0">
              <a:solidFill>
                <a:sysClr val="windowText" lastClr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600" dirty="0" smtClean="0">
                <a:solidFill>
                  <a:sysClr val="windowText" lastClr="000000"/>
                </a:solidFill>
                <a:latin typeface="Droid Serif"/>
                <a:ea typeface="Droid Serif"/>
                <a:cs typeface="Droid Serif"/>
                <a:sym typeface="Droid Serif"/>
              </a:rPr>
              <a:t>3- As REGRAS devem ser CLARAS e diretas e adaptáveis às diversas configurações da cidade.</a:t>
            </a:r>
          </a:p>
        </p:txBody>
      </p:sp>
    </p:spTree>
    <p:extLst>
      <p:ext uri="{BB962C8B-B14F-4D97-AF65-F5344CB8AC3E}">
        <p14:creationId xmlns:p14="http://schemas.microsoft.com/office/powerpoint/2010/main" val="34763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EVENTOS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214414"/>
            <a:ext cx="8462744" cy="450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 smtClean="0"/>
              <a:t>Poderá ser realizado evento em </a:t>
            </a:r>
            <a:r>
              <a:rPr lang="pt-BR" sz="1600" b="1" dirty="0" smtClean="0"/>
              <a:t>logradouro público</a:t>
            </a:r>
            <a:r>
              <a:rPr lang="pt-BR" sz="1600" dirty="0" smtClean="0"/>
              <a:t>, desde que atenda </a:t>
            </a:r>
            <a:r>
              <a:rPr lang="pt-BR" sz="1600" b="1" dirty="0" smtClean="0"/>
              <a:t>ao interesse público</a:t>
            </a:r>
            <a:r>
              <a:rPr lang="pt-BR" sz="1600" dirty="0" smtClean="0"/>
              <a:t>, devidamente demonstrado no processo de licenciamento respectivo.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Considera-se evento, para os fins do Código, qualquer realização, sem caráter de permanência, de atividade recreativa, social, cultural, religiosa ou esportiva.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tr-TR" sz="1600" dirty="0"/>
              <a:t>A </a:t>
            </a:r>
            <a:r>
              <a:rPr lang="tr-TR" sz="1600" b="1" dirty="0"/>
              <a:t>LEI N° </a:t>
            </a:r>
            <a:r>
              <a:rPr lang="tr-TR" sz="1600" b="1" dirty="0" smtClean="0"/>
              <a:t>9.063/2005 regula proced</a:t>
            </a:r>
            <a:r>
              <a:rPr lang="pt-BR" sz="1600" b="1" dirty="0" smtClean="0"/>
              <a:t>i</a:t>
            </a:r>
            <a:r>
              <a:rPr lang="tr-TR" sz="1600" b="1" dirty="0" smtClean="0"/>
              <a:t>mentos </a:t>
            </a:r>
            <a:r>
              <a:rPr lang="tr-TR" sz="1600" b="1" dirty="0"/>
              <a:t>e exıgêncıas para a </a:t>
            </a:r>
            <a:r>
              <a:rPr lang="tr-TR" sz="1600" b="1" dirty="0" smtClean="0"/>
              <a:t>rea</a:t>
            </a:r>
            <a:r>
              <a:rPr lang="pt-BR" sz="1600" b="1" dirty="0" smtClean="0"/>
              <a:t>li</a:t>
            </a:r>
            <a:r>
              <a:rPr lang="tr-TR" sz="1600" b="1" dirty="0" smtClean="0"/>
              <a:t>zação </a:t>
            </a:r>
            <a:r>
              <a:rPr lang="tr-TR" sz="1600" b="1" dirty="0"/>
              <a:t>de evento no </a:t>
            </a:r>
            <a:r>
              <a:rPr lang="tr-TR" sz="1600" b="1" dirty="0" smtClean="0"/>
              <a:t>mun</a:t>
            </a:r>
            <a:r>
              <a:rPr lang="pt-BR" sz="1600" b="1" dirty="0" smtClean="0"/>
              <a:t>i</a:t>
            </a:r>
            <a:r>
              <a:rPr lang="tr-TR" sz="1600" b="1" dirty="0" smtClean="0"/>
              <a:t>cíp</a:t>
            </a:r>
            <a:r>
              <a:rPr lang="pt-BR" sz="1600" b="1" dirty="0" smtClean="0"/>
              <a:t>i</a:t>
            </a:r>
            <a:r>
              <a:rPr lang="tr-TR" sz="1600" b="1" dirty="0" smtClean="0"/>
              <a:t>o</a:t>
            </a:r>
            <a:endParaRPr lang="pt-BR" sz="1600" b="1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789776" y="692696"/>
            <a:ext cx="8462744" cy="450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Porte </a:t>
            </a:r>
            <a:r>
              <a:rPr lang="pt-BR" sz="1600" b="1" dirty="0"/>
              <a:t>e complexidade do </a:t>
            </a:r>
            <a:r>
              <a:rPr lang="pt-BR" sz="1600" b="1" dirty="0" smtClean="0"/>
              <a:t>evento</a:t>
            </a:r>
            <a:r>
              <a:rPr lang="pt-BR" sz="1600" dirty="0" smtClean="0"/>
              <a:t>:</a:t>
            </a:r>
            <a:endParaRPr lang="pt-BR" sz="1600" dirty="0"/>
          </a:p>
          <a:p>
            <a:r>
              <a:rPr lang="pt-BR" sz="1600" dirty="0" smtClean="0"/>
              <a:t>Mínimo: 1000 </a:t>
            </a:r>
            <a:r>
              <a:rPr lang="pt-BR" sz="1600" dirty="0"/>
              <a:t>pessoas + </a:t>
            </a:r>
            <a:r>
              <a:rPr lang="pt-BR" sz="1600" dirty="0" smtClean="0"/>
              <a:t>condições (definido em decreto)</a:t>
            </a:r>
          </a:p>
          <a:p>
            <a:r>
              <a:rPr lang="pt-BR" sz="1600" dirty="0" smtClean="0"/>
              <a:t>pequeno</a:t>
            </a:r>
            <a:r>
              <a:rPr lang="pt-BR" sz="1600" dirty="0"/>
              <a:t>: até 25.000 pessoas;</a:t>
            </a:r>
          </a:p>
          <a:p>
            <a:r>
              <a:rPr lang="pt-BR" sz="1600" dirty="0"/>
              <a:t>médio: de 25.001 até 100.000 pessoas;</a:t>
            </a:r>
          </a:p>
          <a:p>
            <a:r>
              <a:rPr lang="pt-BR" sz="1600" dirty="0"/>
              <a:t>grande: acima de 100.000 pessoas.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  <p:graphicFrame>
        <p:nvGraphicFramePr>
          <p:cNvPr id="5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23802"/>
              </p:ext>
            </p:extLst>
          </p:nvPr>
        </p:nvGraphicFramePr>
        <p:xfrm>
          <a:off x="971600" y="2503326"/>
          <a:ext cx="6666329" cy="2721456"/>
        </p:xfrm>
        <a:graphic>
          <a:graphicData uri="http://schemas.openxmlformats.org/drawingml/2006/table">
            <a:tbl>
              <a:tblPr/>
              <a:tblGrid>
                <a:gridCol w="3653408"/>
                <a:gridCol w="1526282"/>
                <a:gridCol w="1486639"/>
              </a:tblGrid>
              <a:tr h="3023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PÚBLICO PREVISTO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 EVENTOS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PERCENTUAL</a:t>
                      </a:r>
                      <a:endParaRPr lang="pt-B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0 até 250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1738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47,67%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251 a 1000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1170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32,09%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</a:rPr>
                        <a:t>1001 até 5000 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571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15,66%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</a:rPr>
                        <a:t>5001 a 10000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87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2,39%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</a:rPr>
                        <a:t>10001 a 15000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34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0,93%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</a:rPr>
                        <a:t>15001 a 25000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33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0,91%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25001 a 70000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13</a:t>
                      </a:r>
                      <a:endParaRPr lang="pt-B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0,36%</a:t>
                      </a:r>
                      <a:endParaRPr lang="pt-BR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84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</a:rPr>
                        <a:t>TOTAL EVENTOS 2015 </a:t>
                      </a:r>
                      <a:r>
                        <a:rPr lang="pt-BR" sz="1900" u="none" strike="noStrike" dirty="0" smtClean="0">
                          <a:effectLst/>
                        </a:rPr>
                        <a:t>EM </a:t>
                      </a:r>
                      <a:r>
                        <a:rPr lang="pt-BR" sz="1900" u="none" strike="noStrike" dirty="0">
                          <a:effectLst/>
                        </a:rPr>
                        <a:t>2016</a:t>
                      </a:r>
                      <a:endParaRPr lang="pt-BR" sz="1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</a:rPr>
                        <a:t>3646</a:t>
                      </a:r>
                      <a:endParaRPr lang="pt-BR" sz="1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</a:rPr>
                        <a:t>100,00%</a:t>
                      </a:r>
                      <a:endParaRPr lang="pt-BR" sz="1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6" marR="8526" marT="113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Shape 119"/>
          <p:cNvSpPr txBox="1">
            <a:spLocks/>
          </p:cNvSpPr>
          <p:nvPr/>
        </p:nvSpPr>
        <p:spPr>
          <a:xfrm>
            <a:off x="889646" y="5422457"/>
            <a:ext cx="6922714" cy="958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just">
              <a:spcBef>
                <a:spcPct val="0"/>
              </a:spcBef>
              <a:spcAft>
                <a:spcPts val="900"/>
              </a:spcAft>
              <a:buClr>
                <a:srgbClr val="1F497D"/>
              </a:buClr>
            </a:pPr>
            <a:r>
              <a:rPr lang="en" sz="1400" b="0" dirty="0" smtClean="0">
                <a:solidFill>
                  <a:srgbClr val="E46C0A"/>
                </a:solidFill>
                <a:latin typeface="Trebuchet MS" panose="020B0603020202020204" pitchFamily="34" charset="0"/>
              </a:rPr>
              <a:t>Locais mais demandados: </a:t>
            </a:r>
            <a:r>
              <a:rPr lang="en" sz="1400" b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Centro Sul e Pampulha</a:t>
            </a:r>
            <a:endParaRPr lang="pt-BR" sz="1400" b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8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686485" y="836712"/>
            <a:ext cx="8462744" cy="4500594"/>
          </a:xfrm>
        </p:spPr>
        <p:txBody>
          <a:bodyPr>
            <a:noAutofit/>
          </a:bodyPr>
          <a:lstStyle/>
          <a:p>
            <a:endParaRPr lang="pt-BR" sz="1600" dirty="0"/>
          </a:p>
          <a:p>
            <a:pPr marL="0" indent="0">
              <a:spcAft>
                <a:spcPts val="900"/>
              </a:spcAft>
              <a:buClr>
                <a:srgbClr val="1F497D"/>
              </a:buClr>
              <a:buNone/>
            </a:pPr>
            <a:r>
              <a:rPr lang="pt-BR" sz="1600" b="1" dirty="0"/>
              <a:t>Consideram-se </a:t>
            </a:r>
            <a:r>
              <a:rPr lang="pt-BR" sz="1600" b="1" dirty="0" smtClean="0"/>
              <a:t>MANIFESTAÇÕES POPULARES de </a:t>
            </a:r>
            <a:r>
              <a:rPr lang="pt-BR" sz="1600" b="1" dirty="0"/>
              <a:t>interesse do patrimônio cultural do </a:t>
            </a:r>
            <a:r>
              <a:rPr lang="pt-BR" sz="1600" b="1" dirty="0" smtClean="0"/>
              <a:t>município para que não sejam caracterizadas como eventos :</a:t>
            </a:r>
            <a:endParaRPr lang="pt-BR" sz="1600" b="1" dirty="0"/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/>
              <a:t>as atividades artísticas e culturais  promovidas pela administração pública;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/>
              <a:t>artistas de rua;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/>
              <a:t>pessoas físicas ou jurídicas de natureza cultural;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/>
              <a:t>coletivos; 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/>
              <a:t>associações comunitárias ou entidades sem fins lucrativos de natureza cultural.</a:t>
            </a:r>
          </a:p>
          <a:p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7339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686485" y="836712"/>
            <a:ext cx="7773947" cy="4878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Condições para que as </a:t>
            </a:r>
            <a:r>
              <a:rPr lang="pt-BR" sz="1600" b="1" dirty="0"/>
              <a:t>se MANIFESTAÇÕES POPULARES </a:t>
            </a:r>
            <a:r>
              <a:rPr lang="pt-BR" sz="1600" b="1" dirty="0" smtClean="0"/>
              <a:t> não sejam caracterizadas como eventos:</a:t>
            </a:r>
          </a:p>
          <a:p>
            <a:pPr marL="342900" lvl="1" indent="-342900">
              <a:spcAft>
                <a:spcPts val="90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pt-BR" sz="1600" dirty="0" smtClean="0"/>
              <a:t>a </a:t>
            </a:r>
            <a:r>
              <a:rPr lang="pt-BR" sz="1600" dirty="0"/>
              <a:t>concentração de artistas e de público no local da atividade </a:t>
            </a:r>
            <a:r>
              <a:rPr lang="pt-BR" sz="1600" dirty="0" smtClean="0"/>
              <a:t>não depende de </a:t>
            </a:r>
            <a:r>
              <a:rPr lang="pt-BR" sz="1600" dirty="0"/>
              <a:t>desvio de trânsito; </a:t>
            </a:r>
          </a:p>
          <a:p>
            <a:pPr marL="342900" lvl="1" indent="-342900">
              <a:spcAft>
                <a:spcPts val="90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pt-BR" sz="1600" dirty="0" smtClean="0"/>
              <a:t>é </a:t>
            </a:r>
            <a:r>
              <a:rPr lang="pt-BR" sz="1600" dirty="0"/>
              <a:t>vedado o uso de </a:t>
            </a:r>
            <a:r>
              <a:rPr lang="pt-BR" sz="1600" dirty="0" err="1"/>
              <a:t>cercamento</a:t>
            </a:r>
            <a:r>
              <a:rPr lang="pt-BR" sz="1600" dirty="0" smtClean="0"/>
              <a:t>;</a:t>
            </a:r>
            <a:endParaRPr lang="pt-BR" sz="1600" dirty="0"/>
          </a:p>
          <a:p>
            <a:pPr marL="342900" lvl="1" indent="-342900">
              <a:spcAft>
                <a:spcPts val="90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pt-BR" sz="1600" dirty="0"/>
              <a:t>duração máxima de até 4hs realizadas entre 8h e 22h, à exceção das apresentações que não utilizem som mecânico</a:t>
            </a:r>
            <a:r>
              <a:rPr lang="pt-BR" sz="1600" dirty="0" smtClean="0"/>
              <a:t>;</a:t>
            </a:r>
            <a:endParaRPr lang="pt-BR" sz="1600" dirty="0"/>
          </a:p>
          <a:p>
            <a:pPr marL="342900" lvl="1" indent="-342900">
              <a:spcAft>
                <a:spcPts val="900"/>
              </a:spcAft>
              <a:buClr>
                <a:srgbClr val="1F497D"/>
              </a:buClr>
              <a:buFont typeface="Arial" pitchFamily="34" charset="0"/>
              <a:buChar char="•"/>
            </a:pPr>
            <a:r>
              <a:rPr lang="pt-BR" sz="1600" dirty="0"/>
              <a:t>não comercialize comida ou bebida</a:t>
            </a:r>
            <a:r>
              <a:rPr lang="pt-BR" sz="1600" dirty="0" smtClean="0"/>
              <a:t>;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 smtClean="0"/>
              <a:t>som </a:t>
            </a:r>
            <a:r>
              <a:rPr lang="pt-BR" sz="1600" dirty="0"/>
              <a:t>mecânico </a:t>
            </a:r>
            <a:r>
              <a:rPr lang="pt-BR" sz="1600" dirty="0" smtClean="0"/>
              <a:t>limitado </a:t>
            </a:r>
            <a:r>
              <a:rPr lang="pt-BR" sz="1600" dirty="0"/>
              <a:t>a potência máxima de 50 Watts de potência;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 smtClean="0"/>
              <a:t>vedada </a:t>
            </a:r>
            <a:r>
              <a:rPr lang="pt-BR" sz="1600" dirty="0"/>
              <a:t>a montagem de palco; </a:t>
            </a:r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/>
              <a:t>as manifestações deverão ser gratuitas, sendo permitido ao </a:t>
            </a:r>
            <a:r>
              <a:rPr lang="pt-BR" sz="1600" dirty="0" smtClean="0"/>
              <a:t>artista;</a:t>
            </a:r>
            <a:endParaRPr lang="pt-BR" sz="1600" dirty="0"/>
          </a:p>
          <a:p>
            <a:pPr>
              <a:spcAft>
                <a:spcPts val="900"/>
              </a:spcAft>
              <a:buClr>
                <a:srgbClr val="1F497D"/>
              </a:buClr>
            </a:pPr>
            <a:r>
              <a:rPr lang="pt-BR" sz="1600" dirty="0" smtClean="0"/>
              <a:t>as </a:t>
            </a:r>
            <a:r>
              <a:rPr lang="pt-BR" sz="1600" dirty="0"/>
              <a:t>manifestações populares de interesse cultural do município realizadas em praças protegidas por tombamento devem ser submetidas à FMC para orientação quanto à proteção dos monumentos ali localizados. </a:t>
            </a:r>
          </a:p>
          <a:p>
            <a:pPr marL="342900" lvl="1" indent="-342900">
              <a:spcAft>
                <a:spcPts val="900"/>
              </a:spcAft>
              <a:buClr>
                <a:srgbClr val="1F497D"/>
              </a:buClr>
              <a:buFont typeface="Arial" pitchFamily="34" charset="0"/>
              <a:buChar char="•"/>
            </a:pPr>
            <a:endParaRPr lang="pt-BR" sz="1600" dirty="0"/>
          </a:p>
          <a:p>
            <a:pPr>
              <a:spcAft>
                <a:spcPts val="900"/>
              </a:spcAft>
              <a:buClr>
                <a:srgbClr val="1F497D"/>
              </a:buClr>
            </a:pPr>
            <a:endParaRPr lang="pt-BR" sz="1600" dirty="0"/>
          </a:p>
          <a:p>
            <a:pPr>
              <a:spcAft>
                <a:spcPts val="900"/>
              </a:spcAft>
              <a:buClr>
                <a:srgbClr val="1F497D"/>
              </a:buClr>
            </a:pPr>
            <a:endParaRPr lang="pt-BR" sz="1600" dirty="0"/>
          </a:p>
          <a:p>
            <a:pPr>
              <a:spcAft>
                <a:spcPts val="900"/>
              </a:spcAft>
              <a:buClr>
                <a:srgbClr val="1F497D"/>
              </a:buClr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 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6293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FEIRAS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57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 smtClean="0"/>
              <a:t>Serão admitidas as seguintes modalidades de feira:</a:t>
            </a:r>
          </a:p>
          <a:p>
            <a:pPr marL="0" indent="0">
              <a:buNone/>
            </a:pPr>
            <a:endParaRPr lang="pt-BR" sz="1600" dirty="0" smtClean="0"/>
          </a:p>
          <a:p>
            <a:r>
              <a:rPr lang="pt-BR" sz="1600" dirty="0" smtClean="0"/>
              <a:t>feira livre, a que se destinar à venda, exclusivamente a varejo, de frutas, legumes, verduras, aves vivas e abatidas, ovos, gêneros alimentícios componentes da cesta básica, pescados, doces e laticínios, biscoitos a granel, cereais, óleos comestíveis, artigos de higiene e limpeza artesanais, utilidades domésticas, produtos comprovadamente artesanais e produtos da lavoura e indústria rural; </a:t>
            </a:r>
          </a:p>
          <a:p>
            <a:r>
              <a:rPr lang="pt-BR" sz="1600" dirty="0" smtClean="0"/>
              <a:t>de plantas e flores;</a:t>
            </a:r>
          </a:p>
          <a:p>
            <a:r>
              <a:rPr lang="pt-BR" sz="1600" dirty="0" smtClean="0"/>
              <a:t>de livros e periódicos;</a:t>
            </a:r>
          </a:p>
          <a:p>
            <a:r>
              <a:rPr lang="pt-BR" sz="1600" dirty="0" smtClean="0"/>
              <a:t>de artes plásticas e artesanato;</a:t>
            </a:r>
          </a:p>
          <a:p>
            <a:r>
              <a:rPr lang="pt-BR" sz="1600" dirty="0" smtClean="0"/>
              <a:t>de antigüidades;</a:t>
            </a:r>
          </a:p>
          <a:p>
            <a:r>
              <a:rPr lang="pt-BR" sz="1600" dirty="0" smtClean="0"/>
              <a:t>de comidas e bebidas típicas nacionais ou estrangeiras; </a:t>
            </a:r>
          </a:p>
          <a:p>
            <a:r>
              <a:rPr lang="pt-BR" sz="1600" dirty="0" smtClean="0"/>
              <a:t>promocional.  </a:t>
            </a:r>
          </a:p>
          <a:p>
            <a:pPr marL="0" indent="0">
              <a:buNone/>
            </a:pPr>
            <a:endParaRPr lang="pt-B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1488</Words>
  <Application>Microsoft Office PowerPoint</Application>
  <PresentationFormat>Apresentação na tela (4:3)</PresentationFormat>
  <Paragraphs>229</Paragraphs>
  <Slides>24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Tema do Office</vt:lpstr>
      <vt:lpstr>Documento</vt:lpstr>
      <vt:lpstr>Document</vt:lpstr>
      <vt:lpstr>Apresentação do PowerPoint</vt:lpstr>
      <vt:lpstr>CÓDIGO DE POSTURAS</vt:lpstr>
      <vt:lpstr>CÓDIGO DE POSTURAS</vt:lpstr>
      <vt:lpstr>Apresentação do PowerPoint</vt:lpstr>
      <vt:lpstr>EVENTOS</vt:lpstr>
      <vt:lpstr>Apresentação do PowerPoint</vt:lpstr>
      <vt:lpstr>Apresentação do PowerPoint</vt:lpstr>
      <vt:lpstr>Apresentação do PowerPoint</vt:lpstr>
      <vt:lpstr>FEIRAS</vt:lpstr>
      <vt:lpstr>PUBLICIDADE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| Perfil252</dc:creator>
  <cp:lastModifiedBy>Jeferson Lúcio Lino Silva Couto</cp:lastModifiedBy>
  <cp:revision>184</cp:revision>
  <dcterms:created xsi:type="dcterms:W3CDTF">2017-02-07T13:32:31Z</dcterms:created>
  <dcterms:modified xsi:type="dcterms:W3CDTF">2017-05-09T12:12:00Z</dcterms:modified>
</cp:coreProperties>
</file>