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99" r:id="rId3"/>
    <p:sldId id="302" r:id="rId4"/>
    <p:sldId id="290" r:id="rId5"/>
    <p:sldId id="295" r:id="rId6"/>
    <p:sldId id="289" r:id="rId7"/>
    <p:sldId id="294" r:id="rId8"/>
    <p:sldId id="296" r:id="rId9"/>
    <p:sldId id="300" r:id="rId10"/>
    <p:sldId id="304" r:id="rId11"/>
    <p:sldId id="305" r:id="rId12"/>
    <p:sldId id="297" r:id="rId13"/>
    <p:sldId id="298" r:id="rId14"/>
    <p:sldId id="293" r:id="rId15"/>
    <p:sldId id="265" r:id="rId16"/>
    <p:sldId id="263" r:id="rId17"/>
    <p:sldId id="306" r:id="rId18"/>
    <p:sldId id="266" r:id="rId19"/>
    <p:sldId id="267" r:id="rId20"/>
    <p:sldId id="268" r:id="rId21"/>
    <p:sldId id="271" r:id="rId22"/>
    <p:sldId id="307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339933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54" autoAdjust="0"/>
    <p:restoredTop sz="81041" autoAdjust="0"/>
  </p:normalViewPr>
  <p:slideViewPr>
    <p:cSldViewPr>
      <p:cViewPr varScale="1">
        <p:scale>
          <a:sx n="60" d="100"/>
          <a:sy n="60" d="100"/>
        </p:scale>
        <p:origin x="10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79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9FF89-AD68-4FA6-86A1-2E3A3AFC64D6}" type="datetimeFigureOut">
              <a:rPr lang="pt-BR" smtClean="0"/>
              <a:t>20/04/2017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3970D-CF8D-43E1-98FD-3F60CC7934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54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970D-CF8D-43E1-98FD-3F60CC79348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790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Aqui uma imagem histórica</a:t>
            </a:r>
            <a:r>
              <a:rPr lang="pt-BR" baseline="0" dirty="0" smtClean="0"/>
              <a:t> quando Ulisses Guimarães apresentou a “Constituição Cidadã”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75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Aqui uma imagem histórica</a:t>
            </a:r>
            <a:r>
              <a:rPr lang="pt-BR" baseline="0" dirty="0" smtClean="0"/>
              <a:t> quando Ulisses Guimarães apresentou a “Constituição Cidadã”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30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Ser um disseminador da educação fiscal é praticar a cidadania.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É disseminar uma velha nova maneira de comportamento, romper paradigmas, ainda que isso pareça incoerente</a:t>
            </a:r>
            <a:r>
              <a:rPr lang="pt-BR" dirty="0" smtClean="0"/>
              <a:t>.</a:t>
            </a:r>
          </a:p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Quanto mais se detona a política repetindo mantras de que sempre foi assim e que nada pode ser feito para mudar, que a carga tributária é muito alta, que não temos nenhum retorno e por isso se sonega, que brasileiro é assim e assado.</a:t>
            </a:r>
          </a:p>
          <a:p>
            <a:r>
              <a:rPr lang="pt-BR" dirty="0" smtClean="0"/>
              <a:t>Participar, ainda que involuntariamente, dessa ciranda não é correto.</a:t>
            </a:r>
          </a:p>
          <a:p>
            <a:r>
              <a:rPr lang="pt-BR" dirty="0" smtClean="0">
                <a:solidFill>
                  <a:schemeClr val="accent4">
                    <a:lumMod val="75000"/>
                  </a:schemeClr>
                </a:solidFill>
              </a:rPr>
              <a:t>É o oposto da educação fiscal.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970D-CF8D-43E1-98FD-3F60CC79348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455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970D-CF8D-43E1-98FD-3F60CC79348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841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Ser um disseminador da educação fiscal é praticar a cidadania.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É disseminar uma velha nova maneira de comportamento, romper paradigmas, ainda que isso pareça incoerente</a:t>
            </a:r>
            <a:r>
              <a:rPr lang="pt-BR" dirty="0" smtClean="0"/>
              <a:t>.</a:t>
            </a:r>
          </a:p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Quanto mais se detona a política repetindo mantras de que sempre foi assim e que nada pode ser feito para mudar, que a carga tributária é muito alta, que não temos nenhum retorno e por isso se sonega, que brasileiro é assim e assado.</a:t>
            </a:r>
          </a:p>
          <a:p>
            <a:r>
              <a:rPr lang="pt-BR" dirty="0" smtClean="0"/>
              <a:t>Participar, ainda que involuntariamente, dessa ciranda não é correto.</a:t>
            </a:r>
          </a:p>
          <a:p>
            <a:r>
              <a:rPr lang="pt-BR" dirty="0" smtClean="0">
                <a:solidFill>
                  <a:schemeClr val="accent4">
                    <a:lumMod val="75000"/>
                  </a:schemeClr>
                </a:solidFill>
              </a:rPr>
              <a:t>É o oposto da educação fiscal.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970D-CF8D-43E1-98FD-3F60CC79348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498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156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97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175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falar um pouco das constituições brasileiras.</a:t>
            </a:r>
          </a:p>
          <a:p>
            <a:r>
              <a:rPr lang="pt-BR" dirty="0" smtClean="0"/>
              <a:t>O que é uma constituição?</a:t>
            </a:r>
          </a:p>
          <a:p>
            <a:r>
              <a:rPr lang="pt-BR" dirty="0" smtClean="0"/>
              <a:t>Constituição é uma norma superior de uma comunidade política. Ela estabelece direitos fundamentais dos indivíduos</a:t>
            </a:r>
            <a:r>
              <a:rPr lang="pt-BR" baseline="0" dirty="0" smtClean="0"/>
              <a:t> e a organização estrutural do Estado.</a:t>
            </a:r>
          </a:p>
          <a:p>
            <a:r>
              <a:rPr lang="pt-BR" baseline="0" dirty="0" smtClean="0"/>
              <a:t>Algumas constituições com a brasileira tem mais normas em seu texto do que apenas os direitos fundamentais e a organização do Estado. Mas, todo constituição tem em seu texto pelo menos essas regras.</a:t>
            </a:r>
          </a:p>
          <a:p>
            <a:r>
              <a:rPr lang="pt-BR" baseline="0" dirty="0" smtClean="0"/>
              <a:t>As Constituições outorgadas são impostas, são produtos de uma elite. São de cima para baixo.</a:t>
            </a:r>
          </a:p>
          <a:p>
            <a:r>
              <a:rPr lang="pt-BR" baseline="0" dirty="0" smtClean="0"/>
              <a:t>As Constituições promulgadas são democráticas, populares. São produtos da participação de toda a comunidade política. São de baixo para cima.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675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foi construído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Estado brasileiro.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Brasil já teve 8 Constituições. Alguns doutrinadores não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reconhecem a Carta de 1969, mas, ela existiu.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primeira foi a do império, outorgada em 1924. Uma característica dessa constituição foi a criação de um quarto poder estatal. O poder moderador.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1891 tivemos nossa primeira constituição promulgada. Discutida e aprovada por uma assembleia constituinte.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 tivemos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outras constituições promulgadas em: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1934 e 1946 uma característic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desta última foi a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transferência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capital federal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Brasília.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tivemos outras constituições outorgadas: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carta de 1937 tinha um apelo autoritário e fascista, inspirada na constituição polonesa, por isso ficou conhecida como a Polaca,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 1967 e 1969.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52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1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17761" b="50000"/>
          <a:stretch>
            <a:fillRect/>
          </a:stretch>
        </p:blipFill>
        <p:spPr>
          <a:xfrm>
            <a:off x="0" y="1772817"/>
            <a:ext cx="9144000" cy="4248472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ctrTitle" hasCustomPrompt="1"/>
          </p:nvPr>
        </p:nvSpPr>
        <p:spPr>
          <a:xfrm>
            <a:off x="421830" y="357014"/>
            <a:ext cx="8539223" cy="55170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400" baseline="0">
                <a:solidFill>
                  <a:srgbClr val="006600"/>
                </a:solidFill>
              </a:defRPr>
            </a:lvl1pPr>
          </a:lstStyle>
          <a:p>
            <a:r>
              <a:rPr kumimoji="0" lang="pt-BR" dirty="0" smtClean="0"/>
              <a:t>Orçamento Público e Mecanismos de Participação</a:t>
            </a:r>
            <a:endParaRPr kumimoji="0" lang="en-US" dirty="0"/>
          </a:p>
        </p:txBody>
      </p:sp>
      <p:sp>
        <p:nvSpPr>
          <p:cNvPr id="9" name="Subtítulo 8"/>
          <p:cNvSpPr>
            <a:spLocks noGrp="1"/>
          </p:cNvSpPr>
          <p:nvPr>
            <p:ph type="subTitle" idx="1" hasCustomPrompt="1"/>
          </p:nvPr>
        </p:nvSpPr>
        <p:spPr>
          <a:xfrm>
            <a:off x="412305" y="1163216"/>
            <a:ext cx="8539223" cy="533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dirty="0" smtClean="0"/>
              <a:t>Módulo 1: Cidadania Fiscal e Participação Popular</a:t>
            </a:r>
          </a:p>
          <a:p>
            <a:endParaRPr kumimoji="0" lang="en-US" dirty="0"/>
          </a:p>
        </p:txBody>
      </p:sp>
      <p:sp>
        <p:nvSpPr>
          <p:cNvPr id="21" name="Retângulo 20"/>
          <p:cNvSpPr/>
          <p:nvPr/>
        </p:nvSpPr>
        <p:spPr>
          <a:xfrm>
            <a:off x="107504" y="118890"/>
            <a:ext cx="8928992" cy="933847"/>
          </a:xfrm>
          <a:prstGeom prst="rect">
            <a:avLst/>
          </a:prstGeom>
          <a:noFill/>
          <a:ln w="6350" cap="rnd" cmpd="sng" algn="ctr">
            <a:solidFill>
              <a:srgbClr val="00660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ângulo 32"/>
          <p:cNvSpPr/>
          <p:nvPr/>
        </p:nvSpPr>
        <p:spPr>
          <a:xfrm>
            <a:off x="107504" y="1087016"/>
            <a:ext cx="8928992" cy="685800"/>
          </a:xfrm>
          <a:prstGeom prst="rect">
            <a:avLst/>
          </a:prstGeom>
          <a:noFill/>
          <a:ln w="6350" cap="rnd" cmpd="sng" algn="ctr">
            <a:solidFill>
              <a:srgbClr val="00800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ângulo 21"/>
          <p:cNvSpPr/>
          <p:nvPr/>
        </p:nvSpPr>
        <p:spPr>
          <a:xfrm>
            <a:off x="107505" y="118890"/>
            <a:ext cx="284641" cy="933847"/>
          </a:xfrm>
          <a:prstGeom prst="rect">
            <a:avLst/>
          </a:prstGeom>
          <a:solidFill>
            <a:srgbClr val="0066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>
            <a:off x="107505" y="1087016"/>
            <a:ext cx="284641" cy="685800"/>
          </a:xfrm>
          <a:prstGeom prst="rect">
            <a:avLst/>
          </a:prstGeom>
          <a:solidFill>
            <a:srgbClr val="0080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24" name="Imagem 23" descr="edfiscal.jpg"/>
          <p:cNvPicPr>
            <a:picLocks noChangeAspect="1"/>
          </p:cNvPicPr>
          <p:nvPr userDrawn="1"/>
        </p:nvPicPr>
        <p:blipFill>
          <a:blip r:embed="rId3" cstate="print"/>
          <a:srcRect l="13043" r="17391"/>
          <a:stretch>
            <a:fillRect/>
          </a:stretch>
        </p:blipFill>
        <p:spPr>
          <a:xfrm>
            <a:off x="8028385" y="6204270"/>
            <a:ext cx="565011" cy="537101"/>
          </a:xfrm>
          <a:prstGeom prst="rect">
            <a:avLst/>
          </a:prstGeom>
        </p:spPr>
      </p:pic>
      <p:pic>
        <p:nvPicPr>
          <p:cNvPr id="25" name="Imagem 24" descr="esaf.jpg"/>
          <p:cNvPicPr>
            <a:picLocks noChangeAspect="1"/>
          </p:cNvPicPr>
          <p:nvPr userDrawn="1"/>
        </p:nvPicPr>
        <p:blipFill>
          <a:blip r:embed="rId4" cstate="print"/>
          <a:srcRect l="25636" r="24600"/>
          <a:stretch>
            <a:fillRect/>
          </a:stretch>
        </p:blipFill>
        <p:spPr>
          <a:xfrm>
            <a:off x="6876103" y="6309323"/>
            <a:ext cx="1165332" cy="433391"/>
          </a:xfrm>
          <a:prstGeom prst="rect">
            <a:avLst/>
          </a:prstGeom>
        </p:spPr>
      </p:pic>
      <p:sp>
        <p:nvSpPr>
          <p:cNvPr id="26" name="Subtítulo 8"/>
          <p:cNvSpPr txBox="1">
            <a:spLocks/>
          </p:cNvSpPr>
          <p:nvPr userDrawn="1"/>
        </p:nvSpPr>
        <p:spPr>
          <a:xfrm>
            <a:off x="179513" y="5949280"/>
            <a:ext cx="8730208" cy="2880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algn="l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None/>
              <a:defRPr/>
            </a:pPr>
            <a:r>
              <a:rPr lang="pt-BR" sz="1000" dirty="0" smtClean="0">
                <a:solidFill>
                  <a:srgbClr val="464653"/>
                </a:solidFill>
              </a:rPr>
              <a:t>Realização:                                                                                                                                                  Parceria:</a:t>
            </a:r>
            <a:endParaRPr lang="en-US" sz="1000" dirty="0">
              <a:solidFill>
                <a:srgbClr val="464653"/>
              </a:solidFill>
            </a:endParaRPr>
          </a:p>
        </p:txBody>
      </p:sp>
      <p:grpSp>
        <p:nvGrpSpPr>
          <p:cNvPr id="27" name="Grupo 26"/>
          <p:cNvGrpSpPr/>
          <p:nvPr userDrawn="1"/>
        </p:nvGrpSpPr>
        <p:grpSpPr>
          <a:xfrm>
            <a:off x="3636195" y="6065912"/>
            <a:ext cx="2840806" cy="792088"/>
            <a:chOff x="323528" y="5877272"/>
            <a:chExt cx="3024336" cy="792088"/>
          </a:xfrm>
        </p:grpSpPr>
        <p:pic>
          <p:nvPicPr>
            <p:cNvPr id="28" name="Imagem 27" descr="download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528" y="5877272"/>
              <a:ext cx="792088" cy="648072"/>
            </a:xfrm>
            <a:prstGeom prst="rect">
              <a:avLst/>
            </a:prstGeom>
          </p:spPr>
        </p:pic>
        <p:pic>
          <p:nvPicPr>
            <p:cNvPr id="29" name="Imagem 28" descr="downloa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3648" y="5949280"/>
              <a:ext cx="936104" cy="720080"/>
            </a:xfrm>
            <a:prstGeom prst="rect">
              <a:avLst/>
            </a:prstGeom>
          </p:spPr>
        </p:pic>
        <p:pic>
          <p:nvPicPr>
            <p:cNvPr id="30" name="Imagem 29" descr="download (1)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1800" y="6021288"/>
              <a:ext cx="576064" cy="576064"/>
            </a:xfrm>
            <a:prstGeom prst="rect">
              <a:avLst/>
            </a:prstGeom>
          </p:spPr>
        </p:pic>
      </p:grpSp>
      <p:pic>
        <p:nvPicPr>
          <p:cNvPr id="31" name="Imagem 3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4" y="6231517"/>
            <a:ext cx="2118745" cy="482606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60" y="6204270"/>
            <a:ext cx="629992" cy="6299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8424936" cy="4680520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4176464" cy="4680520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776213" y="1196753"/>
            <a:ext cx="4188275" cy="4677472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9552" y="1196752"/>
            <a:ext cx="4104456" cy="72008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rgbClr val="00660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16016" y="1196752"/>
            <a:ext cx="4248472" cy="72008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rgbClr val="00660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539552" y="1988840"/>
            <a:ext cx="4104456" cy="3888432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720208" y="1988840"/>
            <a:ext cx="4244280" cy="3888432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107504" y="980728"/>
            <a:ext cx="8856984" cy="496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  <a:p>
            <a:pPr lvl="1" eaLnBrk="1" latinLnBrk="0" hangingPunct="1"/>
            <a:r>
              <a:rPr kumimoji="0" lang="pt-BR" dirty="0" smtClean="0"/>
              <a:t>Segundo nível</a:t>
            </a:r>
          </a:p>
          <a:p>
            <a:pPr lvl="2" eaLnBrk="1" latinLnBrk="0" hangingPunct="1"/>
            <a:r>
              <a:rPr kumimoji="0" lang="pt-BR" dirty="0" smtClean="0"/>
              <a:t>Terceiro nível</a:t>
            </a:r>
          </a:p>
          <a:p>
            <a:pPr lvl="3" eaLnBrk="1" latinLnBrk="0" hangingPunct="1"/>
            <a:r>
              <a:rPr kumimoji="0" lang="pt-BR" dirty="0" smtClean="0"/>
              <a:t>Quarto nível</a:t>
            </a:r>
          </a:p>
          <a:p>
            <a:pPr lvl="4" eaLnBrk="1" latinLnBrk="0" hangingPunct="1"/>
            <a:r>
              <a:rPr kumimoji="0" lang="pt-BR" dirty="0" smtClean="0"/>
              <a:t>Quinto nível</a:t>
            </a:r>
            <a:endParaRPr kumimoji="0" lang="en-US" dirty="0"/>
          </a:p>
        </p:txBody>
      </p:sp>
      <p:sp>
        <p:nvSpPr>
          <p:cNvPr id="21" name="Retângulo 20"/>
          <p:cNvSpPr/>
          <p:nvPr userDrawn="1"/>
        </p:nvSpPr>
        <p:spPr>
          <a:xfrm>
            <a:off x="107504" y="116632"/>
            <a:ext cx="8856984" cy="720080"/>
          </a:xfrm>
          <a:prstGeom prst="rect">
            <a:avLst/>
          </a:prstGeom>
          <a:noFill/>
          <a:ln w="6350" cap="rnd" cmpd="sng" algn="ctr">
            <a:solidFill>
              <a:srgbClr val="00660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 userDrawn="1"/>
        </p:nvSpPr>
        <p:spPr>
          <a:xfrm>
            <a:off x="107504" y="116632"/>
            <a:ext cx="268573" cy="720080"/>
          </a:xfrm>
          <a:prstGeom prst="rect">
            <a:avLst/>
          </a:prstGeom>
          <a:solidFill>
            <a:srgbClr val="0080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5" name="Imagem 14" descr="edfiscal.jpg"/>
          <p:cNvPicPr>
            <a:picLocks noChangeAspect="1"/>
          </p:cNvPicPr>
          <p:nvPr userDrawn="1"/>
        </p:nvPicPr>
        <p:blipFill>
          <a:blip r:embed="rId8" cstate="print"/>
          <a:srcRect l="13043" r="17391"/>
          <a:stretch>
            <a:fillRect/>
          </a:stretch>
        </p:blipFill>
        <p:spPr>
          <a:xfrm>
            <a:off x="8028385" y="6204270"/>
            <a:ext cx="565011" cy="537101"/>
          </a:xfrm>
          <a:prstGeom prst="rect">
            <a:avLst/>
          </a:prstGeom>
        </p:spPr>
      </p:pic>
      <p:pic>
        <p:nvPicPr>
          <p:cNvPr id="16" name="Imagem 15" descr="esaf.jpg"/>
          <p:cNvPicPr>
            <a:picLocks noChangeAspect="1"/>
          </p:cNvPicPr>
          <p:nvPr userDrawn="1"/>
        </p:nvPicPr>
        <p:blipFill>
          <a:blip r:embed="rId9" cstate="print"/>
          <a:srcRect l="25636" r="24600"/>
          <a:stretch>
            <a:fillRect/>
          </a:stretch>
        </p:blipFill>
        <p:spPr>
          <a:xfrm>
            <a:off x="6876103" y="6309323"/>
            <a:ext cx="1165332" cy="433391"/>
          </a:xfrm>
          <a:prstGeom prst="rect">
            <a:avLst/>
          </a:prstGeom>
        </p:spPr>
      </p:pic>
      <p:sp>
        <p:nvSpPr>
          <p:cNvPr id="17" name="Subtítulo 8"/>
          <p:cNvSpPr txBox="1">
            <a:spLocks/>
          </p:cNvSpPr>
          <p:nvPr userDrawn="1"/>
        </p:nvSpPr>
        <p:spPr>
          <a:xfrm>
            <a:off x="179513" y="5949280"/>
            <a:ext cx="8730208" cy="2880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algn="l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None/>
              <a:defRPr/>
            </a:pPr>
            <a:r>
              <a:rPr lang="pt-BR" sz="1000" dirty="0" smtClean="0">
                <a:solidFill>
                  <a:srgbClr val="464653"/>
                </a:solidFill>
              </a:rPr>
              <a:t>Realização:                                                                                                                                                  Parceria:</a:t>
            </a:r>
            <a:endParaRPr lang="en-US" sz="1000" dirty="0">
              <a:solidFill>
                <a:srgbClr val="464653"/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3636195" y="6065912"/>
            <a:ext cx="2840806" cy="792088"/>
            <a:chOff x="323528" y="5877272"/>
            <a:chExt cx="3024336" cy="792088"/>
          </a:xfrm>
        </p:grpSpPr>
        <p:pic>
          <p:nvPicPr>
            <p:cNvPr id="19" name="Imagem 18" descr="download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3528" y="5877272"/>
              <a:ext cx="792088" cy="648072"/>
            </a:xfrm>
            <a:prstGeom prst="rect">
              <a:avLst/>
            </a:prstGeom>
          </p:spPr>
        </p:pic>
        <p:pic>
          <p:nvPicPr>
            <p:cNvPr id="20" name="Imagem 19" descr="download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03648" y="5949280"/>
              <a:ext cx="936104" cy="720080"/>
            </a:xfrm>
            <a:prstGeom prst="rect">
              <a:avLst/>
            </a:prstGeom>
          </p:spPr>
        </p:pic>
        <p:pic>
          <p:nvPicPr>
            <p:cNvPr id="22" name="Imagem 21" descr="download (1)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71800" y="6021288"/>
              <a:ext cx="576064" cy="576064"/>
            </a:xfrm>
            <a:prstGeom prst="rect">
              <a:avLst/>
            </a:prstGeom>
          </p:spPr>
        </p:pic>
      </p:grp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4" y="6231517"/>
            <a:ext cx="2118745" cy="482606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60" y="6204270"/>
            <a:ext cx="629992" cy="6299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006600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006600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006600"/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006600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006600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o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image" Target="../media/image11.jpeg"/><Relationship Id="rId21" Type="http://schemas.openxmlformats.org/officeDocument/2006/relationships/image" Target="../media/image29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gif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gif"/><Relationship Id="rId23" Type="http://schemas.openxmlformats.org/officeDocument/2006/relationships/image" Target="../media/image31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7273" y="332656"/>
            <a:ext cx="8539223" cy="551706"/>
          </a:xfrm>
        </p:spPr>
        <p:txBody>
          <a:bodyPr/>
          <a:lstStyle/>
          <a:p>
            <a:r>
              <a:rPr lang="pt-BR" dirty="0" smtClean="0"/>
              <a:t>Orçamento Público e Mecanismos de Participação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412305" y="1163216"/>
            <a:ext cx="8539223" cy="533400"/>
          </a:xfrm>
        </p:spPr>
        <p:txBody>
          <a:bodyPr>
            <a:normAutofit/>
          </a:bodyPr>
          <a:lstStyle/>
          <a:p>
            <a:r>
              <a:rPr lang="pt-BR" sz="2400" dirty="0" smtClean="0">
                <a:solidFill>
                  <a:srgbClr val="006600"/>
                </a:solidFill>
              </a:rPr>
              <a:t>Módulo I – Educação Fiscal</a:t>
            </a:r>
            <a:endParaRPr lang="pt-BR" sz="2400" dirty="0">
              <a:solidFill>
                <a:srgbClr val="006600"/>
              </a:solidFill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395536" y="1052736"/>
            <a:ext cx="864096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ço Reservado para Conteúdo 6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133475" y="1057275"/>
          <a:ext cx="6905625" cy="4647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Documento" r:id="rId3" imgW="10821912" imgH="7282251" progId="Word.Document.12">
                  <p:embed/>
                </p:oleObj>
              </mc:Choice>
              <mc:Fallback>
                <p:oleObj name="Documento" r:id="rId3" imgW="10821912" imgH="72822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3475" y="1057275"/>
                        <a:ext cx="6905625" cy="4647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005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74892"/>
            <a:ext cx="3240360" cy="186667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924945"/>
            <a:ext cx="3240360" cy="20162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777" y="1074892"/>
            <a:ext cx="2281849" cy="187220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1074892"/>
            <a:ext cx="3115889" cy="18722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340" y="2941562"/>
            <a:ext cx="3114437" cy="199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4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1850 Lei Eusébio de Queirós 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21 anos depois…</a:t>
            </a:r>
          </a:p>
          <a:p>
            <a:r>
              <a:rPr lang="pt-BR" dirty="0">
                <a:solidFill>
                  <a:srgbClr val="FF0000"/>
                </a:solidFill>
              </a:rPr>
              <a:t>1871 Lei do Ventre Livre 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14 anos depois…</a:t>
            </a:r>
          </a:p>
          <a:p>
            <a:r>
              <a:rPr lang="pt-BR" dirty="0">
                <a:solidFill>
                  <a:srgbClr val="FF0000"/>
                </a:solidFill>
              </a:rPr>
              <a:t>1885 Lei dos sexagenários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3 anos depois…</a:t>
            </a:r>
          </a:p>
          <a:p>
            <a:r>
              <a:rPr lang="pt-BR" dirty="0">
                <a:solidFill>
                  <a:srgbClr val="FF0000"/>
                </a:solidFill>
              </a:rPr>
              <a:t>1888 Lei Áurea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128 anos depois...</a:t>
            </a:r>
          </a:p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1532 Nobres/Nobre/Nobres </a:t>
            </a:r>
          </a:p>
          <a:p>
            <a:r>
              <a:rPr lang="pt-BR" dirty="0">
                <a:solidFill>
                  <a:srgbClr val="FF0000"/>
                </a:solidFill>
              </a:rPr>
              <a:t>1800 (1º turno cem mil réis por ano) (2º duzentos)</a:t>
            </a:r>
          </a:p>
          <a:p>
            <a:r>
              <a:rPr lang="pt-BR" dirty="0">
                <a:solidFill>
                  <a:srgbClr val="FF0000"/>
                </a:solidFill>
              </a:rPr>
              <a:t>(deputado 400) ( senador 800) 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1932 Direito ao voto feminino</a:t>
            </a:r>
          </a:p>
          <a:p>
            <a:r>
              <a:rPr lang="pt-BR" dirty="0">
                <a:solidFill>
                  <a:srgbClr val="FF0000"/>
                </a:solidFill>
              </a:rPr>
              <a:t>1946 obrigação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1985 (27% mulheres adultas eram analfabetas)</a:t>
            </a:r>
          </a:p>
          <a:p>
            <a:r>
              <a:rPr lang="pt-BR" dirty="0">
                <a:solidFill>
                  <a:srgbClr val="FF0000"/>
                </a:solidFill>
              </a:rPr>
              <a:t>2006 cotas – 20% candidatas 30% após</a:t>
            </a:r>
          </a:p>
          <a:p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27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2"/>
          </p:nvPr>
        </p:nvSpPr>
        <p:spPr>
          <a:xfrm>
            <a:off x="4776213" y="1196753"/>
            <a:ext cx="4188275" cy="4320478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solidFill>
                  <a:srgbClr val="006600"/>
                </a:solidFill>
              </a:rPr>
              <a:t>o crime organizado está por trás da pirataria! </a:t>
            </a:r>
            <a:endParaRPr lang="pt-BR" dirty="0" smtClean="0">
              <a:solidFill>
                <a:srgbClr val="006600"/>
              </a:solidFill>
            </a:endParaRPr>
          </a:p>
          <a:p>
            <a:r>
              <a:rPr lang="pt-BR" dirty="0" smtClean="0">
                <a:solidFill>
                  <a:srgbClr val="006600"/>
                </a:solidFill>
              </a:rPr>
              <a:t>Quando </a:t>
            </a:r>
            <a:r>
              <a:rPr lang="pt-BR" dirty="0">
                <a:solidFill>
                  <a:srgbClr val="006600"/>
                </a:solidFill>
              </a:rPr>
              <a:t>as pessoas compram produtos </a:t>
            </a:r>
            <a:r>
              <a:rPr lang="pt-BR" dirty="0" smtClean="0">
                <a:solidFill>
                  <a:srgbClr val="006600"/>
                </a:solidFill>
              </a:rPr>
              <a:t>falsificados, praticam a sonegação fiscal.</a:t>
            </a:r>
          </a:p>
          <a:p>
            <a:r>
              <a:rPr lang="pt-BR" dirty="0" smtClean="0">
                <a:solidFill>
                  <a:srgbClr val="006600"/>
                </a:solidFill>
              </a:rPr>
              <a:t>Contribuem </a:t>
            </a:r>
            <a:r>
              <a:rPr lang="pt-BR" dirty="0">
                <a:solidFill>
                  <a:srgbClr val="006600"/>
                </a:solidFill>
              </a:rPr>
              <a:t>para que a exploração do trabalho infantil e escravo continue </a:t>
            </a:r>
            <a:r>
              <a:rPr lang="pt-BR" dirty="0" smtClean="0">
                <a:solidFill>
                  <a:srgbClr val="006600"/>
                </a:solidFill>
              </a:rPr>
              <a:t>ocorrendo.</a:t>
            </a:r>
          </a:p>
          <a:p>
            <a:r>
              <a:rPr lang="pt-BR" dirty="0" smtClean="0">
                <a:solidFill>
                  <a:srgbClr val="006600"/>
                </a:solidFill>
              </a:rPr>
              <a:t>Além </a:t>
            </a:r>
            <a:r>
              <a:rPr lang="pt-BR" dirty="0">
                <a:solidFill>
                  <a:srgbClr val="006600"/>
                </a:solidFill>
              </a:rPr>
              <a:t>de financiar outros crimes como corrupção, tráfico de drogas e </a:t>
            </a:r>
            <a:r>
              <a:rPr lang="pt-BR" dirty="0" smtClean="0">
                <a:solidFill>
                  <a:srgbClr val="006600"/>
                </a:solidFill>
              </a:rPr>
              <a:t>armas</a:t>
            </a:r>
            <a:r>
              <a:rPr lang="pt-BR" dirty="0">
                <a:solidFill>
                  <a:srgbClr val="006600"/>
                </a:solidFill>
              </a:rPr>
              <a:t>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crianças trabalhand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0768"/>
            <a:ext cx="4176713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62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1" y="1154333"/>
            <a:ext cx="2268950" cy="170171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52" y="3483243"/>
            <a:ext cx="2109062" cy="15817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52" y="1268760"/>
            <a:ext cx="1907583" cy="143068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1" y="3378629"/>
            <a:ext cx="2208311" cy="16605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54333"/>
            <a:ext cx="2268951" cy="170171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95" y="3378629"/>
            <a:ext cx="2375656" cy="179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8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5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975"/>
            <a:ext cx="8352927" cy="4679950"/>
          </a:xfrm>
        </p:spPr>
      </p:pic>
    </p:spTree>
    <p:extLst>
      <p:ext uri="{BB962C8B-B14F-4D97-AF65-F5344CB8AC3E}">
        <p14:creationId xmlns:p14="http://schemas.microsoft.com/office/powerpoint/2010/main" val="1338261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://www.redes.unb.br/salaodehumor/cartunistas/kacio/2.12-06-87-3.1tratad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3071"/>
            <a:ext cx="7704856" cy="46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0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" y="908720"/>
            <a:ext cx="5040560" cy="443569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34" y="1340768"/>
            <a:ext cx="361515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88" y="1097215"/>
            <a:ext cx="4142415" cy="4564675"/>
          </a:xfrm>
          <a:prstGeom prst="rect">
            <a:avLst/>
          </a:prstGeom>
        </p:spPr>
      </p:pic>
      <p:pic>
        <p:nvPicPr>
          <p:cNvPr id="6" name="Picture 2" descr="https://encrypted-tbn1.gstatic.com/images?q=tbn:ANd9GcSJHQyxfPBQ4Ymexca4YQmmYvKPE19hfVuHtg2nXmQ6pRsFdUDJl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3"/>
            <a:ext cx="4516980" cy="45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573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539552" y="1124744"/>
            <a:ext cx="8424936" cy="475252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O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Brasil é um Estado democrático de Direito: significa que o Estado brasileiro é governado pelo povo (democrático) e também tem que obedecer às leis (de direito). O governo democrático é aquele em que o destinatário das políticas públicas (o povo) participa de sua elaboração. A democracia se divide ainda em: </a:t>
            </a:r>
            <a:br>
              <a:rPr lang="pt-BR" sz="2000" dirty="0">
                <a:solidFill>
                  <a:schemeClr val="accent1">
                    <a:lumMod val="50000"/>
                  </a:schemeClr>
                </a:solidFill>
              </a:rPr>
            </a:br>
            <a:endParaRPr lang="pt-BR" sz="1900" dirty="0" smtClean="0">
              <a:solidFill>
                <a:srgbClr val="FF0000"/>
              </a:solidFill>
            </a:endParaRPr>
          </a:p>
          <a:p>
            <a:pPr algn="just"/>
            <a:r>
              <a:rPr lang="pt-BR" sz="1900" dirty="0" smtClean="0">
                <a:solidFill>
                  <a:srgbClr val="FF0000"/>
                </a:solidFill>
              </a:rPr>
              <a:t>a</a:t>
            </a:r>
            <a:r>
              <a:rPr lang="pt-BR" sz="1900" dirty="0">
                <a:solidFill>
                  <a:srgbClr val="FF0000"/>
                </a:solidFill>
              </a:rPr>
              <a:t>) Democracia Direta: onde o povo participa diretamente, ou seja, o próprio povo elabora as políticas públicas. Esse tipo de democracia é típica da Grécia antiga e é inviável nos dias de hoje (imagine só 180 milhões de brasileiros mandando e-mails para se discutir como será a atuação do governo na saúde, por exemplo).</a:t>
            </a:r>
          </a:p>
          <a:p>
            <a:pPr algn="just"/>
            <a:r>
              <a:rPr lang="pt-BR" sz="1900" dirty="0"/>
              <a:t> </a:t>
            </a:r>
            <a:r>
              <a:rPr lang="pt-BR" sz="1900" dirty="0">
                <a:solidFill>
                  <a:srgbClr val="0070C0"/>
                </a:solidFill>
              </a:rPr>
              <a:t>b) Indireta: onde o povo elege os representantes e estes elaboram as políticas públicas.</a:t>
            </a:r>
          </a:p>
          <a:p>
            <a:pPr algn="just"/>
            <a:r>
              <a:rPr lang="pt-BR" sz="1900" dirty="0">
                <a:solidFill>
                  <a:schemeClr val="accent2">
                    <a:lumMod val="50000"/>
                  </a:schemeClr>
                </a:solidFill>
              </a:rPr>
              <a:t> c) Semidireta ou participativa: é um misto da democracia direta e da indireta. Nela, o povo elege os representantes e estes elaboram as políticas públicas. Complementarmente, existem mecanismos para que o povo também participe dessa elaboração. Assim, a regra é participação indireta, combinada com alguns meios de exercício direto do povo. Esse é o modelo adotado pelo Brasil.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00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dirty="0" smtClean="0">
              <a:solidFill>
                <a:srgbClr val="006600"/>
              </a:solidFill>
            </a:endParaRPr>
          </a:p>
          <a:p>
            <a:r>
              <a:rPr lang="pt-BR" dirty="0" smtClean="0">
                <a:solidFill>
                  <a:srgbClr val="006600"/>
                </a:solidFill>
              </a:rPr>
              <a:t>A </a:t>
            </a:r>
            <a:r>
              <a:rPr lang="pt-BR" dirty="0">
                <a:solidFill>
                  <a:srgbClr val="006600"/>
                </a:solidFill>
              </a:rPr>
              <a:t>Escola de Administração Fazendária – ESAF é órgão integrante da estrutura do Ministério da Fazenda.</a:t>
            </a:r>
          </a:p>
          <a:p>
            <a:r>
              <a:rPr lang="pt-BR" dirty="0">
                <a:solidFill>
                  <a:srgbClr val="006600"/>
                </a:solidFill>
              </a:rPr>
              <a:t>A Escola recruta e seleciona servidores para o desempenho de funções na gestão das finanças públicas.</a:t>
            </a:r>
          </a:p>
          <a:p>
            <a:r>
              <a:rPr lang="pt-BR" dirty="0">
                <a:solidFill>
                  <a:srgbClr val="006600"/>
                </a:solidFill>
              </a:rPr>
              <a:t>Na segunda etapa do processo seletivo, </a:t>
            </a:r>
            <a:br>
              <a:rPr lang="pt-BR" dirty="0">
                <a:solidFill>
                  <a:srgbClr val="006600"/>
                </a:solidFill>
              </a:rPr>
            </a:br>
            <a:r>
              <a:rPr lang="pt-BR" dirty="0">
                <a:solidFill>
                  <a:srgbClr val="006600"/>
                </a:solidFill>
              </a:rPr>
              <a:t>a ESAF promove os Cursos de Formação.</a:t>
            </a:r>
          </a:p>
          <a:p>
            <a:r>
              <a:rPr lang="pt-BR" dirty="0">
                <a:solidFill>
                  <a:srgbClr val="006600"/>
                </a:solidFill>
              </a:rPr>
              <a:t>Promove cooperação técnica, consolidando programas e eventos de capacitação.</a:t>
            </a:r>
          </a:p>
          <a:p>
            <a:r>
              <a:rPr lang="pt-BR" dirty="0">
                <a:solidFill>
                  <a:srgbClr val="006600"/>
                </a:solidFill>
              </a:rPr>
              <a:t>Coordena o Programa Nacional de Educação Fiscal,  o objetivo do PNEF é esclarecer a função socioeconômica dos tributos, essencial à realização dos objetivos fundamentais do Brasil, contribuindo para o aumento da percepção da cidadania.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06600"/>
                </a:solidFill>
              </a:rPr>
              <a:t>Escola de Administração Fazendária – ESAF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3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563888" y="5661248"/>
            <a:ext cx="2592288" cy="2327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2400" b="1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0070C0"/>
                </a:solidFill>
              </a:rPr>
              <a:t>Mecanismos de participação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7544" y="1166843"/>
            <a:ext cx="79208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Como o </a:t>
            </a:r>
            <a:r>
              <a:rPr lang="pt-BR" sz="2000" dirty="0" smtClean="0">
                <a:solidFill>
                  <a:srgbClr val="FF0000"/>
                </a:solidFill>
              </a:rPr>
              <a:t>cidadão/cidadã </a:t>
            </a:r>
            <a:r>
              <a:rPr lang="pt-BR" sz="2000" dirty="0">
                <a:solidFill>
                  <a:srgbClr val="FF0000"/>
                </a:solidFill>
              </a:rPr>
              <a:t>pode participar das políticas públicas</a:t>
            </a:r>
            <a:r>
              <a:rPr lang="pt-BR" sz="2000" dirty="0" smtClean="0">
                <a:solidFill>
                  <a:srgbClr val="FF0000"/>
                </a:solidFill>
              </a:rPr>
              <a:t>? </a:t>
            </a:r>
          </a:p>
          <a:p>
            <a:endParaRPr lang="pt-BR" sz="2000" dirty="0" smtClean="0">
              <a:solidFill>
                <a:srgbClr val="FF0000"/>
              </a:solidFill>
            </a:endParaRPr>
          </a:p>
          <a:p>
            <a:r>
              <a:rPr lang="pt-BR" sz="2000" dirty="0" smtClean="0">
                <a:solidFill>
                  <a:srgbClr val="FF0000"/>
                </a:solidFill>
              </a:rPr>
              <a:t>Temos </a:t>
            </a:r>
            <a:r>
              <a:rPr lang="pt-BR" sz="2000" dirty="0">
                <a:solidFill>
                  <a:srgbClr val="FF0000"/>
                </a:solidFill>
              </a:rPr>
              <a:t>algumas formas garantidas no texto constitucional para a participação do povo: </a:t>
            </a:r>
            <a:endParaRPr lang="pt-BR" sz="2000" dirty="0" smtClean="0">
              <a:solidFill>
                <a:srgbClr val="FF0000"/>
              </a:solidFill>
            </a:endParaRPr>
          </a:p>
          <a:p>
            <a:endParaRPr lang="pt-BR" sz="2000" dirty="0" smtClean="0">
              <a:solidFill>
                <a:srgbClr val="FF0000"/>
              </a:solidFill>
            </a:endParaRPr>
          </a:p>
          <a:p>
            <a:r>
              <a:rPr lang="pt-BR" sz="2000" dirty="0" smtClean="0">
                <a:solidFill>
                  <a:srgbClr val="FF0000"/>
                </a:solidFill>
              </a:rPr>
              <a:t>Ação Popular,  Plebiscito </a:t>
            </a:r>
            <a:r>
              <a:rPr lang="pt-BR" sz="2000" dirty="0">
                <a:solidFill>
                  <a:srgbClr val="FF0000"/>
                </a:solidFill>
              </a:rPr>
              <a:t>(consulta prévia), referendo (consulta posterior), P</a:t>
            </a:r>
            <a:r>
              <a:rPr lang="pt-BR" sz="2000" dirty="0" smtClean="0">
                <a:solidFill>
                  <a:srgbClr val="FF0000"/>
                </a:solidFill>
              </a:rPr>
              <a:t>rojetos </a:t>
            </a:r>
            <a:r>
              <a:rPr lang="pt-BR" sz="2000" dirty="0">
                <a:solidFill>
                  <a:srgbClr val="FF0000"/>
                </a:solidFill>
              </a:rPr>
              <a:t>de lei de iniciativa popular (capacidade do povo propor projeto de lei diretamente à Casa Legislativa</a:t>
            </a:r>
            <a:r>
              <a:rPr lang="pt-BR" sz="2000" dirty="0" smtClean="0">
                <a:solidFill>
                  <a:srgbClr val="FF0000"/>
                </a:solidFill>
              </a:rPr>
              <a:t>).</a:t>
            </a:r>
          </a:p>
          <a:p>
            <a:r>
              <a:rPr lang="pt-BR" sz="2000" dirty="0">
                <a:solidFill>
                  <a:srgbClr val="FF0000"/>
                </a:solidFill>
              </a:rPr>
              <a:t>Através da participação em </a:t>
            </a:r>
            <a:r>
              <a:rPr lang="pt-BR" sz="2000" dirty="0" smtClean="0">
                <a:solidFill>
                  <a:srgbClr val="FF0000"/>
                </a:solidFill>
              </a:rPr>
              <a:t>conselhos de Políticas Públicas(Crianças, saúde, idosos) Observatórios Sociais, </a:t>
            </a:r>
            <a:r>
              <a:rPr lang="pt-BR" sz="2000" dirty="0">
                <a:solidFill>
                  <a:srgbClr val="FF0000"/>
                </a:solidFill>
              </a:rPr>
              <a:t>examinando as contas públicas e denunciando irregularidades, por audiências públicas, orçamento participativo</a:t>
            </a:r>
            <a:r>
              <a:rPr lang="pt-BR" sz="2000" dirty="0" smtClean="0">
                <a:solidFill>
                  <a:srgbClr val="FF0000"/>
                </a:solidFill>
              </a:rPr>
              <a:t>. </a:t>
            </a:r>
          </a:p>
          <a:p>
            <a:endParaRPr lang="pt-BR" sz="2000" dirty="0" smtClean="0">
              <a:solidFill>
                <a:srgbClr val="FF0000"/>
              </a:solidFill>
            </a:endParaRPr>
          </a:p>
          <a:p>
            <a:r>
              <a:rPr lang="pt-BR" sz="2000" dirty="0" smtClean="0">
                <a:solidFill>
                  <a:srgbClr val="FF0000"/>
                </a:solidFill>
              </a:rPr>
              <a:t>Participar desse evento é um passo importante de cidadania</a:t>
            </a:r>
            <a:endParaRPr lang="pt-BR" sz="2000" dirty="0">
              <a:solidFill>
                <a:srgbClr val="FF0000"/>
              </a:solidFill>
            </a:endParaRPr>
          </a:p>
          <a:p>
            <a:endParaRPr lang="pt-B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25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3829187"/>
            <a:ext cx="2143125" cy="21431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13" y="3356992"/>
            <a:ext cx="3272613" cy="245446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692" y="903419"/>
            <a:ext cx="4225817" cy="291845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50" y="1124744"/>
            <a:ext cx="3276503" cy="19473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56" y="4123407"/>
            <a:ext cx="1129847" cy="168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827584" y="1084221"/>
            <a:ext cx="7056784" cy="205077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454514"/>
            <a:ext cx="7056784" cy="1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3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ttp://www.fazenda.mg.gov.br/empresas/legislacao_tributaria/images/anexo_res_3825_2006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103" y="1053660"/>
            <a:ext cx="1478756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https://encrypted-tbn2.gstatic.com/images?q=tbn:ANd9GcQbvuEx_fsJbLyVGqMN190luOtTGJzaEuyHkOtFF6YcFRBgkn1x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25" y="895096"/>
            <a:ext cx="1117297" cy="1127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https://encrypted-tbn0.gstatic.com/images?q=tbn:ANd9GcRVxPm6SFMB4eBLV6Kx7og0m1_wvoRsqyOcsvdYuRU-v2IHybtQ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6" y="1047840"/>
            <a:ext cx="1600200" cy="62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http://www.sgc.goias.gov.br/upload/fotos/2013-01/sefaz-governo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51" y="4960984"/>
            <a:ext cx="1600200" cy="65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https://encrypted-tbn3.gstatic.com/images?q=tbn:ANd9GcSsgSgtEavg0ZzwSgwc7YfY98eBE8gZZSUxDYT7pYEfEaUqw7F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65" y="1053660"/>
            <a:ext cx="1612166" cy="78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http://cdn1.sempretops.com/wp-content/uploads/secretaria-da-fazenda-de-alagoas-al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18641" r="11568" b="15876"/>
          <a:stretch/>
        </p:blipFill>
        <p:spPr bwMode="auto">
          <a:xfrm>
            <a:off x="247650" y="1952625"/>
            <a:ext cx="1257301" cy="66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 descr="https://encrypted-tbn3.gstatic.com/images?q=tbn:ANd9GcTLf65RWwhJDIRDU1Glw-y2_RXKms8VSZ_hM-QDuHBR51l5sQoz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123" y="2473605"/>
            <a:ext cx="1493044" cy="557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 descr="http://blog.cers.com.br/wp-content/uploads/2014/10/SEFAZ_PI_LOGO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65" y="4987339"/>
            <a:ext cx="1038370" cy="81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https://encrypted-tbn0.gstatic.com/images?q=tbn:ANd9GcQvX0sT1H6-zd7TmWOU2S-eyXm2w6-eJIR2bkbeLGaFFjcq9mUy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07" y="5316631"/>
            <a:ext cx="1285875" cy="33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m 16" descr="https://encrypted-tbn0.gstatic.com/images?q=tbn:ANd9GcRgvmzkftKT7xKqa-DOFhQoXJsQdKVcJxFvwJIKnkSZmfXxV6zi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53" y="3574207"/>
            <a:ext cx="1150144" cy="955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m 19" descr="http://idg.receita.fazenda.gov.br/sobre/institucional/arquivos-e-imagens/logo-rfb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23" y="2121297"/>
            <a:ext cx="1161844" cy="90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m 21" descr="http://www.unasp-pgfn.org.br/images/link/pgfn.pn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84" y="3632290"/>
            <a:ext cx="1952787" cy="78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m 22" descr="http://www.orcamentofederal.gov.br/++theme++serpro.portalsofskin/static/images/sof_rodape.pn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46" y="1066670"/>
            <a:ext cx="1215175" cy="60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m 23" descr="http://4.bp.blogspot.com/_WQo1AxVywTM/S5ZUD5o0wUI/AAAAAAAAAFE/Cqd8NUqYgmI/S240/logo_mec.gif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24" y="2090407"/>
            <a:ext cx="1797959" cy="47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 descr="http://www.contadorpublico.com.br/v2/wp-content/uploads/2014/02/concurso-tesouro-nacional-2013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2" y="3697611"/>
            <a:ext cx="1234099" cy="97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www.esaf.fazenda.gov.br/logoesafidg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800" y="2858074"/>
            <a:ext cx="1456103" cy="8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73" y="1864404"/>
            <a:ext cx="916694" cy="980534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57" y="3621687"/>
            <a:ext cx="1252740" cy="1013123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50" y="4987338"/>
            <a:ext cx="1979546" cy="603333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6" y="2726779"/>
            <a:ext cx="2592468" cy="90551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55711" y="4098594"/>
            <a:ext cx="1415392" cy="536216"/>
          </a:xfrm>
          <a:prstGeom prst="rect">
            <a:avLst/>
          </a:prstGeom>
        </p:spPr>
      </p:pic>
      <p:sp>
        <p:nvSpPr>
          <p:cNvPr id="2" name="AutoShape 2" descr="data:image/jpeg;base64,/9j/4AAQSkZJRgABAQAAAQABAAD/2wCEAAkGBxIQEBUPExEVFRUVFRUXFRUWFxcXFRUYFRUXFhUVFRUYHSggGBolGxUVITEhJSkrLi4uFx8zODMtNygtLysBCgoKDg0OGhAQGi0lHyUtLS0tLS0tLS0tLS0tLS0tLS0tLS0tLS0tLS0tLS0tLS0tLS0tLS0tLS0tLS0tLS0tLf/AABEIALoA8AMBEQACEQEDEQH/xAAbAAABBQEBAAAAAAAAAAAAAAAAAQQFBgcCA//EAEcQAAEDAgIGBQcICgIBBQAAAAEAAgMEERIhBQYTMUFRImFxgZEHFCMyUqGxJEJiY3KSwdEVFjM0U3OCorLhwvBDZIOE0uL/xAAaAQEAAgMBAAAAAAAAAAAAAAAAAQUCAwQG/8QALREAAgIBAwIFBAEFAQAAAAAAAAECAxEEEjEFIRMiMkFRFBUzYSNCUnGBkaH/2gAMAwEAAhEDEQA/ANwQCoBEAqARACAVAIgBRkHD3gC5NhzO5Sk2QVrS2ukEV2x3mfyb6ve5d9HTrbO77I0W6iupZkypaT03U1IO0k2bPYZllyJ3lW1Oiqq4WWUt3WW5balk70VrlNTx7ANE1jaNxJuByIAu5YX9MhOW9vBb6e6UoeZdx9UVWlcHnbui1hDtmBbEON25my5lXpM+GuX7m/LRd9E6QZUwtmYcnDdxB4g9YVTbW65OLM13Hl1r5JFRAFIBAKgBAIgBACAEAIAQAgFQCIBUAiAEAqARACAS6gHnPUNjaXPcGtG8k2HipjGUnhIFT0pr1G27adhld7R6LB37yrOnplk+8+xyX6yqpeZlU0jXT1Oc8pw+w3osH5q1p0tdXpXcoNR1qc3tpQwNS1vQjbc7hYf9JXS1jvJ4NVPTr9Q91zJzReptTUWfMdk3rF39zeHeq+/qddfavuy/02hrpWIovGh9XqelHo2dLi92bj38O5Ut2rsu7yZ3pYJRwXOv0SZ6/Sf6OqpIaYCZsmYiBPo5OQsDfsVyqPqKlK14x7/JrbxwPZaiuhdDV1EgDDIGPhaLBjX5Bzjxz8Fp20TUoQ5+Se5dwqwzFUgEAIBUAiAVACARAKgEQAgFQCIBUAIAQAgEKgDWur44G45XtYOZNr9g4rOFcpvEUQ2VDSWvJd0aaO/1j8h3N/NWtHS2/NY8fo4NR1Gmn1MrFW+Sc455C88jk0dgVrXVCpYgjzuo6zbY9tSPBs1zs4mF7juDRf4LOTjFbpvBjR0u7UPdaye0bqVPPZ079m32Rm78gq+7qkIdqkej03TqqEsIuuidBQUw9HGL8XHN3iqe7VWWvzM70kiSsucyGOldMQ0zcUsgblkPnHsC21UTseIohsrjqus0jlE008B3yO9d4+iF2qFOn7y80vgx7snNB6AhpG2jbd3F7s3Hv4Llv1M7X34JUUjvWSk21JNHzjdbtAuPeFhp5bbEyWemgavbU0UvFzGk9ts0uhtm0F3JFayQQAgBACAEAiAVACAEAIAQCIBUAIAQAgEKgELrPoNtXFhyD25xuI3Hkeorp0uodM9yNdkN0WjN7uF2FuF7cnNPAjh2L0sZKSUlweF1uklTfifDE0fSSS3mdE6WKN1pGMNnAdgzKx1F0YLZF4k+D02i0VMIqUVk07QDKbZB9M1oYeLRnfk7jftXmr5WbvO+5bpEpdaCckVpbWGnph6SQX9kZu8BuXRVpbLeEQ2V/wDTVdXdGli2Mf8AFfv7r5eF12fT0Ud7JZfwjHLZIaJ1QijdtZnGeU5lz8wD1A/itFutlJbYdkSkWUBcRkKpBxI24I6kTwwV3yfyXomj2XPb3BxsuvWxxaYx4LKuQyC6AS6gBdALdSBUAIAQAgBACAEAIAQAgBACAEAhCgFO120GXfLIh02j0jR89o4/aCtNBqtr8OXDK/qGjWorx7lX0VpM0soqWZtNhK0fObzHWFaaqhWw2+/sUvTNVKix0Wf6LtNRlvy2jIJcA58YyZM3q9l/WqHfn+O3/p6gjNO1E1VGJ4Jn7EZTRRtAmjI9bI7z1fFb6VCuTU139vghjvVrQVAWCaL0x4uecTgetvA9yx1Opv8ATLsv0SkWkBcGTI6smAKpAIDiR1gTyCJZZBWPJ1+535yPPvXd1H8v+jGPBM6T0zBTi8sgaTubvcexozK5a6Zz4RnkjBpupm/d6MhvCSd2zHcz1j7lt8GuPrl/wxyI6g0jJ61XFH1RxF1u9xUqdEeI5GCJ1YkqJa2Rrql8kUFwTk0PccgLDsJ7l1apVxoi1HDZjHOS8hVWTYLdACkCoAQAgBACAEAIAQAgBACAQoDkhQDN9atDeaS7Ro9DIe6Nx4dhXoNBqvEjsfKKHqug3rxYcoc6maY2Enmrz6N59GfZdxb2Fa+oaXevEjyuTb0vXK6O2XKJzTtFJBIa6mF3f+aLhK0cftDPNV9E4zXhz/0/gt8Y7oi5aXaN/SOjnWcf2kXB/Gxb7S6FLa/Bv/0yP2id1b1ijrG5dGRvrxneOsX3i65tRpZUv5XyTGWScC5TIVACAjtPVGypppPZjdbttYe9bKI7rIr9kMperdTUS07KSlGBrR6WdwyBOZawcSrPU11wsc7O/wAIwTbRatE6uQ05x2Mkp3yvzeey+5V9uplPsuy+DJRJmy5+5kNNK1QhhklPzGk94GXvWymG+aRDfYp2pNHUupjJHMyMPe45x4i47rk37VY6+dasUWuEYxRPOpNIDdUxO6nREfBy41Kj3TMu430PpuofVupJWRksbdz4ybDdYWPatl1FaqVkfchMswXEZHSkAgBACAEAIAQAgBACAEAIBCgG1dRsmjdE8Xa4WI/EdayhNwkpIhrJlek9Gup5DTSHdnG/diHAjrC9NRcrobl/s8xrdPLSW+NXwXjU/TnnMZjkPpY7B30xwePxVJrtN4M8rhl9pdTG+vciJ0zE/RdR53CLwym0sfAHmOXG3guihx1UPDl6lwzc/KLp/RokDdJ0TrPAxODfnczb2hnccU09u3NF3Aa90T+q+nmVkWLIPbYPbyJ3EdRXHqtM6ZY9vYyTyTYXKZAVIKrrnOZdno+P15yC8+wxpuXH/vBdujioZtlwjGT9ixUNIyGNsTBZrRYD8e1cdk3NtslLA4soJAoCo+UmtwUojG+R1u5uZ/BWPTa91u74MJ8E7oCk2NNFH7LG37SLn3rj1E3O2UjJdkO6ucRsdI7c0Fx7ALrXGLk0g2UfVKuMLZKueKQCodj2oGJoFzkQMwLk5qz1kFPFcHx7GMS7UlZHK3HG9r282kFVkoSj2aM8nvdYZAqyAqAEAIAQAgEQCoAQAgBACASyjAIXWbQgq4sIykbnG7keXYV1aXUOmefY1W1KyO1mc0tTLBKJWjDLEbPaeI4tPUV6GyELq8ezPOUznoL3F+lmmU80VdTXtiZI2xHEcwesFeblGdFn7R6aLUkUjRVa/RVW6mlJMTjv6jukHwPYra6uOsq8SHqRgntfccadpzo2qZXQi8Uh6TRuzzLewjMdYWFElqanVP1Lgl9nlF9pp2yMD2m7XAEHmCqaUXFtMz9jmtqmxRukebNaCT3LKEXOW1Armp1M6V0mkJR0pjaMH5sY3Adv4Ls1c1FKqPtz/kxj8lrC4DMVSBCoBnmuztvXwUw3Nw3/AK3An3NV3oVs087DXLnBoICpX3NhW9e6gimEDPXne2Nvec116GK8Te+EYy4wTtJStjjbEB0WtDR2AWXLOTcnIlcGYack2VbM6ncYgy3qZAutncbt69HpalZRHxFnJWavVumyMI+5ourk8klLFJKbvc25Nrb92XYqHURjGxqPBZR4JMLQjIVSAQAgBACAEAIAQAgBACAEByQgKdrvoIu+WRDptHpGj57efaFadP1ex+HLhnDrtJHUV4fJA6raaFLLmfQSkYuTHcHdQ5rt12l8WO5cor+m6qUX4NvKLXrpoTzqDE0ekjuWfSHFveqzQ6l02YfD5LySyiB1WqxW0smj5T0mtvGTvtw72m3iuzWV+BbG6HDMYvKwS3k7q3OpnQu9aF5bblfO3jdcvUa9tikvdEwPPWmU1dRHo5hy9ecjg0Zhv/eYTSxVVbuf+g3l4LbDGGNDWiwAAA5AKvlJt5Zn+j0UAFIEUAzjRbvONMufwa59v6BhHvV7b/Hokvk1Lk0dURtKpX+n0rDHvEEbpD9p2QXfX/Hpm/nsYe5Z5pA1pcdwBJ7s1wxW54Mn2MYkeZQ53zpZPe52XxXrl/HBfpHnrH4muS+DZqWERsawbmtAHcLLyU3ulk9Ej2CgCoAQAgBACAEAIAQAgBACAEAiA5cFHAM01t0IKSQyNHoJSbjgx3LsK9DoNV4sdkuUU3UdI3/LX6kTGpusADfNZ3gFg9G9xAxN5EniFx6/S7Zb4Lszq0Wr8aGXyRmnacUVdFWREGN788OYBJAe025g3HYVvos8eh1T5R1NYY50PpBlLJpCf5rXjCODnHFYeK1XVytVcf0SngltSNHubG6rlzlqDjJPBu9o6t9/Bc2ttTkq4cIyiiU0hrDSwZPmaD7IOI+AWmvS22cIlyRDP13Y42hp5pextguhaBr1ySMdwDTekX+pQBv8xx+GSn6fTL1Wf8GWL51pc/8Agp295/8Aso2aNf1MeYb6mavT088kszQMTcrEHNzruW3XauFsFCHCIjFplzKqsZNhUtT3baqq6rgXhjT1Nvu9ysdZ5K4QMI8knrlV7KilPEjCP6slp0MN9yQm8RKDq5S46mmjtkHYz2NGL42V7rp7apMoOn/y6qczWQvLnojpSAQAgBACAEAIAQAgBACAEAIAQCFRgDWvo2TRuieLtcLH8+0LOE3B5Ri45Rj1JEIJ2NqmX2JdFLiFw2/qSW9k77q6lN2wTizz9DWn1LhLtkuT9EQObbZixsejcDqOWS0Kxx4L3GUR1doMtAwXkYJDI+MnpSHli8cusrojfnns8Yz8BoaVWmZ6o2kmMbdwhgaXP7C0bj9o9yRqrq9Ky/ljOR5o6gLM4dFyPPt1Lg2/XhNlrst3eq1L9If4ROMk0pubBTRjlc/gVyv6X3bZl5jo/pf/ANN70zo/2PMcul0uPmUzu8/mpxo38jzHJ0tpRnrUTHfYd/8ApPB0r4mMs8anXGZjXCShmjJBANnFoNt9y2yyhoa28xsQyx75PKfBRNJ3vc5x8bfgtXUZqV3b2JjwR3lMqehDAPnOLj2NsB7yurpEMylI59VPZU2NtRKfFVvfwiiA75D+TStvVJ+RR+WVnRIeRz+WaEqMvRUAIAQAgBACAEAIAQAgBACAEAIAQHLlAK7rNq02q9I0hsoFrnNrx7Mg4jkeC6aL3W/0cWq0kb1n3KOyap0c7ZPYdnwjecv/AGZdx+yVYJ12rMTghbdp/Lau3yTlPrFTuHSfszykBafE5FYuEl7HfDV1TXJF6Z0hStkbUMla51wJI43n0rd17sPrjgUSm1tQlqK498oloNKaMdvdOz7T5h/yWt6bULhJm2Oorl/USVP5g/1Kxw/+Q4f5FaZwujzH/wANilF8MkI9Fg5srJ+6Rjx72laNzXMTNHp5hUN9WrJ+3Gw/42UOcXzEYOgatu/Yv7MTD+IUZrB1+kXt/aQPb1ts8e7P3JtXswOaSqjkHo3NNt4G8drd4WLTXIRnOulRtdIYeEbQ3v8AWPxC9D02Gyhy+So6vbspZYvJ7BaKWX25LdzBYfiq/qc82KPwb+l17NPEtwVaWIqAEAIAQAgEQCoAQCIBUAIAQAgC6AEAIBCgPGogbI3C9ocDvBFx4FE2jFxTWGV+t1JpZM27SI/Vuy+48Ob7l0Q1dkfc47On0z74wModQmB13VMpbyDYm36i4Nv4Lc9fPHY0LpNWe+R/PqdTO3bRnY6/ucCoh1C2JlLpVD47EZUaiD5srT9tn4tP4Lpj1SX9SNL6XKPosZHS6mVEZuwA/YeWn32W9dRpl6kanpNbD0zyeRgr4PnVLf7x8Cst2kn7Ix8XqFfMcix6zVseRlaeqSO3wIKh6LTS4f8A6Y/ddRD1wH0Gu1QPWgid9hzm+43+K1S6XH+mRtj1yviUWjuo1mhlzfBLG8bpIy0uaeo8ew3C1/b7I8NM6I9X00vcqQle+WSaTebkm1r9YHDduV0oqFaiir6pqYXbYwee5p+qdNs6OIcS3Ee12Z+K8xq577Wz0dEdtaRMrnNwqAEAIAQAgObqMg4fM1u9wHaQPislFvgx3JHh+k4f40f32/msvCn/AGsb4/J6sqWO3PaewgrFwkuUFNHrdQSIXgcUSb4DaQbQcx4qdrI3INoOY8U2snchNoOYTDG5CtfdR3CeRSUJOS8cwmGRlBjHMeKYfwRuR0EJFsoJOXGyd/YjgTGOYU4Y3IMQPFRhhPJ0iB4zRMdk4NPaAfisoyl7GLUfcjqjQNI/fEwdY6PwW+Ooujw2aJ6eiXKRHz6nU59WSRnY4Ef3Bb46+5cnLPpWmn7EbValuIIbUNIOXSbY27QV0LqTx3icy6LRGSknwXWBoDQ0bgAB3BVMnl5ZeLg7LrKO47CbQcx4ph/AyhNs32h4hTtZG5HQeDxUY/ROUxbqCRbpkgp2teszonGCEjEPXfvw9Q61aaHQ+J5pcHJfft7IpUsj5XXcXPPXdx8FdqFVa4SORylI6/R8m/Yv+478lj9RVxlEbJnEcJxNbYtJIHFpzNlFrrcG1gyipZNjibYAcgAvKSeWWseCl+UXJ0Jvwf8AgrfpUU8pnHqm1gp4J5nxKuXCC5SONSbFOL6XvWP8f6JzMS55nxKnFf6GZl78nY9BIb/+T4NCoep48Tsd2lb29y1lVp0mV6yyk1c1ifXtv5ABen0VcfBjlFZc3vZGYjzPiV1eHB+xqUpGp6sVG0pIjyaAe1uS8vqYbbWi0peYkquc2lZ19qsFMGXze8Dub0j+Hiu/p1e+3vwjm1EsQwZ9iPM+JXofDh8FfufyWTUF585cLnOM8eRCrOqQjGCaR06Zty7mhqhLAz3X64qW5nOMcfpFXvS4xlB5K/UtporQJPE911aOMFykc6cmKcX0vescVfoecQuPM+JTFf6HmNH1HHyNp5ud8V5zX48Z4LKn09zw1/HyZp5SD4FbOnJO3uYan0mfXJ4nxK9C4QXsV+ZfJ2ad2/A77rvyWvfV+jLbMWKoew9F7mkcnEe5ZOqqfZpMjdOJP6J1vmiNpTtGf3jsPHvVff02ElmHJ0VahrkvtHVsmYJGOBadxVHODg8M7oyTWTJa6Qulkcd5kff7xXrKIqNaSKmfeTLrqBFHsXOABkxnEeIHze6yo+pyn4mHwd2mS2lsCrMnT2PKWlY62JrTbMXAWW9rgjaeyxMil+UYfse1/wAArjpT80ji1fsQeqB+WR9eIf2ld3Uvws06fG403ZjkPALze5llg5dTMPzW+ATxJfJG1HUMLW5NaB2CyNt8kpYOyoHsY9pKXHNI/nI8/wBxsvVUrbSv8FTLvM99OUuyqHstYXBHY4AppLN1eSbI4kWvye1d45ISfVIcOx3+wqnqle2al8nXpZdsFvVUzrM617rNpUCMbom/3OzPuAXoOl1bYOXyV2qll4IzSFLs4ad1s3tkcfvC3uXTRbvsmjVOGEiQ1GdarA5scPgVz9UX8SNmm9ZpK897FiZ95QR8oj/l/wDJX3SfQzg1fJ56hfvRHON3xasuq/jRGl7yNC2Y5DwCoVJ/J34Rw6lYd7G+AU75fI2o6jjDRYAAcgLBYttkpYK9r6Pkn9bfxXd038xo1PoKLoo2qIv5jfiFfar8UjgqfmRruEcl5PLLXBF6V0DBUNIcyzuD22Dh+a306qyt5TMJ1RlyZtpOgfTyuifvG48CDuIXpdPerobkVtkNjJrUfSZjm2BPRk3dThy7VwdS0+Y717G/TW4eBrrZot0E7n26EhLmnhc5lvUVt6fqVOG33RjfXtZF0dXJC7HG8tPMce0cV2W0xsWJI0Qm490WvRmu5HRnZf6TPxaqi/peO9Z2Q1X9xbqGvjnbjjeHDq3jqI4FVU65weJI64yUuB1dYGRS/KNuh7X/AACt+k+qRxavhFX0NWiCdkxBIaTkN+YIVrq6XbXtRy1z2vJbTr3H/Bf4hVH2uz5Oz6uIjNeWlwaIXZkD1hxNlEumTSy2Fqost4VZwdSeTiokwtLuQJ8BdTFZkkRJ4RjUPSLfpEe8/wC1619qyp5Zadf6PDJHKBk5uE9rd3uJ8FW9LszugdGpjjDI/VCs2VW3gH3Ye/d7/iujqNe+rPwYaeWJGlVEwjY553NBJ7l5yC3S2osW+2TIpHuqJSd7pX5drjkvVpKmn/CKrO+ZZtfKcRinaNzWuaO7Cq7pc90pM6NSsJEZqe+1ZH14h/aV1dSWaWatP6zT15ktCgeUP9vH/LP+Svuk+llfq+SJ1e0mKWbauaXDCW2Fr52/JdWtod0EomqmxQeSzHXuP+C/xCrPtdnydX1cT1odc2yysiEJGNwF8QyusLenSrg5Nkw1Kk8FqCrEdRXNfP3T+tqsOnfmRz6n0FC0f+2j+2z/ACV/qPxMr6/UjYAvIluBCElO8olKMEU3EOLD2OFx7x71a9Ksam4nHqo9slLppSx7ZBva4OHcbq8thvi4nFGWDXqulZK0se0Oad4K8jCcoPKLdpNYZTdK6lOF3QOuPYdv7nce9W1HU/aZxz03uiq1VLJE7DIwtPIj4c1b13QsWYs5HCUeUemjq+SneJI3WPEcHDkRxWF9ELo4aMq7JQeUapoqubURNlbucN3I8QvL21uubiy0hLcslX8o26Htf8ArLpPqkcur4RVNFUW3mZDiw4ic99sr7lbam7woORy1w3vBZ/1EP8cfd/2qv7s/7Tqel/Yseo7muDts3Ig+qeBvzUS6pujjAWlw+S7NVQzsRHaxS4KWZ31bh4i34rbp47rYowteIsy2hbeWMfTb/kF6m54rZVw9SNI1vodtSvsLlnTb/Tv9115vR2+HamWV0N0TMmPIIc3eLEdozC9NNKUWiri8PJfdbtKA0TC0/t8Nuy2JyoNFR/P39iwusxBEDqRRbSqxkZRDEe05N/HwXf1O3bVtXuaNNDMskt5Rm9GE9bx7guTpL87NurXYrWrz8NXCfpgeOStNas0yOantM1heVLUoHlD/AG8f8s/5K96T6WcGq5IbQejPOptliw9Em9r7rfmu3V6jwI7kjRVXveCw/qGf44+7/tV33Z/B0/S/s9tH6muilZLtQcDgbYTnbvWu7qPiwccEw0+15LgFVHYV3Xz90/rau/p35kc+p9BQKM+lj+2z/IL0F/42V8PUjYgvIlwKUBVPKFKBTsbxdIPcCSrHpSbtycuqflKNSQ7SRkY+c5rfE2PuV9dZsg5fBwRW54NjXjy5BCBppHR8c7CyRoIPiOsHgVtqtlW8xZjOCku5ktRFge5l74XObfnhNrr1lMt8FJlTJYeC++T1xNM4cBIbeAVB1NJW9jv0voGflGOUPa/4NW7pPqkYavhEBqsflkX2j8Cu/qH4Wc9HqRqYXmC1BACAgNdpcNG8e0Wj3/6XZoFm5GjUPECg6IbeoiH1jfivQat4pZX1+tGtubfI8V5RPDyWzWexkelaMwTPi9l2XYcwvV6W3xK0ypshteDqurTJFBHf9k1w8XZe4BYUU7LJy+SZz3JIvOo9DsqbGR0pDiPZub7viqXqF3iWv4R3aeO2I08orfQxH6Z97Vt6V+RmGr9JTNHvwzRu5PafeFdaiO6to4q35jYV5ItzP/KEflEf8s/5K96T6WcOr5G+op+WD7D/AMFn1X8S/wAmGl9RpC88WQFACkgrevv7r/W1d/TvzI59T6DP6Y+kZ9tvxCv7/wAbOCHqNkXkS3Ry5wAuUSb4D7d2ZprbpYVM3RN2R3DTzJ9Z3uA7l6Lp2n8KGXyyuvt3PA41H0aZZ9sR0Y9x5uO7wF1r6lelDYvcnS1tvLOf1vqWyPIc1zC92EOG4XNgCOpI9NrlBZ5JepakPG68yfwW+JWH2lfJP1bG1XrnO8Wa1jL8Rme66zr6XBPMu5EtTJrsV2KNz3BrQXOccgMySVYylGqOXwc0U5M1PV3R3m0DYz6293ad68vqbfEsci0qhtjgrflGOcI+3/xVj0nmRz6r2KpR1LopGyttiabi+5W9tStjtZxxk4vKJs65VXOP7v8AtcK6XV+zf9VM4drhV+0z7gUrpdQ+pmS2qWnKioqCyR4LQxxsGgbiLbu1cWu0ldMMxN1F0pvDHPlCktBG32pPg0/msOlxzY2Zap+UqerovVwj6YVvre1MjjpT3o1deWLYoflCo8MkcwHrAtPaMx7iVd9Kt7ODOHVx9ysUdOZZGRD57gPFWd9ihByOWC3PBr8MQY0NG4AAdy8lJ7nllslhFZ8oQ+TsPKQfAqx6X+U59X6Cgg2N+RB8Cr+azFlfHk2aN1wDzAK8e+zLlcGf+UA/KWfyx/kVedK9LODVPzEHo2vfTybVlsQBGYuM1YX6eN0dsjRCex5RLfrlV84/u/7XH9rq/Zt+pkcu1vq/bZ3MCn7ZT+yHqp4J7UvS89S+USvxBrWWyAtcuvu7Aq7X6eFONp00WOfJ66/n5KB9Y34FR0z8xOpxtM/a6xBHAg+Ga9FKKksFcnjuWNuulTb1Yz3H81WvpdfydH1UvYjdJafqKgYXydH2Wiw7+a306GqvvjuYTulLszjQ+h5Kp2FgIb85/wA0fmepTqNXCpc9xXU5M07RlAynjETBkPEniSvNW2uyTlIsoR2rBXp9RoT6kj29Rs7/AGu6HVLYrDSNEtLF8DY6h/X/ANv+1u+7S+DH6RfJ7Q6ix/OmefsgD43WEuq2PhErSontF6Egpv2bADxcc3HvK4bdRZb6mb41RjwSK0f5NhF6X0FFVFpkxdG4GE232vfwXRTqJ0+k1TqU+SP/AFKpfrPvn8lv+43/ACa/pYC/qVS/Wff/ANJ9xv8AkfTQE/Uql+s++fyT7jf8k/TQHuidXoaZ5kjxXLcObri1wfwWi7VTtWJGcKlB5R66Y0NFVYRJi6F7YTbfa9/BY03yqeYEzrU13GlFqpTxSNlbjxNNxd1x4LbZrbbFtbMI0Ri8onlym8YaW0XHUsEcl7A3FjY37VtqulU90TCcFLkY0Gq1PBI2VmPE3dd1xy3LbZrbbI7ZMwjRGLyidsuU3DDS2i46lgjkvYG+RsbrZVdKp5iYTrU1hkSdSqX6z75/JdX3C7jJq+miWGNmEBvAADwXC+7N6WCK0pq7DUv2kmK4FsnWFuzvXRTqrKliJqnSpvuM/wBSqX6z7/8ApbvuN/yY/TQF/Uql+s+//pPuN/yR9NAT9SqX6z75/JPuN/yT9NAkND6DipS4x4una+I39W9viVz3aid3rNkK1Dg9dL6LjqmCOTFYG4wmxusarpVPdEmcFJYZDnUen9uX7w/Jdi6lcjS9NE5/UaD+JJ4t/JZLqlpH0sRzS6oUrDcsLz9NxI8BYLRPX3S9zNaeCJ2GJrRhaAANwAsB3Lkcm3lm5LB3ZQSQej9YdswzCmmbDszIyZ2ywyNAuMLA8vbcZgOAWbikQLo/WDaRmeSCWCER7TaymLCW2v8AMkcRlnmAjhgk8pNZwyCWqkpZ44Yo9oHvDAZG/Rjx42njZwG9NnfGRk7i1maNq2WCaF8UW2LH4CXRi4xMdG9zTmLWvfMKHHBGTqn05K9hkFBUbmloLqa7w7l6awsM87KdqzjJJzovWVs0L6l0MsMLGF+0kMVnBt8QAY8m4sd4CShh4Ao1miNGa3BJhaS10ZAEjXB2AsIJte/Wo2d8A8xrUwNqNrDLE+liE0kbwwuwEOIcxzHOa6+B3Hgjh35A40xrFDSiIyB/pSAMIuWjK738mjE2560jBsEhpCsbDE+Z18LGucbb7NFzbrUJZeAQtXrjTx0TK8h+B5ADQ30gJNiC2+WGxvyss1B5wQSlPpNj6iWmAOKFsTnE7iJceG33CsduFkkjDrhTjYFwe0VEkkbSRk10ZwnGQeiCbAHrCnw2D3rNZYotqHNf6KWGJ1gM3TloYRnu6QuihkHVRp0CZ0EUEs7mFolMeAMixZgOdI5oc6xBwtuQCOYUKIPOp1lY1spbFI8xzsgwNwAue/DhwlzgLdIZkhSov3IFg1ljMcz3xyRPp7bWJ4aXjELswlji12LcLHemxknQ1jiNNHVYX4XvZHhsMbXuk2eF4vkQ7I9ijb3BMOdYE8lHLwCu6L1ujm2JdBNC2oAMD5AwskxDEG4mOdgcRuDrXWTgB+7TsQqxRWdjLb4rejxWxbPF7eEYrclCi8ZAumdMebmJoiklfK4tYyPADdrS43L3NAyHNIR3ZDGtVrC6Mws80nMswkIiBhxtEdsRcTJh+cLAEqdme+QdU+s8EjYi0PvJPsCxzS18cga5xbI0+rkw894UbAOKnTkUUr4nkt2cO2e8+oGXI3775Jt7dgGi9KunJPm00TMIcySXA0PB5MDi9uWfSARoHlobWOGqZLI3E1sR6RkGHo2xCQfQIuQepJQaB3orTJqTdlPM2ItxMmeGta/lZmLaC+8XaFDjgEXqxpmSeadr6hrmw2yEWzBDi4CQOLzijvG9oOXqm98llKPZEHvFrbGcLzDM2ne4NjqSG7JxcbN6OLG1pNgHOaAbjNNnsSQ9Bo6USSeb009PC+GYSRSuYYzI5vo9i0OdgNy69rNWWVggb6N0HK+gfRClngkfTsaZJpRJHjjAs0N2jrAm+4DJS5LdkkkdYJqqt0fVUwoZI5nU7wLujLHPNgGscHZ3zzNlgsReckHNVoGaF9Q2IPmZUUr245Hhz45WXwMDnG+BwectwLetZbsgd6nwuibsjSVEXQZidLKJGlzRazRtHFvHdYLGbyyRgzQtS7R9PQlpjxSHbuuw4GNe54yOTsRwi2fFZblnIG2k9XatrK2naXTsqWRytf6NhbMHBkjbCwF2Bjgbb2lSprsyBzpLV+eNtdDE18zKmkdge9wdIJQ1zNkXuNy0hwI4Dpc1G5MHrW6uT1k0pkkdDHsWwMAbG/G1zcUrs74buwjh6qb0hgcT0tXLogwPZ8oMWzcLt6RBwl4N7ZjPvUJpSyCG07qtUSMromsvHspnUjQQMUtQAXi3CxZlf2yslPumCbkbPTVstUKZ8zaiGBpEZZiY+EyZODnDI7TeOSxzkDKm1aeW0sM0YczDV+cAEWaZwCG345ki45Kd3IGP6vVohnieNq7zqidG+7byRQvYTI7k4Nbnzt1qXJdsAmaY1FFNO3zaSeOWZ0sckZZcYwMTJA9wORGR3WtyWLw0BnV6EqJGztwObtNIQStLXNDtm0x4ng8LYXeCyU8NAc6U1ccdnBAXta+Xa1E7iJHkxAbMHHvu62VrANWMZ+4I2p0LVwtnhDH1DDUU1Sx/o2ucTIHVEYaLAEYA7rxlZbkwXDR9ZJM1xfTyQkGwbIWEuy3jA4i3BavcFR0Jo+qkpKKjlpXwimELpXPczN0IyZGGuN7kb8slm8ZyDmXV2tMPngkd5xtvOhT4YrY722e03/s+he6lTXBJLa50MkxpXtgklbHK50jY3iN4BiLR0sTeJ4FRXLGSBtOJ2y0c7KKfBEyoY6MvjdK3EGBhc5z8wcJzuVKaw0BJND1AaavZXmNYypMAc2+FsexwB24vwZ77Xyum5cA50hoeevNTLszBjgZFC2XDcuY8yFzw0mzScItfmoT29gOq+vrKinfA2jlhle0ML3OjLGYiGuc1wd0rAk7uCJJPII6r1Rna50LZnSRVNJJTSOLY2bHA35O6zALjpPB7lkpojA7h07VSwS0zKR7amNmBxDozE15aAHNOK+He4ZcFDik8kjZuqc9O+ERzPlYYX0sgLY2bOJzSWP6IBdheO3plN6YFmpKmoom6KfSvYSxkUs2JmyDG2DnxkHEXEDIWyO9IvEtwLwtTJBAKFABPcCFSBUAiAVQgAQCI+QCkClQgClkAhIKAIVkiBViSIpZAKACEioAUogFJIKGAKgApAhUIEVomMecVTrC5ewE2zIDMgTyFz4lbHwiCWWtARSD/2Q=="/>
          <p:cNvSpPr>
            <a:spLocks noChangeAspect="1" noChangeArrowheads="1"/>
          </p:cNvSpPr>
          <p:nvPr/>
        </p:nvSpPr>
        <p:spPr bwMode="auto">
          <a:xfrm>
            <a:off x="116681" y="63103"/>
            <a:ext cx="2143125" cy="16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 dirty="0"/>
          </a:p>
        </p:txBody>
      </p:sp>
      <p:sp>
        <p:nvSpPr>
          <p:cNvPr id="3" name="AutoShape 4" descr="data:image/jpeg;base64,/9j/4AAQSkZJRgABAQAAAQABAAD/2wCEAAkGBxIQEBUPExEVFRUVFRUXFRUWFxcXFRUYFRUXFhUVFRUYHSggGBolGxUVITEhJSkrLi4uFx8zODMtNygtLysBCgoKDg0OGhAQGi0lHyUtLS0tLS0tLS0tLS0tLS0tLS0tLS0tLS0tLS0tLS0tLS0tLS0tLS0tLS0tLS0tLS0tLf/AABEIALoA8AMBEQACEQEDEQH/xAAbAAABBQEBAAAAAAAAAAAAAAAAAQQFBgcCA//EAEcQAAEDAgIGBQcICgIBBQAAAAEAAgMEERIhBQYTMUFRImFxgZEHFCMyUqGxJEJiY3KSwdEVFjM0U3OCorLhwvBDZIOE0uL/xAAaAQEAAgMBAAAAAAAAAAAAAAAAAQUCAwQG/8QALREAAgIBAwIFBAEFAQAAAAAAAAECAxEEEjEFIRMiMkFRFBUzYSNCUnGBkaH/2gAMAwEAAhEDEQA/ANwQCoBEAqARACAVAIgBRkHD3gC5NhzO5Sk2QVrS2ukEV2x3mfyb6ve5d9HTrbO77I0W6iupZkypaT03U1IO0k2bPYZllyJ3lW1Oiqq4WWUt3WW5balk70VrlNTx7ANE1jaNxJuByIAu5YX9MhOW9vBb6e6UoeZdx9UVWlcHnbui1hDtmBbEON25my5lXpM+GuX7m/LRd9E6QZUwtmYcnDdxB4g9YVTbW65OLM13Hl1r5JFRAFIBAKgBAIgBACAEAIAQAgFQCIBUAiAEAqARACAS6gHnPUNjaXPcGtG8k2HipjGUnhIFT0pr1G27adhld7R6LB37yrOnplk+8+xyX6yqpeZlU0jXT1Oc8pw+w3osH5q1p0tdXpXcoNR1qc3tpQwNS1vQjbc7hYf9JXS1jvJ4NVPTr9Q91zJzReptTUWfMdk3rF39zeHeq+/qddfavuy/02hrpWIovGh9XqelHo2dLi92bj38O5Ut2rsu7yZ3pYJRwXOv0SZ6/Sf6OqpIaYCZsmYiBPo5OQsDfsVyqPqKlK14x7/JrbxwPZaiuhdDV1EgDDIGPhaLBjX5Bzjxz8Fp20TUoQ5+Se5dwqwzFUgEAIBUAiAVACARAKgEQAgFQCIBUAIAQAgEKgDWur44G45XtYOZNr9g4rOFcpvEUQ2VDSWvJd0aaO/1j8h3N/NWtHS2/NY8fo4NR1Gmn1MrFW+Sc455C88jk0dgVrXVCpYgjzuo6zbY9tSPBs1zs4mF7juDRf4LOTjFbpvBjR0u7UPdaye0bqVPPZ079m32Rm78gq+7qkIdqkej03TqqEsIuuidBQUw9HGL8XHN3iqe7VWWvzM70kiSsucyGOldMQ0zcUsgblkPnHsC21UTseIohsrjqus0jlE008B3yO9d4+iF2qFOn7y80vgx7snNB6AhpG2jbd3F7s3Hv4Llv1M7X34JUUjvWSk21JNHzjdbtAuPeFhp5bbEyWemgavbU0UvFzGk9ts0uhtm0F3JFayQQAgBACAEAiAVACAEAIAQCIBUAIAQAgEKgELrPoNtXFhyD25xuI3Hkeorp0uodM9yNdkN0WjN7uF2FuF7cnNPAjh2L0sZKSUlweF1uklTfifDE0fSSS3mdE6WKN1pGMNnAdgzKx1F0YLZF4k+D02i0VMIqUVk07QDKbZB9M1oYeLRnfk7jftXmr5WbvO+5bpEpdaCckVpbWGnph6SQX9kZu8BuXRVpbLeEQ2V/wDTVdXdGli2Mf8AFfv7r5eF12fT0Ud7JZfwjHLZIaJ1QijdtZnGeU5lz8wD1A/itFutlJbYdkSkWUBcRkKpBxI24I6kTwwV3yfyXomj2XPb3BxsuvWxxaYx4LKuQyC6AS6gBdALdSBUAIAQAgBACAEAIAQAgBACAEAhCgFO120GXfLIh02j0jR89o4/aCtNBqtr8OXDK/qGjWorx7lX0VpM0soqWZtNhK0fObzHWFaaqhWw2+/sUvTNVKix0Wf6LtNRlvy2jIJcA58YyZM3q9l/WqHfn+O3/p6gjNO1E1VGJ4Jn7EZTRRtAmjI9bI7z1fFb6VCuTU139vghjvVrQVAWCaL0x4uecTgetvA9yx1Opv8ATLsv0SkWkBcGTI6smAKpAIDiR1gTyCJZZBWPJ1+535yPPvXd1H8v+jGPBM6T0zBTi8sgaTubvcexozK5a6Zz4RnkjBpupm/d6MhvCSd2zHcz1j7lt8GuPrl/wxyI6g0jJ61XFH1RxF1u9xUqdEeI5GCJ1YkqJa2Rrql8kUFwTk0PccgLDsJ7l1apVxoi1HDZjHOS8hVWTYLdACkCoAQAgBACAEAIAQAgBACAQoDkhQDN9atDeaS7Ro9DIe6Nx4dhXoNBqvEjsfKKHqug3rxYcoc6maY2Enmrz6N59GfZdxb2Fa+oaXevEjyuTb0vXK6O2XKJzTtFJBIa6mF3f+aLhK0cftDPNV9E4zXhz/0/gt8Y7oi5aXaN/SOjnWcf2kXB/Gxb7S6FLa/Bv/0yP2id1b1ijrG5dGRvrxneOsX3i65tRpZUv5XyTGWScC5TIVACAjtPVGypppPZjdbttYe9bKI7rIr9kMperdTUS07KSlGBrR6WdwyBOZawcSrPU11wsc7O/wAIwTbRatE6uQ05x2Mkp3yvzeey+5V9uplPsuy+DJRJmy5+5kNNK1QhhklPzGk94GXvWymG+aRDfYp2pNHUupjJHMyMPe45x4i47rk37VY6+dasUWuEYxRPOpNIDdUxO6nREfBy41Kj3TMu430PpuofVupJWRksbdz4ybDdYWPatl1FaqVkfchMswXEZHSkAgBACAEAIAQAgBACAEAIBCgG1dRsmjdE8Xa4WI/EdayhNwkpIhrJlek9Gup5DTSHdnG/diHAjrC9NRcrobl/s8xrdPLSW+NXwXjU/TnnMZjkPpY7B30xwePxVJrtN4M8rhl9pdTG+vciJ0zE/RdR53CLwym0sfAHmOXG3guihx1UPDl6lwzc/KLp/RokDdJ0TrPAxODfnczb2hnccU09u3NF3Aa90T+q+nmVkWLIPbYPbyJ3EdRXHqtM6ZY9vYyTyTYXKZAVIKrrnOZdno+P15yC8+wxpuXH/vBdujioZtlwjGT9ixUNIyGNsTBZrRYD8e1cdk3NtslLA4soJAoCo+UmtwUojG+R1u5uZ/BWPTa91u74MJ8E7oCk2NNFH7LG37SLn3rj1E3O2UjJdkO6ucRsdI7c0Fx7ALrXGLk0g2UfVKuMLZKueKQCodj2oGJoFzkQMwLk5qz1kFPFcHx7GMS7UlZHK3HG9r282kFVkoSj2aM8nvdYZAqyAqAEAIAQAgEQCoAQAgBACASyjAIXWbQgq4sIykbnG7keXYV1aXUOmefY1W1KyO1mc0tTLBKJWjDLEbPaeI4tPUV6GyELq8ezPOUznoL3F+lmmU80VdTXtiZI2xHEcwesFeblGdFn7R6aLUkUjRVa/RVW6mlJMTjv6jukHwPYra6uOsq8SHqRgntfccadpzo2qZXQi8Uh6TRuzzLewjMdYWFElqanVP1Lgl9nlF9pp2yMD2m7XAEHmCqaUXFtMz9jmtqmxRukebNaCT3LKEXOW1Armp1M6V0mkJR0pjaMH5sY3Adv4Ls1c1FKqPtz/kxj8lrC4DMVSBCoBnmuztvXwUw3Nw3/AK3An3NV3oVs087DXLnBoICpX3NhW9e6gimEDPXne2Nvec116GK8Te+EYy4wTtJStjjbEB0WtDR2AWXLOTcnIlcGYack2VbM6ncYgy3qZAutncbt69HpalZRHxFnJWavVumyMI+5ourk8klLFJKbvc25Nrb92XYqHURjGxqPBZR4JMLQjIVSAQAgBACAEAIAQAgBACAEByQgKdrvoIu+WRDptHpGj57efaFadP1ex+HLhnDrtJHUV4fJA6raaFLLmfQSkYuTHcHdQ5rt12l8WO5cor+m6qUX4NvKLXrpoTzqDE0ekjuWfSHFveqzQ6l02YfD5LySyiB1WqxW0smj5T0mtvGTvtw72m3iuzWV+BbG6HDMYvKwS3k7q3OpnQu9aF5bblfO3jdcvUa9tikvdEwPPWmU1dRHo5hy9ecjg0Zhv/eYTSxVVbuf+g3l4LbDGGNDWiwAAA5AKvlJt5Zn+j0UAFIEUAzjRbvONMufwa59v6BhHvV7b/Hokvk1Lk0dURtKpX+n0rDHvEEbpD9p2QXfX/Hpm/nsYe5Z5pA1pcdwBJ7s1wxW54Mn2MYkeZQ53zpZPe52XxXrl/HBfpHnrH4muS+DZqWERsawbmtAHcLLyU3ulk9Ej2CgCoAQAgBACAEAIAQAgBACAEAiA5cFHAM01t0IKSQyNHoJSbjgx3LsK9DoNV4sdkuUU3UdI3/LX6kTGpusADfNZ3gFg9G9xAxN5EniFx6/S7Zb4Lszq0Wr8aGXyRmnacUVdFWREGN788OYBJAe025g3HYVvos8eh1T5R1NYY50PpBlLJpCf5rXjCODnHFYeK1XVytVcf0SngltSNHubG6rlzlqDjJPBu9o6t9/Bc2ttTkq4cIyiiU0hrDSwZPmaD7IOI+AWmvS22cIlyRDP13Y42hp5pextguhaBr1ySMdwDTekX+pQBv8xx+GSn6fTL1Wf8GWL51pc/8Agp295/8Aso2aNf1MeYb6mavT088kszQMTcrEHNzruW3XauFsFCHCIjFplzKqsZNhUtT3baqq6rgXhjT1Nvu9ysdZ5K4QMI8knrlV7KilPEjCP6slp0MN9yQm8RKDq5S46mmjtkHYz2NGL42V7rp7apMoOn/y6qczWQvLnojpSAQAgBACAEAIAQAgBACAEAIAQCFRgDWvo2TRuieLtcLH8+0LOE3B5Ri45Rj1JEIJ2NqmX2JdFLiFw2/qSW9k77q6lN2wTizz9DWn1LhLtkuT9EQObbZixsejcDqOWS0Kxx4L3GUR1doMtAwXkYJDI+MnpSHli8cusrojfnns8Yz8BoaVWmZ6o2kmMbdwhgaXP7C0bj9o9yRqrq9Ky/ljOR5o6gLM4dFyPPt1Lg2/XhNlrst3eq1L9If4ROMk0pubBTRjlc/gVyv6X3bZl5jo/pf/ANN70zo/2PMcul0uPmUzu8/mpxo38jzHJ0tpRnrUTHfYd/8ApPB0r4mMs8anXGZjXCShmjJBANnFoNt9y2yyhoa28xsQyx75PKfBRNJ3vc5x8bfgtXUZqV3b2JjwR3lMqehDAPnOLj2NsB7yurpEMylI59VPZU2NtRKfFVvfwiiA75D+TStvVJ+RR+WVnRIeRz+WaEqMvRUAIAQAgBACAEAIAQAgBACAEAIAQHLlAK7rNq02q9I0hsoFrnNrx7Mg4jkeC6aL3W/0cWq0kb1n3KOyap0c7ZPYdnwjecv/AGZdx+yVYJ12rMTghbdp/Lau3yTlPrFTuHSfszykBafE5FYuEl7HfDV1TXJF6Z0hStkbUMla51wJI43n0rd17sPrjgUSm1tQlqK498oloNKaMdvdOz7T5h/yWt6bULhJm2Oorl/USVP5g/1Kxw/+Q4f5FaZwujzH/wANilF8MkI9Fg5srJ+6Rjx72laNzXMTNHp5hUN9WrJ+3Gw/42UOcXzEYOgatu/Yv7MTD+IUZrB1+kXt/aQPb1ts8e7P3JtXswOaSqjkHo3NNt4G8drd4WLTXIRnOulRtdIYeEbQ3v8AWPxC9D02Gyhy+So6vbspZYvJ7BaKWX25LdzBYfiq/qc82KPwb+l17NPEtwVaWIqAEAIAQAgEQCoAQCIBUAIAQAgC6AEAIBCgPGogbI3C9ocDvBFx4FE2jFxTWGV+t1JpZM27SI/Vuy+48Ob7l0Q1dkfc47On0z74wModQmB13VMpbyDYm36i4Nv4Lc9fPHY0LpNWe+R/PqdTO3bRnY6/ucCoh1C2JlLpVD47EZUaiD5srT9tn4tP4Lpj1SX9SNL6XKPosZHS6mVEZuwA/YeWn32W9dRpl6kanpNbD0zyeRgr4PnVLf7x8Cst2kn7Ix8XqFfMcix6zVseRlaeqSO3wIKh6LTS4f8A6Y/ddRD1wH0Gu1QPWgid9hzm+43+K1S6XH+mRtj1yviUWjuo1mhlzfBLG8bpIy0uaeo8ew3C1/b7I8NM6I9X00vcqQle+WSaTebkm1r9YHDduV0oqFaiir6pqYXbYwee5p+qdNs6OIcS3Ee12Z+K8xq577Wz0dEdtaRMrnNwqAEAIAQAgObqMg4fM1u9wHaQPislFvgx3JHh+k4f40f32/msvCn/AGsb4/J6sqWO3PaewgrFwkuUFNHrdQSIXgcUSb4DaQbQcx4qdrI3INoOY8U2snchNoOYTDG5CtfdR3CeRSUJOS8cwmGRlBjHMeKYfwRuR0EJFsoJOXGyd/YjgTGOYU4Y3IMQPFRhhPJ0iB4zRMdk4NPaAfisoyl7GLUfcjqjQNI/fEwdY6PwW+Ooujw2aJ6eiXKRHz6nU59WSRnY4Ef3Bb46+5cnLPpWmn7EbValuIIbUNIOXSbY27QV0LqTx3icy6LRGSknwXWBoDQ0bgAB3BVMnl5ZeLg7LrKO47CbQcx4ph/AyhNs32h4hTtZG5HQeDxUY/ROUxbqCRbpkgp2teszonGCEjEPXfvw9Q61aaHQ+J5pcHJfft7IpUsj5XXcXPPXdx8FdqFVa4SORylI6/R8m/Yv+478lj9RVxlEbJnEcJxNbYtJIHFpzNlFrrcG1gyipZNjibYAcgAvKSeWWseCl+UXJ0Jvwf8AgrfpUU8pnHqm1gp4J5nxKuXCC5SONSbFOL6XvWP8f6JzMS55nxKnFf6GZl78nY9BIb/+T4NCoep48Tsd2lb29y1lVp0mV6yyk1c1ifXtv5ABen0VcfBjlFZc3vZGYjzPiV1eHB+xqUpGp6sVG0pIjyaAe1uS8vqYbbWi0peYkquc2lZ19qsFMGXze8Dub0j+Hiu/p1e+3vwjm1EsQwZ9iPM+JXofDh8FfufyWTUF585cLnOM8eRCrOqQjGCaR06Zty7mhqhLAz3X64qW5nOMcfpFXvS4xlB5K/UtporQJPE911aOMFykc6cmKcX0vescVfoecQuPM+JTFf6HmNH1HHyNp5ud8V5zX48Z4LKn09zw1/HyZp5SD4FbOnJO3uYan0mfXJ4nxK9C4QXsV+ZfJ2ad2/A77rvyWvfV+jLbMWKoew9F7mkcnEe5ZOqqfZpMjdOJP6J1vmiNpTtGf3jsPHvVff02ElmHJ0VahrkvtHVsmYJGOBadxVHODg8M7oyTWTJa6Qulkcd5kff7xXrKIqNaSKmfeTLrqBFHsXOABkxnEeIHze6yo+pyn4mHwd2mS2lsCrMnT2PKWlY62JrTbMXAWW9rgjaeyxMil+UYfse1/wAArjpT80ji1fsQeqB+WR9eIf2ld3Uvws06fG403ZjkPALze5llg5dTMPzW+ATxJfJG1HUMLW5NaB2CyNt8kpYOyoHsY9pKXHNI/nI8/wBxsvVUrbSv8FTLvM99OUuyqHstYXBHY4AppLN1eSbI4kWvye1d45ISfVIcOx3+wqnqle2al8nXpZdsFvVUzrM617rNpUCMbom/3OzPuAXoOl1bYOXyV2qll4IzSFLs4ad1s3tkcfvC3uXTRbvsmjVOGEiQ1GdarA5scPgVz9UX8SNmm9ZpK897FiZ95QR8oj/l/wDJX3SfQzg1fJ56hfvRHON3xasuq/jRGl7yNC2Y5DwCoVJ/J34Rw6lYd7G+AU75fI2o6jjDRYAAcgLBYttkpYK9r6Pkn9bfxXd038xo1PoKLoo2qIv5jfiFfar8UjgqfmRruEcl5PLLXBF6V0DBUNIcyzuD22Dh+a306qyt5TMJ1RlyZtpOgfTyuifvG48CDuIXpdPerobkVtkNjJrUfSZjm2BPRk3dThy7VwdS0+Y717G/TW4eBrrZot0E7n26EhLmnhc5lvUVt6fqVOG33RjfXtZF0dXJC7HG8tPMce0cV2W0xsWJI0Qm490WvRmu5HRnZf6TPxaqi/peO9Z2Q1X9xbqGvjnbjjeHDq3jqI4FVU65weJI64yUuB1dYGRS/KNuh7X/AACt+k+qRxavhFX0NWiCdkxBIaTkN+YIVrq6XbXtRy1z2vJbTr3H/Bf4hVH2uz5Oz6uIjNeWlwaIXZkD1hxNlEumTSy2Fqost4VZwdSeTiokwtLuQJ8BdTFZkkRJ4RjUPSLfpEe8/wC1619qyp5Zadf6PDJHKBk5uE9rd3uJ8FW9LszugdGpjjDI/VCs2VW3gH3Ye/d7/iujqNe+rPwYaeWJGlVEwjY553NBJ7l5yC3S2osW+2TIpHuqJSd7pX5drjkvVpKmn/CKrO+ZZtfKcRinaNzWuaO7Cq7pc90pM6NSsJEZqe+1ZH14h/aV1dSWaWatP6zT15ktCgeUP9vH/LP+Svuk+llfq+SJ1e0mKWbauaXDCW2Fr52/JdWtod0EomqmxQeSzHXuP+C/xCrPtdnydX1cT1odc2yysiEJGNwF8QyusLenSrg5Nkw1Kk8FqCrEdRXNfP3T+tqsOnfmRz6n0FC0f+2j+2z/ACV/qPxMr6/UjYAvIluBCElO8olKMEU3EOLD2OFx7x71a9Ksam4nHqo9slLppSx7ZBva4OHcbq8thvi4nFGWDXqulZK0se0Oad4K8jCcoPKLdpNYZTdK6lOF3QOuPYdv7nce9W1HU/aZxz03uiq1VLJE7DIwtPIj4c1b13QsWYs5HCUeUemjq+SneJI3WPEcHDkRxWF9ELo4aMq7JQeUapoqubURNlbucN3I8QvL21uubiy0hLcslX8o26Htf8ArLpPqkcur4RVNFUW3mZDiw4ic99sr7lbam7woORy1w3vBZ/1EP8cfd/2qv7s/7Tqel/Yseo7muDts3Ig+qeBvzUS6pujjAWlw+S7NVQzsRHaxS4KWZ31bh4i34rbp47rYowteIsy2hbeWMfTb/kF6m54rZVw9SNI1vodtSvsLlnTb/Tv9115vR2+HamWV0N0TMmPIIc3eLEdozC9NNKUWiri8PJfdbtKA0TC0/t8Nuy2JyoNFR/P39iwusxBEDqRRbSqxkZRDEe05N/HwXf1O3bVtXuaNNDMskt5Rm9GE9bx7guTpL87NurXYrWrz8NXCfpgeOStNas0yOantM1heVLUoHlD/AG8f8s/5K96T6WcGq5IbQejPOptliw9Em9r7rfmu3V6jwI7kjRVXveCw/qGf44+7/tV33Z/B0/S/s9tH6muilZLtQcDgbYTnbvWu7qPiwccEw0+15LgFVHYV3Xz90/rau/p35kc+p9BQKM+lj+2z/IL0F/42V8PUjYgvIlwKUBVPKFKBTsbxdIPcCSrHpSbtycuqflKNSQ7SRkY+c5rfE2PuV9dZsg5fBwRW54NjXjy5BCBppHR8c7CyRoIPiOsHgVtqtlW8xZjOCku5ktRFge5l74XObfnhNrr1lMt8FJlTJYeC++T1xNM4cBIbeAVB1NJW9jv0voGflGOUPa/4NW7pPqkYavhEBqsflkX2j8Cu/qH4Wc9HqRqYXmC1BACAgNdpcNG8e0Wj3/6XZoFm5GjUPECg6IbeoiH1jfivQat4pZX1+tGtubfI8V5RPDyWzWexkelaMwTPi9l2XYcwvV6W3xK0ypshteDqurTJFBHf9k1w8XZe4BYUU7LJy+SZz3JIvOo9DsqbGR0pDiPZub7viqXqF3iWv4R3aeO2I08orfQxH6Z97Vt6V+RmGr9JTNHvwzRu5PafeFdaiO6to4q35jYV5ItzP/KEflEf8s/5K96T6WcOr5G+op+WD7D/AMFn1X8S/wAmGl9RpC88WQFACkgrevv7r/W1d/TvzI59T6DP6Y+kZ9tvxCv7/wAbOCHqNkXkS3Ry5wAuUSb4D7d2ZprbpYVM3RN2R3DTzJ9Z3uA7l6Lp2n8KGXyyuvt3PA41H0aZZ9sR0Y9x5uO7wF1r6lelDYvcnS1tvLOf1vqWyPIc1zC92EOG4XNgCOpI9NrlBZ5JepakPG68yfwW+JWH2lfJP1bG1XrnO8Wa1jL8Rme66zr6XBPMu5EtTJrsV2KNz3BrQXOccgMySVYylGqOXwc0U5M1PV3R3m0DYz6293ad68vqbfEsci0qhtjgrflGOcI+3/xVj0nmRz6r2KpR1LopGyttiabi+5W9tStjtZxxk4vKJs65VXOP7v8AtcK6XV+zf9VM4drhV+0z7gUrpdQ+pmS2qWnKioqCyR4LQxxsGgbiLbu1cWu0ldMMxN1F0pvDHPlCktBG32pPg0/msOlxzY2Zap+UqerovVwj6YVvre1MjjpT3o1deWLYoflCo8MkcwHrAtPaMx7iVd9Kt7ODOHVx9ysUdOZZGRD57gPFWd9ihByOWC3PBr8MQY0NG4AAdy8lJ7nllslhFZ8oQ+TsPKQfAqx6X+U59X6Cgg2N+RB8Cr+azFlfHk2aN1wDzAK8e+zLlcGf+UA/KWfyx/kVedK9LODVPzEHo2vfTybVlsQBGYuM1YX6eN0dsjRCex5RLfrlV84/u/7XH9rq/Zt+pkcu1vq/bZ3MCn7ZT+yHqp4J7UvS89S+USvxBrWWyAtcuvu7Aq7X6eFONp00WOfJ66/n5KB9Y34FR0z8xOpxtM/a6xBHAg+Ga9FKKksFcnjuWNuulTb1Yz3H81WvpdfydH1UvYjdJafqKgYXydH2Wiw7+a306GqvvjuYTulLszjQ+h5Kp2FgIb85/wA0fmepTqNXCpc9xXU5M07RlAynjETBkPEniSvNW2uyTlIsoR2rBXp9RoT6kj29Rs7/AGu6HVLYrDSNEtLF8DY6h/X/ANv+1u+7S+DH6RfJ7Q6ix/OmefsgD43WEuq2PhErSontF6Egpv2bADxcc3HvK4bdRZb6mb41RjwSK0f5NhF6X0FFVFpkxdG4GE232vfwXRTqJ0+k1TqU+SP/AFKpfrPvn8lv+43/ACa/pYC/qVS/Wff/ANJ9xv8AkfTQE/Uql+s++fyT7jf8k/TQHuidXoaZ5kjxXLcObri1wfwWi7VTtWJGcKlB5R66Y0NFVYRJi6F7YTbfa9/BY03yqeYEzrU13GlFqpTxSNlbjxNNxd1x4LbZrbbFtbMI0Ri8onlym8YaW0XHUsEcl7A3FjY37VtqulU90TCcFLkY0Gq1PBI2VmPE3dd1xy3LbZrbbI7ZMwjRGLyidsuU3DDS2i46lgjkvYG+RsbrZVdKp5iYTrU1hkSdSqX6z75/JdX3C7jJq+miWGNmEBvAADwXC+7N6WCK0pq7DUv2kmK4FsnWFuzvXRTqrKliJqnSpvuM/wBSqX6z7/8ApbvuN/yY/TQF/Uql+s+//pPuN/yR9NAT9SqX6z75/JPuN/yT9NAkND6DipS4x4una+I39W9viVz3aid3rNkK1Dg9dL6LjqmCOTFYG4wmxusarpVPdEmcFJYZDnUen9uX7w/Jdi6lcjS9NE5/UaD+JJ4t/JZLqlpH0sRzS6oUrDcsLz9NxI8BYLRPX3S9zNaeCJ2GJrRhaAANwAsB3Lkcm3lm5LB3ZQSQej9YdswzCmmbDszIyZ2ywyNAuMLA8vbcZgOAWbikQLo/WDaRmeSCWCER7TaymLCW2v8AMkcRlnmAjhgk8pNZwyCWqkpZ44Yo9oHvDAZG/Rjx42njZwG9NnfGRk7i1maNq2WCaF8UW2LH4CXRi4xMdG9zTmLWvfMKHHBGTqn05K9hkFBUbmloLqa7w7l6awsM87KdqzjJJzovWVs0L6l0MsMLGF+0kMVnBt8QAY8m4sd4CShh4Ao1miNGa3BJhaS10ZAEjXB2AsIJte/Wo2d8A8xrUwNqNrDLE+liE0kbwwuwEOIcxzHOa6+B3Hgjh35A40xrFDSiIyB/pSAMIuWjK738mjE2560jBsEhpCsbDE+Z18LGucbb7NFzbrUJZeAQtXrjTx0TK8h+B5ADQ30gJNiC2+WGxvyss1B5wQSlPpNj6iWmAOKFsTnE7iJceG33CsduFkkjDrhTjYFwe0VEkkbSRk10ZwnGQeiCbAHrCnw2D3rNZYotqHNf6KWGJ1gM3TloYRnu6QuihkHVRp0CZ0EUEs7mFolMeAMixZgOdI5oc6xBwtuQCOYUKIPOp1lY1spbFI8xzsgwNwAue/DhwlzgLdIZkhSov3IFg1ljMcz3xyRPp7bWJ4aXjELswlji12LcLHemxknQ1jiNNHVYX4XvZHhsMbXuk2eF4vkQ7I9ijb3BMOdYE8lHLwCu6L1ujm2JdBNC2oAMD5AwskxDEG4mOdgcRuDrXWTgB+7TsQqxRWdjLb4rejxWxbPF7eEYrclCi8ZAumdMebmJoiklfK4tYyPADdrS43L3NAyHNIR3ZDGtVrC6Mws80nMswkIiBhxtEdsRcTJh+cLAEqdme+QdU+s8EjYi0PvJPsCxzS18cga5xbI0+rkw894UbAOKnTkUUr4nkt2cO2e8+oGXI3775Jt7dgGi9KunJPm00TMIcySXA0PB5MDi9uWfSARoHlobWOGqZLI3E1sR6RkGHo2xCQfQIuQepJQaB3orTJqTdlPM2ItxMmeGta/lZmLaC+8XaFDjgEXqxpmSeadr6hrmw2yEWzBDi4CQOLzijvG9oOXqm98llKPZEHvFrbGcLzDM2ne4NjqSG7JxcbN6OLG1pNgHOaAbjNNnsSQ9Bo6USSeb009PC+GYSRSuYYzI5vo9i0OdgNy69rNWWVggb6N0HK+gfRClngkfTsaZJpRJHjjAs0N2jrAm+4DJS5LdkkkdYJqqt0fVUwoZI5nU7wLujLHPNgGscHZ3zzNlgsReckHNVoGaF9Q2IPmZUUr245Hhz45WXwMDnG+BwectwLetZbsgd6nwuibsjSVEXQZidLKJGlzRazRtHFvHdYLGbyyRgzQtS7R9PQlpjxSHbuuw4GNe54yOTsRwi2fFZblnIG2k9XatrK2naXTsqWRytf6NhbMHBkjbCwF2Bjgbb2lSprsyBzpLV+eNtdDE18zKmkdge9wdIJQ1zNkXuNy0hwI4Dpc1G5MHrW6uT1k0pkkdDHsWwMAbG/G1zcUrs74buwjh6qb0hgcT0tXLogwPZ8oMWzcLt6RBwl4N7ZjPvUJpSyCG07qtUSMromsvHspnUjQQMUtQAXi3CxZlf2yslPumCbkbPTVstUKZ8zaiGBpEZZiY+EyZODnDI7TeOSxzkDKm1aeW0sM0YczDV+cAEWaZwCG345ki45Kd3IGP6vVohnieNq7zqidG+7byRQvYTI7k4Nbnzt1qXJdsAmaY1FFNO3zaSeOWZ0sckZZcYwMTJA9wORGR3WtyWLw0BnV6EqJGztwObtNIQStLXNDtm0x4ng8LYXeCyU8NAc6U1ccdnBAXta+Xa1E7iJHkxAbMHHvu62VrANWMZ+4I2p0LVwtnhDH1DDUU1Sx/o2ucTIHVEYaLAEYA7rxlZbkwXDR9ZJM1xfTyQkGwbIWEuy3jA4i3BavcFR0Jo+qkpKKjlpXwimELpXPczN0IyZGGuN7kb8slm8ZyDmXV2tMPngkd5xtvOhT4YrY722e03/s+he6lTXBJLa50MkxpXtgklbHK50jY3iN4BiLR0sTeJ4FRXLGSBtOJ2y0c7KKfBEyoY6MvjdK3EGBhc5z8wcJzuVKaw0BJND1AaavZXmNYypMAc2+FsexwB24vwZ77Xyum5cA50hoeevNTLszBjgZFC2XDcuY8yFzw0mzScItfmoT29gOq+vrKinfA2jlhle0ML3OjLGYiGuc1wd0rAk7uCJJPII6r1Rna50LZnSRVNJJTSOLY2bHA35O6zALjpPB7lkpojA7h07VSwS0zKR7amNmBxDozE15aAHNOK+He4ZcFDik8kjZuqc9O+ERzPlYYX0sgLY2bOJzSWP6IBdheO3plN6YFmpKmoom6KfSvYSxkUs2JmyDG2DnxkHEXEDIWyO9IvEtwLwtTJBAKFABPcCFSBUAiAVQgAQCI+QCkClQgClkAhIKAIVkiBViSIpZAKACEioAUogFJIKGAKgApAhUIEVomMecVTrC5ewE2zIDMgTyFz4lbHwiCWWtARSD/2Q=="/>
          <p:cNvSpPr>
            <a:spLocks noChangeAspect="1" noChangeArrowheads="1"/>
          </p:cNvSpPr>
          <p:nvPr/>
        </p:nvSpPr>
        <p:spPr bwMode="auto">
          <a:xfrm>
            <a:off x="230981" y="177403"/>
            <a:ext cx="2143125" cy="16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/>
          </a:p>
        </p:txBody>
      </p:sp>
      <p:pic>
        <p:nvPicPr>
          <p:cNvPr id="31" name="Picture 4" descr="Imagem ilustrativa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25" y="4812587"/>
            <a:ext cx="931249" cy="72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64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750"/>
                            </p:stCondLst>
                            <p:childTnLst>
                              <p:par>
                                <p:cTn id="4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5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750"/>
                            </p:stCondLst>
                            <p:childTnLst>
                              <p:par>
                                <p:cTn id="6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250"/>
                            </p:stCondLst>
                            <p:childTnLst>
                              <p:par>
                                <p:cTn id="6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750"/>
                            </p:stCondLst>
                            <p:childTnLst>
                              <p:par>
                                <p:cTn id="7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2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75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2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75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250"/>
                            </p:stCondLst>
                            <p:childTnLst>
                              <p:par>
                                <p:cTn id="9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283968" y="1412776"/>
            <a:ext cx="453650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Entendemos </a:t>
            </a:r>
            <a:r>
              <a:rPr lang="pt-BR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a prática da cidadania e da ética devem pautar as atividades das pessoas nas suas vidas privadas, acadêmicas e profissionais.</a:t>
            </a:r>
          </a:p>
          <a:p>
            <a:r>
              <a:rPr lang="pt-BR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educação fiscal como prática de cidadania colabora ao disseminar a conhecimentos sobre a importância do ciclo orçamentário e da função social dos tributos.</a:t>
            </a:r>
          </a:p>
        </p:txBody>
      </p:sp>
      <p:pic>
        <p:nvPicPr>
          <p:cNvPr id="3" name="Picture 6" descr="http://www.seduc.ro.gov.br/portal/images/noticias/set2012/educacaofisc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8074"/>
            <a:ext cx="3744416" cy="370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00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>
                <a:solidFill>
                  <a:srgbClr val="002060"/>
                </a:solidFill>
              </a:rPr>
              <a:t>A disseminação da Educação Fiscal fala dos direitos e deveres. Que temos direito de que o lixeiro passe periodicamente na nossa porta para recolher nosso lixo, e em contra partida não devemos jogar papel no chão, mais. Devemos jogar nosso lixo, quando encontramos, de acordo com a divisão de cores seletivas. Papel e papelão na lata azul. Na vermelha plástico. Vidro, devidamente protegido, na verde e por ai vai.</a:t>
            </a:r>
          </a:p>
          <a:p>
            <a:endParaRPr lang="pt-BR" dirty="0"/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412776"/>
            <a:ext cx="4176713" cy="4032448"/>
          </a:xfrm>
        </p:spPr>
      </p:pic>
    </p:spTree>
    <p:extLst>
      <p:ext uri="{BB962C8B-B14F-4D97-AF65-F5344CB8AC3E}">
        <p14:creationId xmlns:p14="http://schemas.microsoft.com/office/powerpoint/2010/main" val="20739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699792" y="22768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Agora um </a:t>
            </a:r>
            <a:r>
              <a:rPr lang="pt-BR" dirty="0"/>
              <a:t>vídeo que fala um pouco de ética, corrupção, cidadania, democracia.</a:t>
            </a:r>
          </a:p>
          <a:p>
            <a:r>
              <a:rPr lang="pt-BR" dirty="0"/>
              <a:t>O entrevistado é o professor e filósofo Mário Sérgio </a:t>
            </a:r>
            <a:r>
              <a:rPr lang="pt-BR" dirty="0" err="1"/>
              <a:t>Cortella</a:t>
            </a:r>
            <a:r>
              <a:rPr lang="pt-BR" dirty="0"/>
              <a:t>.</a:t>
            </a:r>
          </a:p>
          <a:p>
            <a:r>
              <a:rPr lang="pt-BR" dirty="0"/>
              <a:t>Vamos ver...</a:t>
            </a:r>
          </a:p>
        </p:txBody>
      </p:sp>
    </p:spTree>
    <p:extLst>
      <p:ext uri="{BB962C8B-B14F-4D97-AF65-F5344CB8AC3E}">
        <p14:creationId xmlns:p14="http://schemas.microsoft.com/office/powerpoint/2010/main" val="102523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o Sergio Cortella explica o que é corrupçã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790700"/>
            <a:ext cx="6019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705678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tribu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0" y="1291343"/>
            <a:ext cx="2185988" cy="117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tribu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33" y="1144897"/>
            <a:ext cx="1750219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tribu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27" y="2616510"/>
            <a:ext cx="2271713" cy="11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tribu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08" y="1144897"/>
            <a:ext cx="1428750" cy="119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tribut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49" y="1182594"/>
            <a:ext cx="2085975" cy="12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m para tribut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016" y="2596834"/>
            <a:ext cx="1521619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alloymit.com/wp-content/uploads/2014/10/apuraca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81" y="4085418"/>
            <a:ext cx="1864519" cy="13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1.bp.blogspot.com/-asUqDbir294/Ub9BHFX-6oI/AAAAAAAABiE/7V4srJ6l7Nw/s1600/carga_tributari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45" y="4311112"/>
            <a:ext cx="1626719" cy="129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blogafresp.org.br/wp-content/uploads/2014/03/imposto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51" y="4163838"/>
            <a:ext cx="1785938" cy="14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blogafresp.org.br/wp-content/uploads/2015/01/dinheiro_aspirador_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009" y="2747236"/>
            <a:ext cx="1785938" cy="100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encrypted-tbn1.gstatic.com/images?q=tbn:ANd9GcRbO3K3BW9R74QsoOjRVE_oCHLkLNMNorYLzyG1leZ6uo4M1tDgU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46" y="2699490"/>
            <a:ext cx="1678781" cy="15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encrypted-tbn0.gstatic.com/images?q=tbn:ANd9GcQ6jbe-dACmrA2LfZ4EhqWB7KizrdSULnpEuB15MjpREPAHyBL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396" y="4403134"/>
            <a:ext cx="1583281" cy="137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2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Origem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em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b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1017</TotalTime>
  <Words>980</Words>
  <Application>Microsoft Office PowerPoint</Application>
  <PresentationFormat>Apresentação na tela (4:3)</PresentationFormat>
  <Paragraphs>85</Paragraphs>
  <Slides>22</Slides>
  <Notes>11</Notes>
  <HiddenSlides>0</HiddenSlides>
  <MMClips>1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0" baseType="lpstr">
      <vt:lpstr>Arial</vt:lpstr>
      <vt:lpstr>Bookman Old Style</vt:lpstr>
      <vt:lpstr>Calibri</vt:lpstr>
      <vt:lpstr>Gill Sans MT</vt:lpstr>
      <vt:lpstr>Wingdings</vt:lpstr>
      <vt:lpstr>Wingdings 3</vt:lpstr>
      <vt:lpstr>Origem</vt:lpstr>
      <vt:lpstr>Documento</vt:lpstr>
      <vt:lpstr>Orçamento Público e Mecanismos de Participação</vt:lpstr>
      <vt:lpstr>Escola de Administração Fazendária – ESAF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</vt:lpstr>
      <vt:lpstr>Mecanismos de participação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Orçamento Público e Mecanismos de Participação</dc:title>
  <dc:creator>helenabaladon</dc:creator>
  <cp:lastModifiedBy>Carlos Eduardo Bernardi da Cruz</cp:lastModifiedBy>
  <cp:revision>85</cp:revision>
  <dcterms:created xsi:type="dcterms:W3CDTF">2013-09-16T16:41:07Z</dcterms:created>
  <dcterms:modified xsi:type="dcterms:W3CDTF">2017-04-20T18:38:21Z</dcterms:modified>
</cp:coreProperties>
</file>