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68" r:id="rId3"/>
    <p:sldId id="262" r:id="rId4"/>
    <p:sldId id="263" r:id="rId5"/>
    <p:sldId id="269" r:id="rId6"/>
    <p:sldId id="270" r:id="rId7"/>
    <p:sldId id="259" r:id="rId8"/>
    <p:sldId id="271" r:id="rId9"/>
    <p:sldId id="267" r:id="rId10"/>
    <p:sldId id="272" r:id="rId11"/>
    <p:sldId id="261" r:id="rId12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B1B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6"/>
  </p:normalViewPr>
  <p:slideViewPr>
    <p:cSldViewPr snapToGrid="0" snapToObjects="1">
      <p:cViewPr varScale="1">
        <p:scale>
          <a:sx n="60" d="100"/>
          <a:sy n="60" d="100"/>
        </p:scale>
        <p:origin x="11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4B9DB-CCDE-46E3-9CE0-07A1828DA8D0}" type="datetimeFigureOut">
              <a:rPr lang="pt-BR" smtClean="0"/>
              <a:t>08/05/2017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E1B9B-E075-43CE-B27C-3D96109B0E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1394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E1B9B-E075-43CE-B27C-3D96109B0EE7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050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E1B9B-E075-43CE-B27C-3D96109B0EE7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971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6454-66C9-1F44-BEF7-6D9844BBF905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FCF8D-A523-D74E-ABAA-85BD2C7788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18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6454-66C9-1F44-BEF7-6D9844BBF905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FCF8D-A523-D74E-ABAA-85BD2C7788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3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6454-66C9-1F44-BEF7-6D9844BBF905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FCF8D-A523-D74E-ABAA-85BD2C7788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0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6454-66C9-1F44-BEF7-6D9844BBF905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FCF8D-A523-D74E-ABAA-85BD2C7788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2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6454-66C9-1F44-BEF7-6D9844BBF905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FCF8D-A523-D74E-ABAA-85BD2C7788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12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6454-66C9-1F44-BEF7-6D9844BBF905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FCF8D-A523-D74E-ABAA-85BD2C7788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6454-66C9-1F44-BEF7-6D9844BBF905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FCF8D-A523-D74E-ABAA-85BD2C7788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0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6454-66C9-1F44-BEF7-6D9844BBF905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FCF8D-A523-D74E-ABAA-85BD2C7788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93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6454-66C9-1F44-BEF7-6D9844BBF905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FCF8D-A523-D74E-ABAA-85BD2C7788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5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6454-66C9-1F44-BEF7-6D9844BBF905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FCF8D-A523-D74E-ABAA-85BD2C7788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3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6454-66C9-1F44-BEF7-6D9844BBF905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FCF8D-A523-D74E-ABAA-85BD2C7788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5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6454-66C9-1F44-BEF7-6D9844BBF905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FCF8D-A523-D74E-ABAA-85BD2C7788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2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47898" y="665018"/>
            <a:ext cx="9044247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500" dirty="0" smtClean="0">
                <a:solidFill>
                  <a:srgbClr val="1B4B1B"/>
                </a:solidFill>
                <a:latin typeface="DIN" panose="02000503030000020004" pitchFamily="2" charset="0"/>
              </a:rPr>
              <a:t>BELO</a:t>
            </a:r>
            <a:br>
              <a:rPr lang="pt-BR" sz="11500" dirty="0" smtClean="0">
                <a:solidFill>
                  <a:srgbClr val="1B4B1B"/>
                </a:solidFill>
                <a:latin typeface="DIN" panose="02000503030000020004" pitchFamily="2" charset="0"/>
              </a:rPr>
            </a:br>
            <a:r>
              <a:rPr lang="pt-BR" sz="11500" dirty="0" smtClean="0">
                <a:solidFill>
                  <a:srgbClr val="1B4B1B"/>
                </a:solidFill>
                <a:latin typeface="DIN" panose="02000503030000020004" pitchFamily="2" charset="0"/>
              </a:rPr>
              <a:t>HORIZONTE</a:t>
            </a:r>
            <a:br>
              <a:rPr lang="pt-BR" sz="11500" dirty="0" smtClean="0">
                <a:solidFill>
                  <a:srgbClr val="1B4B1B"/>
                </a:solidFill>
                <a:latin typeface="DIN" panose="02000503030000020004" pitchFamily="2" charset="0"/>
              </a:rPr>
            </a:br>
            <a:r>
              <a:rPr lang="pt-BR" sz="11500" dirty="0" smtClean="0">
                <a:solidFill>
                  <a:srgbClr val="1B4B1B"/>
                </a:solidFill>
                <a:latin typeface="DIN" panose="02000503030000020004" pitchFamily="2" charset="0"/>
              </a:rPr>
              <a:t>CIDADE VIVA</a:t>
            </a:r>
            <a:endParaRPr lang="pt-BR" sz="11500" dirty="0">
              <a:solidFill>
                <a:srgbClr val="1B4B1B"/>
              </a:solidFill>
              <a:latin typeface="DIN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12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99544" y="157654"/>
            <a:ext cx="10121461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100" dirty="0"/>
              <a:t>É preciso encontrar soluções para garantir serviços públicos de qualidade para que as pessoas ocupem as ruas.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03" y="2142813"/>
            <a:ext cx="9200344" cy="613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1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688928" cy="755967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20" b="40256"/>
          <a:stretch/>
        </p:blipFill>
        <p:spPr>
          <a:xfrm>
            <a:off x="3294993" y="4777837"/>
            <a:ext cx="4101826" cy="103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65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39" y="189186"/>
            <a:ext cx="10735252" cy="715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04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99545" y="283779"/>
            <a:ext cx="10121461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5400" dirty="0" smtClean="0">
                <a:solidFill>
                  <a:srgbClr val="1B4B1B"/>
                </a:solidFill>
              </a:rPr>
              <a:t>Cidade viva</a:t>
            </a:r>
          </a:p>
          <a:p>
            <a:pPr algn="just"/>
            <a:endParaRPr lang="pt-BR" sz="3200" dirty="0"/>
          </a:p>
          <a:p>
            <a:pPr algn="just"/>
            <a:r>
              <a:rPr lang="pt-BR" sz="4400" dirty="0" smtClean="0"/>
              <a:t>O que é uma cidade viva? Imagine as ruas de Paris, Nova York e Barcelona. O que elas têm em comum? Gente caminhando em todas as direções, movimento, vida, música, cultura.</a:t>
            </a:r>
          </a:p>
          <a:p>
            <a:pPr algn="just"/>
            <a:endParaRPr lang="pt-BR" sz="4400" dirty="0"/>
          </a:p>
          <a:p>
            <a:pPr algn="just"/>
            <a:r>
              <a:rPr lang="pt-BR" sz="4400" dirty="0" smtClean="0"/>
              <a:t>E o que leva as pessoas a caminharem pelas ruas? 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1899461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73421" y="630620"/>
            <a:ext cx="10121461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dirty="0"/>
              <a:t>Ruas iluminadas, com calçadas bem cuidadas, comércio de portas abertas, bares, restaurantes, música, teatro, </a:t>
            </a:r>
            <a:r>
              <a:rPr lang="pt-BR" sz="4400" dirty="0" smtClean="0"/>
              <a:t>cafés...</a:t>
            </a:r>
          </a:p>
          <a:p>
            <a:pPr algn="just"/>
            <a:endParaRPr lang="pt-BR" sz="4400" dirty="0"/>
          </a:p>
          <a:p>
            <a:pPr algn="just"/>
            <a:r>
              <a:rPr lang="pt-BR" sz="4400" dirty="0" smtClean="0"/>
              <a:t>Belo Horizonte é um berço musical e volta a investir e incentivar atividades culturais, como as apresentações de música e dança nos bares.</a:t>
            </a:r>
          </a:p>
          <a:p>
            <a:pPr algn="just"/>
            <a:endParaRPr lang="pt-BR" sz="4400" dirty="0"/>
          </a:p>
          <a:p>
            <a:pPr algn="just"/>
            <a:endParaRPr lang="pt-BR" sz="3200" dirty="0" smtClean="0"/>
          </a:p>
        </p:txBody>
      </p:sp>
    </p:spTree>
    <p:extLst>
      <p:ext uri="{BB962C8B-B14F-4D97-AF65-F5344CB8AC3E}">
        <p14:creationId xmlns:p14="http://schemas.microsoft.com/office/powerpoint/2010/main" val="331875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1" y="-32353"/>
            <a:ext cx="10122702" cy="7592028"/>
          </a:xfrm>
        </p:spPr>
      </p:pic>
      <p:sp>
        <p:nvSpPr>
          <p:cNvPr id="5" name="Retângulo 4"/>
          <p:cNvSpPr/>
          <p:nvPr/>
        </p:nvSpPr>
        <p:spPr>
          <a:xfrm>
            <a:off x="2673350" y="3318173"/>
            <a:ext cx="53435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613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5062" y="220717"/>
            <a:ext cx="9221689" cy="6588241"/>
          </a:xfrm>
        </p:spPr>
        <p:txBody>
          <a:bodyPr>
            <a:normAutofit fontScale="92500" lnSpcReduction="20000"/>
          </a:bodyPr>
          <a:lstStyle/>
          <a:p>
            <a:pPr algn="just"/>
            <a:endParaRPr lang="pt-BR" sz="2800" dirty="0"/>
          </a:p>
          <a:p>
            <a:pPr marL="457200" indent="-457200" algn="just">
              <a:buFontTx/>
              <a:buChar char="-"/>
            </a:pPr>
            <a:r>
              <a:rPr lang="pt-BR" sz="4400" dirty="0"/>
              <a:t>Bares, restaurantes, floriculturas, bancas de revistas, lotéricas, lojas de roupa, salões de beleza, cafés, padarias são pontos de luz que dão segurança às ruas;</a:t>
            </a:r>
          </a:p>
          <a:p>
            <a:pPr marL="457200" indent="-457200" algn="just">
              <a:buFontTx/>
              <a:buChar char="-"/>
            </a:pPr>
            <a:endParaRPr lang="pt-BR" sz="4400" dirty="0"/>
          </a:p>
          <a:p>
            <a:pPr marL="457200" indent="-457200" algn="just">
              <a:buFontTx/>
              <a:buChar char="-"/>
            </a:pPr>
            <a:r>
              <a:rPr lang="pt-BR" sz="4400" dirty="0"/>
              <a:t>Gente atrai gente;</a:t>
            </a:r>
          </a:p>
          <a:p>
            <a:pPr marL="457200" indent="-457200" algn="just">
              <a:buFontTx/>
              <a:buChar char="-"/>
            </a:pPr>
            <a:endParaRPr lang="pt-BR" sz="4400" dirty="0"/>
          </a:p>
          <a:p>
            <a:pPr marL="457200" indent="-457200" algn="just">
              <a:buFontTx/>
              <a:buChar char="-"/>
            </a:pPr>
            <a:r>
              <a:rPr lang="pt-BR" sz="4400" dirty="0"/>
              <a:t>Serviço público de qualidade;</a:t>
            </a:r>
          </a:p>
          <a:p>
            <a:pPr marL="457200" indent="-457200" algn="just">
              <a:buFontTx/>
              <a:buChar char="-"/>
            </a:pPr>
            <a:endParaRPr lang="pt-BR" sz="4400" dirty="0"/>
          </a:p>
          <a:p>
            <a:pPr marL="457200" indent="-457200" algn="just">
              <a:buFontTx/>
              <a:buChar char="-"/>
            </a:pPr>
            <a:r>
              <a:rPr lang="pt-BR" sz="4400" dirty="0"/>
              <a:t>Calçadas bem cuidadas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598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688928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9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3422" y="0"/>
            <a:ext cx="10518392" cy="7559675"/>
          </a:xfrm>
        </p:spPr>
        <p:txBody>
          <a:bodyPr>
            <a:normAutofit fontScale="85000" lnSpcReduction="20000"/>
          </a:bodyPr>
          <a:lstStyle/>
          <a:p>
            <a:pPr algn="just"/>
            <a:endParaRPr lang="pt-BR" sz="2800" dirty="0"/>
          </a:p>
          <a:p>
            <a:pPr marL="0" indent="0" algn="just" defTabSz="914400">
              <a:buNone/>
            </a:pPr>
            <a:r>
              <a:rPr lang="pt-BR" sz="6400" dirty="0">
                <a:solidFill>
                  <a:srgbClr val="1B4B1B"/>
                </a:solidFill>
              </a:rPr>
              <a:t>Cidades Adensadas</a:t>
            </a:r>
          </a:p>
          <a:p>
            <a:pPr marL="0" indent="0" algn="just">
              <a:buNone/>
            </a:pPr>
            <a:endParaRPr lang="pt-BR" sz="4400" dirty="0" smtClean="0"/>
          </a:p>
          <a:p>
            <a:pPr marL="457200" indent="-457200" algn="just">
              <a:buFontTx/>
              <a:buChar char="-"/>
            </a:pPr>
            <a:r>
              <a:rPr lang="pt-BR" sz="3500" dirty="0" smtClean="0"/>
              <a:t>Você </a:t>
            </a:r>
            <a:r>
              <a:rPr lang="pt-BR" sz="3500" dirty="0"/>
              <a:t>sabe quantos habitantes Belo Horizonte tem por Km²?</a:t>
            </a:r>
          </a:p>
          <a:p>
            <a:pPr marL="457200" indent="-457200" algn="just">
              <a:buFontTx/>
              <a:buChar char="-"/>
            </a:pPr>
            <a:r>
              <a:rPr lang="pt-BR" sz="3500" dirty="0"/>
              <a:t>7.200 habitantes por </a:t>
            </a:r>
            <a:r>
              <a:rPr lang="pt-BR" sz="3500" dirty="0" smtClean="0"/>
              <a:t>Km²</a:t>
            </a:r>
          </a:p>
          <a:p>
            <a:pPr marL="457200" indent="-457200" algn="just">
              <a:buFontTx/>
              <a:buChar char="-"/>
            </a:pPr>
            <a:r>
              <a:rPr lang="pt-BR" sz="3500" dirty="0"/>
              <a:t>Rio de Janeiro?</a:t>
            </a:r>
          </a:p>
          <a:p>
            <a:pPr marL="457200" indent="-457200" algn="just">
              <a:buFontTx/>
              <a:buChar char="-"/>
            </a:pPr>
            <a:r>
              <a:rPr lang="pt-BR" sz="3500" dirty="0"/>
              <a:t> 5.200 habitantes por Km²</a:t>
            </a:r>
          </a:p>
          <a:p>
            <a:pPr marL="457200" indent="-457200" algn="just">
              <a:buFontTx/>
              <a:buChar char="-"/>
            </a:pPr>
            <a:r>
              <a:rPr lang="pt-BR" sz="3500" dirty="0" smtClean="0"/>
              <a:t>E </a:t>
            </a:r>
            <a:r>
              <a:rPr lang="pt-BR" sz="3500" dirty="0"/>
              <a:t>São Paulo? </a:t>
            </a:r>
          </a:p>
          <a:p>
            <a:pPr marL="457200" indent="-457200" algn="just">
              <a:buFontTx/>
              <a:buChar char="-"/>
            </a:pPr>
            <a:r>
              <a:rPr lang="pt-BR" sz="3500" dirty="0"/>
              <a:t>7.300 habitantes por </a:t>
            </a:r>
            <a:r>
              <a:rPr lang="pt-BR" sz="3500" dirty="0" smtClean="0"/>
              <a:t>Km²</a:t>
            </a:r>
            <a:endParaRPr lang="pt-BR" sz="3500" dirty="0"/>
          </a:p>
          <a:p>
            <a:pPr marL="457200" indent="-457200" algn="just">
              <a:buFontTx/>
              <a:buChar char="-"/>
            </a:pPr>
            <a:r>
              <a:rPr lang="pt-BR" sz="3500" dirty="0" smtClean="0"/>
              <a:t>Paris</a:t>
            </a:r>
            <a:r>
              <a:rPr lang="pt-BR" sz="3500" dirty="0"/>
              <a:t>? </a:t>
            </a:r>
          </a:p>
          <a:p>
            <a:pPr marL="457200" indent="-457200" algn="just">
              <a:buFontTx/>
              <a:buChar char="-"/>
            </a:pPr>
            <a:r>
              <a:rPr lang="pt-BR" sz="3500" dirty="0"/>
              <a:t>21.000 habitantes por </a:t>
            </a:r>
            <a:r>
              <a:rPr lang="pt-BR" sz="3500" dirty="0" smtClean="0"/>
              <a:t>Km²</a:t>
            </a:r>
          </a:p>
          <a:p>
            <a:pPr marL="457200" indent="-457200" algn="just">
              <a:buFontTx/>
              <a:buChar char="-"/>
            </a:pPr>
            <a:r>
              <a:rPr lang="pt-BR" sz="3500" dirty="0"/>
              <a:t>Manhattan?</a:t>
            </a:r>
          </a:p>
          <a:p>
            <a:pPr marL="457200" indent="-457200" algn="just">
              <a:buFontTx/>
              <a:buChar char="-"/>
            </a:pPr>
            <a:r>
              <a:rPr lang="pt-BR" sz="3500" dirty="0"/>
              <a:t> 27.800 habitantes por Km²</a:t>
            </a:r>
          </a:p>
          <a:p>
            <a:pPr marL="457200" indent="-457200" algn="just">
              <a:buFontTx/>
              <a:buChar char="-"/>
            </a:pPr>
            <a:r>
              <a:rPr lang="pt-BR" sz="3500" dirty="0" smtClean="0"/>
              <a:t>Barcelona?</a:t>
            </a:r>
          </a:p>
          <a:p>
            <a:pPr marL="457200" indent="-457200" algn="just">
              <a:buFontTx/>
              <a:buChar char="-"/>
            </a:pPr>
            <a:r>
              <a:rPr lang="pt-BR" sz="3500" dirty="0" smtClean="0"/>
              <a:t> </a:t>
            </a:r>
            <a:r>
              <a:rPr lang="pt-BR" sz="3500" dirty="0"/>
              <a:t>35.000 habitantes por </a:t>
            </a:r>
            <a:r>
              <a:rPr lang="pt-BR" sz="3500" dirty="0" smtClean="0"/>
              <a:t>Km²</a:t>
            </a:r>
          </a:p>
        </p:txBody>
      </p:sp>
    </p:spTree>
    <p:extLst>
      <p:ext uri="{BB962C8B-B14F-4D97-AF65-F5344CB8AC3E}">
        <p14:creationId xmlns:p14="http://schemas.microsoft.com/office/powerpoint/2010/main" val="258250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89186" y="110359"/>
            <a:ext cx="1038947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5400" dirty="0">
                <a:solidFill>
                  <a:srgbClr val="1B4B1B"/>
                </a:solidFill>
              </a:rPr>
              <a:t>Cidade com áreas de uso misto</a:t>
            </a:r>
          </a:p>
          <a:p>
            <a:pPr algn="just"/>
            <a:endParaRPr lang="pt-BR" sz="3200" dirty="0" smtClean="0"/>
          </a:p>
          <a:p>
            <a:pPr algn="just"/>
            <a:r>
              <a:rPr lang="pt-BR" sz="2800" dirty="0" smtClean="0"/>
              <a:t>Áreas que mesclam comércio, serviços e moradia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Morar perto do trabalho e da escola significa:</a:t>
            </a:r>
          </a:p>
          <a:p>
            <a:pPr marL="457200" indent="-457200" algn="just">
              <a:buFontTx/>
              <a:buChar char="-"/>
            </a:pPr>
            <a:r>
              <a:rPr lang="pt-BR" sz="2800" dirty="0" smtClean="0"/>
              <a:t>Menos gente usando carro, mais tempo para o lazer;</a:t>
            </a:r>
          </a:p>
          <a:p>
            <a:pPr marL="457200" indent="-457200" algn="just">
              <a:buFontTx/>
              <a:buChar char="-"/>
            </a:pPr>
            <a:r>
              <a:rPr lang="pt-BR" sz="2800" dirty="0" smtClean="0"/>
              <a:t>Ruas repletas de pedestres, mais segurança</a:t>
            </a:r>
          </a:p>
          <a:p>
            <a:pPr marL="457200" indent="-457200" algn="just">
              <a:buFontTx/>
              <a:buChar char="-"/>
            </a:pPr>
            <a:r>
              <a:rPr lang="pt-BR" sz="2800" dirty="0" smtClean="0"/>
              <a:t>Estímulo ao comércio dos bairros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6"/>
          <a:stretch/>
        </p:blipFill>
        <p:spPr>
          <a:xfrm>
            <a:off x="1488281" y="4840236"/>
            <a:ext cx="7715250" cy="333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305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1758</TotalTime>
  <Words>266</Words>
  <Application>Microsoft Office PowerPoint</Application>
  <PresentationFormat>Personalizar</PresentationFormat>
  <Paragraphs>43</Paragraphs>
  <Slides>11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DIN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Paulo Solmucci</cp:lastModifiedBy>
  <cp:revision>20</cp:revision>
  <dcterms:created xsi:type="dcterms:W3CDTF">2016-08-25T14:13:49Z</dcterms:created>
  <dcterms:modified xsi:type="dcterms:W3CDTF">2017-05-08T10:12:19Z</dcterms:modified>
</cp:coreProperties>
</file>